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5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85511BD-574F-455E-86D7-DC90CB545763}" type="datetimeFigureOut">
              <a:rPr lang="id-ID" smtClean="0"/>
              <a:t>19/08/2015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0376E7-FAFE-42E6-992D-0BD8366B8D05}" type="slidenum">
              <a:rPr lang="id-ID" smtClean="0"/>
              <a:t>‹#›</a:t>
            </a:fld>
            <a:endParaRPr lang="id-ID"/>
          </a:p>
        </p:txBody>
      </p:sp>
    </p:spTree>
    <p:extLst>
      <p:ext uri="{BB962C8B-B14F-4D97-AF65-F5344CB8AC3E}">
        <p14:creationId xmlns:p14="http://schemas.microsoft.com/office/powerpoint/2010/main" val="3922517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85511BD-574F-455E-86D7-DC90CB545763}" type="datetimeFigureOut">
              <a:rPr lang="id-ID" smtClean="0"/>
              <a:t>19/08/2015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0376E7-FAFE-42E6-992D-0BD8366B8D05}" type="slidenum">
              <a:rPr lang="id-ID" smtClean="0"/>
              <a:t>‹#›</a:t>
            </a:fld>
            <a:endParaRPr lang="id-ID"/>
          </a:p>
        </p:txBody>
      </p:sp>
    </p:spTree>
    <p:extLst>
      <p:ext uri="{BB962C8B-B14F-4D97-AF65-F5344CB8AC3E}">
        <p14:creationId xmlns:p14="http://schemas.microsoft.com/office/powerpoint/2010/main" val="114077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85511BD-574F-455E-86D7-DC90CB545763}" type="datetimeFigureOut">
              <a:rPr lang="id-ID" smtClean="0"/>
              <a:t>19/08/2015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0376E7-FAFE-42E6-992D-0BD8366B8D05}" type="slidenum">
              <a:rPr lang="id-ID" smtClean="0"/>
              <a:t>‹#›</a:t>
            </a:fld>
            <a:endParaRPr lang="id-ID"/>
          </a:p>
        </p:txBody>
      </p:sp>
    </p:spTree>
    <p:extLst>
      <p:ext uri="{BB962C8B-B14F-4D97-AF65-F5344CB8AC3E}">
        <p14:creationId xmlns:p14="http://schemas.microsoft.com/office/powerpoint/2010/main" val="2042738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85511BD-574F-455E-86D7-DC90CB545763}" type="datetimeFigureOut">
              <a:rPr lang="id-ID" smtClean="0"/>
              <a:t>19/08/2015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0376E7-FAFE-42E6-992D-0BD8366B8D05}" type="slidenum">
              <a:rPr lang="id-ID" smtClean="0"/>
              <a:t>‹#›</a:t>
            </a:fld>
            <a:endParaRPr lang="id-ID"/>
          </a:p>
        </p:txBody>
      </p:sp>
    </p:spTree>
    <p:extLst>
      <p:ext uri="{BB962C8B-B14F-4D97-AF65-F5344CB8AC3E}">
        <p14:creationId xmlns:p14="http://schemas.microsoft.com/office/powerpoint/2010/main" val="2271451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5511BD-574F-455E-86D7-DC90CB545763}" type="datetimeFigureOut">
              <a:rPr lang="id-ID" smtClean="0"/>
              <a:t>19/08/2015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0376E7-FAFE-42E6-992D-0BD8366B8D05}" type="slidenum">
              <a:rPr lang="id-ID" smtClean="0"/>
              <a:t>‹#›</a:t>
            </a:fld>
            <a:endParaRPr lang="id-ID"/>
          </a:p>
        </p:txBody>
      </p:sp>
    </p:spTree>
    <p:extLst>
      <p:ext uri="{BB962C8B-B14F-4D97-AF65-F5344CB8AC3E}">
        <p14:creationId xmlns:p14="http://schemas.microsoft.com/office/powerpoint/2010/main" val="4266749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85511BD-574F-455E-86D7-DC90CB545763}" type="datetimeFigureOut">
              <a:rPr lang="id-ID" smtClean="0"/>
              <a:t>19/08/2015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E0376E7-FAFE-42E6-992D-0BD8366B8D05}" type="slidenum">
              <a:rPr lang="id-ID" smtClean="0"/>
              <a:t>‹#›</a:t>
            </a:fld>
            <a:endParaRPr lang="id-ID"/>
          </a:p>
        </p:txBody>
      </p:sp>
    </p:spTree>
    <p:extLst>
      <p:ext uri="{BB962C8B-B14F-4D97-AF65-F5344CB8AC3E}">
        <p14:creationId xmlns:p14="http://schemas.microsoft.com/office/powerpoint/2010/main" val="687651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85511BD-574F-455E-86D7-DC90CB545763}" type="datetimeFigureOut">
              <a:rPr lang="id-ID" smtClean="0"/>
              <a:t>19/08/2015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E0376E7-FAFE-42E6-992D-0BD8366B8D05}" type="slidenum">
              <a:rPr lang="id-ID" smtClean="0"/>
              <a:t>‹#›</a:t>
            </a:fld>
            <a:endParaRPr lang="id-ID"/>
          </a:p>
        </p:txBody>
      </p:sp>
    </p:spTree>
    <p:extLst>
      <p:ext uri="{BB962C8B-B14F-4D97-AF65-F5344CB8AC3E}">
        <p14:creationId xmlns:p14="http://schemas.microsoft.com/office/powerpoint/2010/main" val="3975913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85511BD-574F-455E-86D7-DC90CB545763}" type="datetimeFigureOut">
              <a:rPr lang="id-ID" smtClean="0"/>
              <a:t>19/08/2015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E0376E7-FAFE-42E6-992D-0BD8366B8D05}" type="slidenum">
              <a:rPr lang="id-ID" smtClean="0"/>
              <a:t>‹#›</a:t>
            </a:fld>
            <a:endParaRPr lang="id-ID"/>
          </a:p>
        </p:txBody>
      </p:sp>
    </p:spTree>
    <p:extLst>
      <p:ext uri="{BB962C8B-B14F-4D97-AF65-F5344CB8AC3E}">
        <p14:creationId xmlns:p14="http://schemas.microsoft.com/office/powerpoint/2010/main" val="635823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511BD-574F-455E-86D7-DC90CB545763}" type="datetimeFigureOut">
              <a:rPr lang="id-ID" smtClean="0"/>
              <a:t>19/08/2015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E0376E7-FAFE-42E6-992D-0BD8366B8D05}" type="slidenum">
              <a:rPr lang="id-ID" smtClean="0"/>
              <a:t>‹#›</a:t>
            </a:fld>
            <a:endParaRPr lang="id-ID"/>
          </a:p>
        </p:txBody>
      </p:sp>
    </p:spTree>
    <p:extLst>
      <p:ext uri="{BB962C8B-B14F-4D97-AF65-F5344CB8AC3E}">
        <p14:creationId xmlns:p14="http://schemas.microsoft.com/office/powerpoint/2010/main" val="1364410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5511BD-574F-455E-86D7-DC90CB545763}" type="datetimeFigureOut">
              <a:rPr lang="id-ID" smtClean="0"/>
              <a:t>19/08/2015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E0376E7-FAFE-42E6-992D-0BD8366B8D05}" type="slidenum">
              <a:rPr lang="id-ID" smtClean="0"/>
              <a:t>‹#›</a:t>
            </a:fld>
            <a:endParaRPr lang="id-ID"/>
          </a:p>
        </p:txBody>
      </p:sp>
    </p:spTree>
    <p:extLst>
      <p:ext uri="{BB962C8B-B14F-4D97-AF65-F5344CB8AC3E}">
        <p14:creationId xmlns:p14="http://schemas.microsoft.com/office/powerpoint/2010/main" val="3177929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5511BD-574F-455E-86D7-DC90CB545763}" type="datetimeFigureOut">
              <a:rPr lang="id-ID" smtClean="0"/>
              <a:t>19/08/2015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E0376E7-FAFE-42E6-992D-0BD8366B8D05}" type="slidenum">
              <a:rPr lang="id-ID" smtClean="0"/>
              <a:t>‹#›</a:t>
            </a:fld>
            <a:endParaRPr lang="id-ID"/>
          </a:p>
        </p:txBody>
      </p:sp>
    </p:spTree>
    <p:extLst>
      <p:ext uri="{BB962C8B-B14F-4D97-AF65-F5344CB8AC3E}">
        <p14:creationId xmlns:p14="http://schemas.microsoft.com/office/powerpoint/2010/main" val="247777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511BD-574F-455E-86D7-DC90CB545763}" type="datetimeFigureOut">
              <a:rPr lang="id-ID" smtClean="0"/>
              <a:t>19/08/2015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376E7-FAFE-42E6-992D-0BD8366B8D05}" type="slidenum">
              <a:rPr lang="id-ID" smtClean="0"/>
              <a:t>‹#›</a:t>
            </a:fld>
            <a:endParaRPr lang="id-ID"/>
          </a:p>
        </p:txBody>
      </p:sp>
    </p:spTree>
    <p:extLst>
      <p:ext uri="{BB962C8B-B14F-4D97-AF65-F5344CB8AC3E}">
        <p14:creationId xmlns:p14="http://schemas.microsoft.com/office/powerpoint/2010/main" val="1664213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44" y="0"/>
            <a:ext cx="9113056" cy="6964566"/>
          </a:xfrm>
          <a:prstGeom prst="rect">
            <a:avLst/>
          </a:prstGeom>
        </p:spPr>
      </p:pic>
      <p:sp>
        <p:nvSpPr>
          <p:cNvPr id="2" name="Title 1"/>
          <p:cNvSpPr>
            <a:spLocks noGrp="1"/>
          </p:cNvSpPr>
          <p:nvPr>
            <p:ph type="ctrTitle"/>
          </p:nvPr>
        </p:nvSpPr>
        <p:spPr>
          <a:xfrm>
            <a:off x="685800" y="1310903"/>
            <a:ext cx="7772400" cy="1470025"/>
          </a:xfrm>
        </p:spPr>
        <p:txBody>
          <a:bodyPr/>
          <a:lstStyle/>
          <a:p>
            <a:r>
              <a:rPr lang="id-ID" dirty="0" smtClean="0"/>
              <a:t/>
            </a:r>
            <a:br>
              <a:rPr lang="id-ID" dirty="0" smtClean="0"/>
            </a:br>
            <a:r>
              <a:rPr lang="id-ID" dirty="0" smtClean="0"/>
              <a:t>SINTAKSIS</a:t>
            </a:r>
            <a:endParaRPr lang="id-ID" dirty="0"/>
          </a:p>
        </p:txBody>
      </p:sp>
      <p:sp>
        <p:nvSpPr>
          <p:cNvPr id="3" name="Subtitle 2"/>
          <p:cNvSpPr>
            <a:spLocks noGrp="1"/>
          </p:cNvSpPr>
          <p:nvPr>
            <p:ph type="subTitle" idx="1"/>
          </p:nvPr>
        </p:nvSpPr>
        <p:spPr>
          <a:xfrm>
            <a:off x="1371600" y="3212976"/>
            <a:ext cx="6400800" cy="1752600"/>
          </a:xfrm>
        </p:spPr>
        <p:txBody>
          <a:bodyPr>
            <a:noAutofit/>
          </a:bodyPr>
          <a:lstStyle/>
          <a:p>
            <a:endParaRPr lang="id-ID" sz="3600" b="1" dirty="0"/>
          </a:p>
        </p:txBody>
      </p:sp>
    </p:spTree>
    <p:extLst>
      <p:ext uri="{BB962C8B-B14F-4D97-AF65-F5344CB8AC3E}">
        <p14:creationId xmlns:p14="http://schemas.microsoft.com/office/powerpoint/2010/main" val="1505225187"/>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1" y="0"/>
            <a:ext cx="9144000" cy="6858000"/>
          </a:xfrm>
          <a:prstGeom prst="rect">
            <a:avLst/>
          </a:prstGeom>
        </p:spPr>
      </p:pic>
      <p:sp>
        <p:nvSpPr>
          <p:cNvPr id="2" name="Title 1"/>
          <p:cNvSpPr>
            <a:spLocks noGrp="1"/>
          </p:cNvSpPr>
          <p:nvPr>
            <p:ph type="ctrTitle"/>
          </p:nvPr>
        </p:nvSpPr>
        <p:spPr>
          <a:xfrm>
            <a:off x="685800" y="230783"/>
            <a:ext cx="7772400" cy="1470025"/>
          </a:xfrm>
        </p:spPr>
        <p:txBody>
          <a:bodyPr/>
          <a:lstStyle/>
          <a:p>
            <a:r>
              <a:rPr lang="id-ID" dirty="0" smtClean="0"/>
              <a:t>FRASE</a:t>
            </a:r>
            <a:endParaRPr lang="id-ID" dirty="0"/>
          </a:p>
        </p:txBody>
      </p:sp>
      <p:sp>
        <p:nvSpPr>
          <p:cNvPr id="3" name="Subtitle 2"/>
          <p:cNvSpPr>
            <a:spLocks noGrp="1"/>
          </p:cNvSpPr>
          <p:nvPr>
            <p:ph type="subTitle" idx="1"/>
          </p:nvPr>
        </p:nvSpPr>
        <p:spPr>
          <a:xfrm>
            <a:off x="467544" y="1556792"/>
            <a:ext cx="8208912" cy="4608512"/>
          </a:xfrm>
        </p:spPr>
        <p:txBody>
          <a:bodyPr>
            <a:normAutofit lnSpcReduction="10000"/>
          </a:bodyPr>
          <a:lstStyle/>
          <a:p>
            <a:pPr algn="l"/>
            <a:r>
              <a:rPr lang="id-ID" dirty="0" smtClean="0">
                <a:solidFill>
                  <a:schemeClr val="tx1"/>
                </a:solidFill>
              </a:rPr>
              <a:t>Frasa adalah gabungan dua kata atau lebih yang bersifat nonpredikatif atau lazim juga disebut gabungan kata yang mengisi salah satu fungsi sintaksis di dalam kalimat (Chaer, 2003:222). </a:t>
            </a:r>
          </a:p>
          <a:p>
            <a:pPr algn="l"/>
            <a:r>
              <a:rPr lang="id-ID" dirty="0" smtClean="0">
                <a:solidFill>
                  <a:schemeClr val="tx1"/>
                </a:solidFill>
              </a:rPr>
              <a:t>Contoh :</a:t>
            </a:r>
          </a:p>
          <a:p>
            <a:pPr marL="457200" indent="-457200" algn="l">
              <a:buFont typeface="Arial" pitchFamily="34" charset="0"/>
              <a:buChar char="•"/>
            </a:pPr>
            <a:r>
              <a:rPr lang="id-ID" i="1" dirty="0" smtClean="0">
                <a:solidFill>
                  <a:schemeClr val="tx1"/>
                </a:solidFill>
              </a:rPr>
              <a:t>bayi sehat</a:t>
            </a:r>
            <a:endParaRPr lang="id-ID" dirty="0" smtClean="0">
              <a:solidFill>
                <a:schemeClr val="tx1"/>
              </a:solidFill>
            </a:endParaRPr>
          </a:p>
          <a:p>
            <a:pPr marL="457200" indent="-457200" algn="l">
              <a:buFont typeface="Arial" pitchFamily="34" charset="0"/>
              <a:buChar char="•"/>
            </a:pPr>
            <a:r>
              <a:rPr lang="id-ID" i="1" dirty="0" smtClean="0">
                <a:solidFill>
                  <a:schemeClr val="tx1"/>
                </a:solidFill>
              </a:rPr>
              <a:t>pisang goreng</a:t>
            </a:r>
            <a:endParaRPr lang="id-ID" dirty="0" smtClean="0">
              <a:solidFill>
                <a:schemeClr val="tx1"/>
              </a:solidFill>
            </a:endParaRPr>
          </a:p>
          <a:p>
            <a:pPr marL="457200" indent="-457200" algn="l">
              <a:buFont typeface="Arial" pitchFamily="34" charset="0"/>
              <a:buChar char="•"/>
            </a:pPr>
            <a:r>
              <a:rPr lang="id-ID" i="1" dirty="0" smtClean="0">
                <a:solidFill>
                  <a:schemeClr val="tx1"/>
                </a:solidFill>
              </a:rPr>
              <a:t>baru datang</a:t>
            </a:r>
            <a:endParaRPr lang="id-ID" dirty="0" smtClean="0">
              <a:solidFill>
                <a:schemeClr val="tx1"/>
              </a:solidFill>
            </a:endParaRPr>
          </a:p>
          <a:p>
            <a:pPr marL="457200" indent="-457200" algn="l">
              <a:buFont typeface="Arial" pitchFamily="34" charset="0"/>
              <a:buChar char="•"/>
            </a:pPr>
            <a:r>
              <a:rPr lang="id-ID" i="1" dirty="0" smtClean="0">
                <a:solidFill>
                  <a:schemeClr val="tx1"/>
                </a:solidFill>
              </a:rPr>
              <a:t>sedang membaca</a:t>
            </a:r>
            <a:endParaRPr lang="id-ID" dirty="0" smtClean="0">
              <a:solidFill>
                <a:schemeClr val="tx1"/>
              </a:solidFill>
            </a:endParaRPr>
          </a:p>
          <a:p>
            <a:pPr algn="l"/>
            <a:endParaRPr lang="id-ID" dirty="0">
              <a:solidFill>
                <a:schemeClr val="tx1"/>
              </a:solidFill>
            </a:endParaRPr>
          </a:p>
        </p:txBody>
      </p:sp>
    </p:spTree>
    <p:extLst>
      <p:ext uri="{BB962C8B-B14F-4D97-AF65-F5344CB8AC3E}">
        <p14:creationId xmlns:p14="http://schemas.microsoft.com/office/powerpoint/2010/main" val="308652353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1" y="0"/>
            <a:ext cx="9144000" cy="6858000"/>
          </a:xfrm>
          <a:prstGeom prst="rect">
            <a:avLst/>
          </a:prstGeom>
        </p:spPr>
      </p:pic>
      <p:sp>
        <p:nvSpPr>
          <p:cNvPr id="2" name="Title 1"/>
          <p:cNvSpPr>
            <a:spLocks noGrp="1"/>
          </p:cNvSpPr>
          <p:nvPr>
            <p:ph type="ctrTitle"/>
          </p:nvPr>
        </p:nvSpPr>
        <p:spPr>
          <a:xfrm>
            <a:off x="685800" y="302791"/>
            <a:ext cx="7772400" cy="1470025"/>
          </a:xfrm>
        </p:spPr>
        <p:txBody>
          <a:bodyPr>
            <a:normAutofit/>
          </a:bodyPr>
          <a:lstStyle/>
          <a:p>
            <a:r>
              <a:rPr lang="id-ID" sz="3600" dirty="0" smtClean="0"/>
              <a:t>Widjono (2007:140) membedakan frasa berdasarkan kelas katanya yaitu</a:t>
            </a:r>
            <a:endParaRPr lang="id-ID" sz="3600" dirty="0"/>
          </a:p>
        </p:txBody>
      </p:sp>
      <p:sp>
        <p:nvSpPr>
          <p:cNvPr id="3" name="Subtitle 2"/>
          <p:cNvSpPr>
            <a:spLocks noGrp="1"/>
          </p:cNvSpPr>
          <p:nvPr>
            <p:ph type="subTitle" idx="1"/>
          </p:nvPr>
        </p:nvSpPr>
        <p:spPr>
          <a:xfrm>
            <a:off x="683568" y="1700808"/>
            <a:ext cx="7632848" cy="4248472"/>
          </a:xfrm>
        </p:spPr>
        <p:txBody>
          <a:bodyPr>
            <a:noAutofit/>
          </a:bodyPr>
          <a:lstStyle/>
          <a:p>
            <a:pPr marL="457200" indent="-457200" algn="l">
              <a:buFont typeface="Wingdings" pitchFamily="2" charset="2"/>
              <a:buChar char="q"/>
            </a:pPr>
            <a:r>
              <a:rPr lang="id-ID" dirty="0" smtClean="0">
                <a:solidFill>
                  <a:schemeClr val="tx1"/>
                </a:solidFill>
              </a:rPr>
              <a:t>frasa verbal, </a:t>
            </a:r>
          </a:p>
          <a:p>
            <a:pPr marL="457200" indent="-457200" algn="l">
              <a:buFont typeface="Wingdings" pitchFamily="2" charset="2"/>
              <a:buChar char="q"/>
            </a:pPr>
            <a:r>
              <a:rPr lang="id-ID" dirty="0" smtClean="0">
                <a:solidFill>
                  <a:schemeClr val="tx1"/>
                </a:solidFill>
              </a:rPr>
              <a:t>frasa adjektiva, </a:t>
            </a:r>
          </a:p>
          <a:p>
            <a:pPr marL="457200" indent="-457200" algn="l">
              <a:buFont typeface="Wingdings" pitchFamily="2" charset="2"/>
              <a:buChar char="q"/>
            </a:pPr>
            <a:r>
              <a:rPr lang="id-ID" dirty="0" smtClean="0">
                <a:solidFill>
                  <a:schemeClr val="tx1"/>
                </a:solidFill>
              </a:rPr>
              <a:t>Frasa Nominal,</a:t>
            </a:r>
          </a:p>
          <a:p>
            <a:pPr marL="457200" indent="-457200" algn="l">
              <a:buFont typeface="Wingdings" pitchFamily="2" charset="2"/>
              <a:buChar char="q"/>
            </a:pPr>
            <a:r>
              <a:rPr lang="id-ID" dirty="0" smtClean="0">
                <a:solidFill>
                  <a:schemeClr val="tx1"/>
                </a:solidFill>
              </a:rPr>
              <a:t>frasa pronominal, </a:t>
            </a:r>
          </a:p>
          <a:p>
            <a:pPr marL="457200" indent="-457200" algn="l">
              <a:buFont typeface="Wingdings" pitchFamily="2" charset="2"/>
              <a:buChar char="q"/>
            </a:pPr>
            <a:r>
              <a:rPr lang="id-ID" dirty="0" smtClean="0">
                <a:solidFill>
                  <a:schemeClr val="tx1"/>
                </a:solidFill>
              </a:rPr>
              <a:t>frasa adverbia, </a:t>
            </a:r>
          </a:p>
          <a:p>
            <a:pPr marL="457200" indent="-457200" algn="l">
              <a:buFont typeface="Wingdings" pitchFamily="2" charset="2"/>
              <a:buChar char="q"/>
            </a:pPr>
            <a:r>
              <a:rPr lang="id-ID" dirty="0" smtClean="0">
                <a:solidFill>
                  <a:schemeClr val="tx1"/>
                </a:solidFill>
              </a:rPr>
              <a:t>frasa numeralia.</a:t>
            </a:r>
          </a:p>
        </p:txBody>
      </p:sp>
    </p:spTree>
    <p:extLst>
      <p:ext uri="{BB962C8B-B14F-4D97-AF65-F5344CB8AC3E}">
        <p14:creationId xmlns:p14="http://schemas.microsoft.com/office/powerpoint/2010/main" val="1479375773"/>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1" y="0"/>
            <a:ext cx="9144000" cy="6858000"/>
          </a:xfrm>
          <a:prstGeom prst="rect">
            <a:avLst/>
          </a:prstGeom>
        </p:spPr>
      </p:pic>
      <p:sp>
        <p:nvSpPr>
          <p:cNvPr id="2" name="Title 1"/>
          <p:cNvSpPr>
            <a:spLocks noGrp="1"/>
          </p:cNvSpPr>
          <p:nvPr>
            <p:ph type="ctrTitle"/>
          </p:nvPr>
        </p:nvSpPr>
        <p:spPr>
          <a:xfrm>
            <a:off x="685800" y="14759"/>
            <a:ext cx="7772400" cy="1470025"/>
          </a:xfrm>
        </p:spPr>
        <p:txBody>
          <a:bodyPr/>
          <a:lstStyle/>
          <a:p>
            <a:r>
              <a:rPr lang="id-ID" dirty="0" smtClean="0"/>
              <a:t>Frasa verbal</a:t>
            </a:r>
            <a:endParaRPr lang="id-ID" dirty="0"/>
          </a:p>
        </p:txBody>
      </p:sp>
      <p:sp>
        <p:nvSpPr>
          <p:cNvPr id="3" name="Subtitle 2"/>
          <p:cNvSpPr>
            <a:spLocks noGrp="1"/>
          </p:cNvSpPr>
          <p:nvPr>
            <p:ph type="subTitle" idx="1"/>
          </p:nvPr>
        </p:nvSpPr>
        <p:spPr>
          <a:xfrm>
            <a:off x="467544" y="1052736"/>
            <a:ext cx="8280919" cy="5400600"/>
          </a:xfrm>
        </p:spPr>
        <p:txBody>
          <a:bodyPr>
            <a:normAutofit fontScale="92500" lnSpcReduction="10000"/>
          </a:bodyPr>
          <a:lstStyle/>
          <a:p>
            <a:pPr algn="l"/>
            <a:r>
              <a:rPr lang="id-ID" dirty="0" smtClean="0">
                <a:solidFill>
                  <a:schemeClr val="tx1"/>
                </a:solidFill>
              </a:rPr>
              <a:t>Frasa verbal adalah kelompok kata yang dibentuk dengan kata kerja. Frasa verbal terdiri dari tiga macam yaitu</a:t>
            </a:r>
          </a:p>
          <a:p>
            <a:pPr marL="514350" indent="-514350" algn="l">
              <a:buFont typeface="+mj-lt"/>
              <a:buAutoNum type="arabicPeriod"/>
            </a:pPr>
            <a:r>
              <a:rPr lang="id-ID" dirty="0" smtClean="0">
                <a:solidFill>
                  <a:schemeClr val="tx1"/>
                </a:solidFill>
              </a:rPr>
              <a:t>Frasa verbal modifikatif (pewatas) yang dibedakan menjadi.</a:t>
            </a:r>
          </a:p>
          <a:p>
            <a:pPr algn="l"/>
            <a:r>
              <a:rPr lang="id-ID" dirty="0" smtClean="0">
                <a:solidFill>
                  <a:schemeClr val="tx1"/>
                </a:solidFill>
              </a:rPr>
              <a:t>a. Pewatas belakang, seperti contoh berikut ini.</a:t>
            </a:r>
          </a:p>
          <a:p>
            <a:pPr marL="457200" indent="-457200" algn="l">
              <a:buFont typeface="Arial" pitchFamily="34" charset="0"/>
              <a:buChar char="•"/>
            </a:pPr>
            <a:r>
              <a:rPr lang="id-ID" dirty="0" smtClean="0">
                <a:solidFill>
                  <a:schemeClr val="tx1"/>
                </a:solidFill>
              </a:rPr>
              <a:t>Ia </a:t>
            </a:r>
            <a:r>
              <a:rPr lang="id-ID" i="1" dirty="0" smtClean="0">
                <a:solidFill>
                  <a:schemeClr val="tx1"/>
                </a:solidFill>
              </a:rPr>
              <a:t>bekerja keras </a:t>
            </a:r>
            <a:r>
              <a:rPr lang="id-ID" dirty="0" smtClean="0">
                <a:solidFill>
                  <a:schemeClr val="tx1"/>
                </a:solidFill>
              </a:rPr>
              <a:t>sepanjang hari.</a:t>
            </a:r>
          </a:p>
          <a:p>
            <a:pPr marL="457200" indent="-457200" algn="l">
              <a:buFont typeface="Arial" pitchFamily="34" charset="0"/>
              <a:buChar char="•"/>
            </a:pPr>
            <a:r>
              <a:rPr lang="id-ID" dirty="0" smtClean="0">
                <a:solidFill>
                  <a:schemeClr val="tx1"/>
                </a:solidFill>
              </a:rPr>
              <a:t>Orang itu </a:t>
            </a:r>
            <a:r>
              <a:rPr lang="id-ID" i="1" dirty="0" smtClean="0">
                <a:solidFill>
                  <a:schemeClr val="tx1"/>
                </a:solidFill>
              </a:rPr>
              <a:t>bekerja cepat </a:t>
            </a:r>
            <a:r>
              <a:rPr lang="id-ID" dirty="0" smtClean="0">
                <a:solidFill>
                  <a:schemeClr val="tx1"/>
                </a:solidFill>
              </a:rPr>
              <a:t>setiap hari.</a:t>
            </a:r>
          </a:p>
          <a:p>
            <a:pPr algn="l"/>
            <a:r>
              <a:rPr lang="id-ID" dirty="0" smtClean="0">
                <a:solidFill>
                  <a:schemeClr val="tx1"/>
                </a:solidFill>
              </a:rPr>
              <a:t>b. Pewatas depan, seperti contoh berikut ini.</a:t>
            </a:r>
          </a:p>
          <a:p>
            <a:pPr marL="457200" indent="-457200" algn="l">
              <a:buFont typeface="Arial" pitchFamily="34" charset="0"/>
              <a:buChar char="•"/>
            </a:pPr>
            <a:r>
              <a:rPr lang="id-ID" dirty="0" smtClean="0">
                <a:solidFill>
                  <a:schemeClr val="tx1"/>
                </a:solidFill>
              </a:rPr>
              <a:t>Kami </a:t>
            </a:r>
            <a:r>
              <a:rPr lang="id-ID" i="1" dirty="0" smtClean="0">
                <a:solidFill>
                  <a:schemeClr val="tx1"/>
                </a:solidFill>
              </a:rPr>
              <a:t>akan menyanyikan</a:t>
            </a:r>
            <a:r>
              <a:rPr lang="id-ID" dirty="0" smtClean="0">
                <a:solidFill>
                  <a:schemeClr val="tx1"/>
                </a:solidFill>
              </a:rPr>
              <a:t> lagu kebangsaan.</a:t>
            </a:r>
          </a:p>
          <a:p>
            <a:pPr marL="457200" indent="-457200" algn="l">
              <a:buFont typeface="Arial" pitchFamily="34" charset="0"/>
              <a:buChar char="•"/>
            </a:pPr>
            <a:r>
              <a:rPr lang="id-ID" dirty="0" smtClean="0">
                <a:solidFill>
                  <a:schemeClr val="tx1"/>
                </a:solidFill>
              </a:rPr>
              <a:t>Mereka </a:t>
            </a:r>
            <a:r>
              <a:rPr lang="id-ID" i="1" dirty="0" smtClean="0">
                <a:solidFill>
                  <a:schemeClr val="tx1"/>
                </a:solidFill>
              </a:rPr>
              <a:t>pasti menyukai</a:t>
            </a:r>
            <a:r>
              <a:rPr lang="id-ID" dirty="0" smtClean="0">
                <a:solidFill>
                  <a:schemeClr val="tx1"/>
                </a:solidFill>
              </a:rPr>
              <a:t> makanan itu.</a:t>
            </a:r>
          </a:p>
          <a:p>
            <a:pPr algn="l"/>
            <a:endParaRPr lang="id-ID" dirty="0">
              <a:solidFill>
                <a:schemeClr val="tx1"/>
              </a:solidFill>
            </a:endParaRPr>
          </a:p>
        </p:txBody>
      </p:sp>
    </p:spTree>
    <p:extLst>
      <p:ext uri="{BB962C8B-B14F-4D97-AF65-F5344CB8AC3E}">
        <p14:creationId xmlns:p14="http://schemas.microsoft.com/office/powerpoint/2010/main" val="3292356358"/>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1" y="0"/>
            <a:ext cx="9144000" cy="6858000"/>
          </a:xfrm>
          <a:prstGeom prst="rect">
            <a:avLst/>
          </a:prstGeom>
        </p:spPr>
      </p:pic>
      <p:sp>
        <p:nvSpPr>
          <p:cNvPr id="3" name="Subtitle 2"/>
          <p:cNvSpPr>
            <a:spLocks noGrp="1"/>
          </p:cNvSpPr>
          <p:nvPr>
            <p:ph type="subTitle" idx="1"/>
          </p:nvPr>
        </p:nvSpPr>
        <p:spPr>
          <a:xfrm>
            <a:off x="395536" y="332656"/>
            <a:ext cx="8424936" cy="6264696"/>
          </a:xfrm>
        </p:spPr>
        <p:txBody>
          <a:bodyPr>
            <a:normAutofit lnSpcReduction="10000"/>
          </a:bodyPr>
          <a:lstStyle/>
          <a:p>
            <a:pPr algn="l"/>
            <a:r>
              <a:rPr lang="id-ID" dirty="0" smtClean="0">
                <a:solidFill>
                  <a:schemeClr val="tx1"/>
                </a:solidFill>
              </a:rPr>
              <a:t>2.  Frasa verbal koordinatif yaitu dua verba yang disatukan dengan kata penghubung </a:t>
            </a:r>
            <a:r>
              <a:rPr lang="id-ID" i="1" dirty="0" smtClean="0">
                <a:solidFill>
                  <a:schemeClr val="tx1"/>
                </a:solidFill>
              </a:rPr>
              <a:t>dan </a:t>
            </a:r>
            <a:r>
              <a:rPr lang="id-ID" dirty="0" smtClean="0">
                <a:solidFill>
                  <a:schemeClr val="tx1"/>
                </a:solidFill>
              </a:rPr>
              <a:t>atau </a:t>
            </a:r>
            <a:r>
              <a:rPr lang="id-ID" i="1" dirty="0" smtClean="0">
                <a:solidFill>
                  <a:schemeClr val="tx1"/>
                </a:solidFill>
              </a:rPr>
              <a:t>atau</a:t>
            </a:r>
            <a:r>
              <a:rPr lang="id-ID" dirty="0" smtClean="0">
                <a:solidFill>
                  <a:schemeClr val="tx1"/>
                </a:solidFill>
              </a:rPr>
              <a:t>, seperti contoh berikut ini.</a:t>
            </a:r>
          </a:p>
          <a:p>
            <a:pPr marL="457200" indent="-457200" algn="l">
              <a:buFont typeface="Arial" pitchFamily="34" charset="0"/>
              <a:buChar char="•"/>
            </a:pPr>
            <a:r>
              <a:rPr lang="id-ID" dirty="0" smtClean="0">
                <a:solidFill>
                  <a:schemeClr val="tx1"/>
                </a:solidFill>
              </a:rPr>
              <a:t>Mereka </a:t>
            </a:r>
            <a:r>
              <a:rPr lang="id-ID" i="1" dirty="0" smtClean="0">
                <a:solidFill>
                  <a:schemeClr val="tx1"/>
                </a:solidFill>
              </a:rPr>
              <a:t>mencuci dan menjemur </a:t>
            </a:r>
            <a:r>
              <a:rPr lang="id-ID" dirty="0" smtClean="0">
                <a:solidFill>
                  <a:schemeClr val="tx1"/>
                </a:solidFill>
              </a:rPr>
              <a:t>pakaiannya.</a:t>
            </a:r>
          </a:p>
          <a:p>
            <a:pPr marL="457200" indent="-457200" algn="l">
              <a:buFont typeface="Arial" pitchFamily="34" charset="0"/>
              <a:buChar char="•"/>
            </a:pPr>
            <a:r>
              <a:rPr lang="id-ID" dirty="0" smtClean="0">
                <a:solidFill>
                  <a:schemeClr val="tx1"/>
                </a:solidFill>
              </a:rPr>
              <a:t>Kita  </a:t>
            </a:r>
            <a:r>
              <a:rPr lang="id-ID" i="1" dirty="0" smtClean="0">
                <a:solidFill>
                  <a:schemeClr val="tx1"/>
                </a:solidFill>
              </a:rPr>
              <a:t>pergi atau menunggu </a:t>
            </a:r>
            <a:r>
              <a:rPr lang="id-ID" dirty="0" smtClean="0">
                <a:solidFill>
                  <a:schemeClr val="tx1"/>
                </a:solidFill>
              </a:rPr>
              <a:t>ayah.</a:t>
            </a:r>
          </a:p>
          <a:p>
            <a:pPr marL="457200" indent="-457200" algn="l">
              <a:buFont typeface="Arial" pitchFamily="34" charset="0"/>
              <a:buChar char="•"/>
            </a:pPr>
            <a:endParaRPr lang="id-ID" sz="2200" dirty="0" smtClean="0">
              <a:solidFill>
                <a:schemeClr val="tx1"/>
              </a:solidFill>
            </a:endParaRPr>
          </a:p>
          <a:p>
            <a:pPr algn="l"/>
            <a:r>
              <a:rPr lang="id-ID" dirty="0" smtClean="0">
                <a:solidFill>
                  <a:schemeClr val="tx1"/>
                </a:solidFill>
              </a:rPr>
              <a:t>3. Frasa verbal apositif yaitu sebagai keterangan yang ditambahkan atau diselipkan. Contohnya adalah sebagai berikut.</a:t>
            </a:r>
          </a:p>
          <a:p>
            <a:pPr marL="457200" indent="-457200" algn="l">
              <a:buFont typeface="Arial" pitchFamily="34" charset="0"/>
              <a:buChar char="•"/>
            </a:pPr>
            <a:r>
              <a:rPr lang="id-ID" dirty="0" smtClean="0">
                <a:solidFill>
                  <a:schemeClr val="tx1"/>
                </a:solidFill>
              </a:rPr>
              <a:t>Aie Pacah, </a:t>
            </a:r>
            <a:r>
              <a:rPr lang="id-ID" i="1" dirty="0" smtClean="0">
                <a:solidFill>
                  <a:schemeClr val="tx1"/>
                </a:solidFill>
              </a:rPr>
              <a:t>tempat tinggal saya, </a:t>
            </a:r>
            <a:r>
              <a:rPr lang="id-ID" dirty="0" smtClean="0">
                <a:solidFill>
                  <a:schemeClr val="tx1"/>
                </a:solidFill>
              </a:rPr>
              <a:t>akan menjadi pusat pemerintahan kota Padang.</a:t>
            </a:r>
          </a:p>
          <a:p>
            <a:pPr marL="457200" indent="-457200" algn="l">
              <a:buFont typeface="Arial" pitchFamily="34" charset="0"/>
              <a:buChar char="•"/>
            </a:pPr>
            <a:r>
              <a:rPr lang="id-ID" dirty="0" smtClean="0">
                <a:solidFill>
                  <a:schemeClr val="tx1"/>
                </a:solidFill>
              </a:rPr>
              <a:t>Usaha Pak Ali, </a:t>
            </a:r>
            <a:r>
              <a:rPr lang="id-ID" i="1" dirty="0" smtClean="0">
                <a:solidFill>
                  <a:schemeClr val="tx1"/>
                </a:solidFill>
              </a:rPr>
              <a:t>berdagang kain, </a:t>
            </a:r>
            <a:r>
              <a:rPr lang="id-ID" dirty="0" smtClean="0">
                <a:solidFill>
                  <a:schemeClr val="tx1"/>
                </a:solidFill>
              </a:rPr>
              <a:t>kini menjadi grosir.</a:t>
            </a:r>
          </a:p>
        </p:txBody>
      </p:sp>
    </p:spTree>
    <p:extLst>
      <p:ext uri="{BB962C8B-B14F-4D97-AF65-F5344CB8AC3E}">
        <p14:creationId xmlns:p14="http://schemas.microsoft.com/office/powerpoint/2010/main" val="2382507324"/>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408"/>
            <a:ext cx="7772400" cy="1470025"/>
          </a:xfrm>
        </p:spPr>
        <p:txBody>
          <a:bodyPr/>
          <a:lstStyle/>
          <a:p>
            <a:r>
              <a:rPr lang="id-ID" dirty="0" smtClean="0"/>
              <a:t>Frasa Adjektival</a:t>
            </a:r>
            <a:endParaRPr lang="id-ID"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1" y="0"/>
            <a:ext cx="9144000" cy="6858000"/>
          </a:xfrm>
          <a:prstGeom prst="rect">
            <a:avLst/>
          </a:prstGeom>
        </p:spPr>
      </p:pic>
      <p:sp>
        <p:nvSpPr>
          <p:cNvPr id="3" name="Subtitle 2"/>
          <p:cNvSpPr>
            <a:spLocks noGrp="1"/>
          </p:cNvSpPr>
          <p:nvPr>
            <p:ph type="subTitle" idx="1"/>
          </p:nvPr>
        </p:nvSpPr>
        <p:spPr>
          <a:xfrm>
            <a:off x="683568" y="908720"/>
            <a:ext cx="7776864" cy="5112568"/>
          </a:xfrm>
        </p:spPr>
        <p:txBody>
          <a:bodyPr>
            <a:normAutofit fontScale="92500" lnSpcReduction="20000"/>
          </a:bodyPr>
          <a:lstStyle/>
          <a:p>
            <a:r>
              <a:rPr lang="id-ID" dirty="0" smtClean="0">
                <a:solidFill>
                  <a:schemeClr val="tx1"/>
                </a:solidFill>
              </a:rPr>
              <a:t>Frasa adjektival adalah kelompok kata yang dibentuk dengan kata sifat atau keadaan sebagai inti (yang diterangkan) dengan menambahkan kata lain yang berfungsi menerangkan seperti </a:t>
            </a:r>
            <a:r>
              <a:rPr lang="id-ID" i="1" dirty="0" smtClean="0">
                <a:solidFill>
                  <a:schemeClr val="tx1"/>
                </a:solidFill>
              </a:rPr>
              <a:t>agak, dapat, harus, kurang, lebih, paling, </a:t>
            </a:r>
            <a:r>
              <a:rPr lang="id-ID" dirty="0" smtClean="0">
                <a:solidFill>
                  <a:schemeClr val="tx1"/>
                </a:solidFill>
              </a:rPr>
              <a:t>dan </a:t>
            </a:r>
            <a:r>
              <a:rPr lang="id-ID" i="1" dirty="0" smtClean="0">
                <a:solidFill>
                  <a:schemeClr val="tx1"/>
                </a:solidFill>
              </a:rPr>
              <a:t>sangat.</a:t>
            </a:r>
            <a:r>
              <a:rPr lang="id-ID" dirty="0" smtClean="0">
                <a:solidFill>
                  <a:schemeClr val="tx1"/>
                </a:solidFill>
              </a:rPr>
              <a:t> </a:t>
            </a:r>
          </a:p>
          <a:p>
            <a:pPr algn="l"/>
            <a:r>
              <a:rPr lang="id-ID" dirty="0" smtClean="0">
                <a:solidFill>
                  <a:schemeClr val="tx1"/>
                </a:solidFill>
              </a:rPr>
              <a:t>Contoh :</a:t>
            </a:r>
          </a:p>
          <a:p>
            <a:pPr marL="457200" indent="-457200" algn="l">
              <a:buFont typeface="Arial" pitchFamily="34" charset="0"/>
              <a:buChar char="•"/>
            </a:pPr>
            <a:r>
              <a:rPr lang="id-ID" i="1" dirty="0" smtClean="0">
                <a:solidFill>
                  <a:schemeClr val="tx1"/>
                </a:solidFill>
              </a:rPr>
              <a:t>Tampan nian</a:t>
            </a:r>
            <a:r>
              <a:rPr lang="id-ID" dirty="0" smtClean="0">
                <a:solidFill>
                  <a:schemeClr val="tx1"/>
                </a:solidFill>
              </a:rPr>
              <a:t> kekasih barumu. </a:t>
            </a:r>
          </a:p>
          <a:p>
            <a:pPr marL="457200" indent="-457200" algn="l">
              <a:buFont typeface="Arial" pitchFamily="34" charset="0"/>
              <a:buChar char="•"/>
            </a:pPr>
            <a:r>
              <a:rPr lang="pt-BR" dirty="0" smtClean="0">
                <a:solidFill>
                  <a:schemeClr val="tx1"/>
                </a:solidFill>
              </a:rPr>
              <a:t>Setelah pindah, dia </a:t>
            </a:r>
            <a:r>
              <a:rPr lang="pt-BR" i="1" dirty="0" smtClean="0">
                <a:solidFill>
                  <a:schemeClr val="tx1"/>
                </a:solidFill>
              </a:rPr>
              <a:t>aman tentram</a:t>
            </a:r>
            <a:r>
              <a:rPr lang="pt-BR" dirty="0" smtClean="0">
                <a:solidFill>
                  <a:schemeClr val="tx1"/>
                </a:solidFill>
              </a:rPr>
              <a:t> di rumah barunya</a:t>
            </a:r>
            <a:r>
              <a:rPr lang="id-ID" dirty="0" smtClean="0">
                <a:solidFill>
                  <a:schemeClr val="tx1"/>
                </a:solidFill>
              </a:rPr>
              <a:t>.</a:t>
            </a:r>
          </a:p>
          <a:p>
            <a:pPr marL="457200" indent="-457200" algn="l">
              <a:buFont typeface="Arial" pitchFamily="34" charset="0"/>
              <a:buChar char="•"/>
            </a:pPr>
            <a:r>
              <a:rPr lang="id-ID" dirty="0" smtClean="0">
                <a:solidFill>
                  <a:schemeClr val="tx1"/>
                </a:solidFill>
              </a:rPr>
              <a:t>Srikandi cantik, </a:t>
            </a:r>
            <a:r>
              <a:rPr lang="id-ID" i="1" dirty="0" smtClean="0">
                <a:solidFill>
                  <a:schemeClr val="tx1"/>
                </a:solidFill>
              </a:rPr>
              <a:t>ayu rupawan</a:t>
            </a:r>
            <a:r>
              <a:rPr lang="id-ID" dirty="0" smtClean="0">
                <a:solidFill>
                  <a:schemeClr val="tx1"/>
                </a:solidFill>
              </a:rPr>
              <a:t>, diperistri oleh Arjuna.</a:t>
            </a:r>
            <a:endParaRPr lang="id-ID" dirty="0">
              <a:solidFill>
                <a:schemeClr val="tx1"/>
              </a:solidFill>
            </a:endParaRPr>
          </a:p>
        </p:txBody>
      </p:sp>
    </p:spTree>
    <p:extLst>
      <p:ext uri="{BB962C8B-B14F-4D97-AF65-F5344CB8AC3E}">
        <p14:creationId xmlns:p14="http://schemas.microsoft.com/office/powerpoint/2010/main" val="713856651"/>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1" y="0"/>
            <a:ext cx="9144000" cy="6858000"/>
          </a:xfrm>
          <a:prstGeom prst="rect">
            <a:avLst/>
          </a:prstGeom>
        </p:spPr>
      </p:pic>
      <p:sp>
        <p:nvSpPr>
          <p:cNvPr id="2" name="Title 1"/>
          <p:cNvSpPr>
            <a:spLocks noGrp="1"/>
          </p:cNvSpPr>
          <p:nvPr>
            <p:ph type="ctrTitle"/>
          </p:nvPr>
        </p:nvSpPr>
        <p:spPr>
          <a:xfrm>
            <a:off x="544016" y="1"/>
            <a:ext cx="7772400" cy="1052736"/>
          </a:xfrm>
        </p:spPr>
        <p:txBody>
          <a:bodyPr/>
          <a:lstStyle/>
          <a:p>
            <a:r>
              <a:rPr lang="id-ID" dirty="0" smtClean="0"/>
              <a:t>Frasa Nominal</a:t>
            </a:r>
            <a:endParaRPr lang="id-ID" dirty="0"/>
          </a:p>
        </p:txBody>
      </p:sp>
      <p:sp>
        <p:nvSpPr>
          <p:cNvPr id="3" name="Subtitle 2"/>
          <p:cNvSpPr>
            <a:spLocks noGrp="1"/>
          </p:cNvSpPr>
          <p:nvPr>
            <p:ph type="subTitle" idx="1"/>
          </p:nvPr>
        </p:nvSpPr>
        <p:spPr>
          <a:xfrm>
            <a:off x="467544" y="836712"/>
            <a:ext cx="8280920" cy="5256584"/>
          </a:xfrm>
        </p:spPr>
        <p:txBody>
          <a:bodyPr>
            <a:normAutofit fontScale="92500"/>
          </a:bodyPr>
          <a:lstStyle/>
          <a:p>
            <a:pPr algn="l"/>
            <a:endParaRPr lang="id-ID" dirty="0" smtClean="0">
              <a:solidFill>
                <a:schemeClr val="tx1"/>
              </a:solidFill>
            </a:endParaRPr>
          </a:p>
          <a:p>
            <a:r>
              <a:rPr lang="id-ID" dirty="0" smtClean="0">
                <a:solidFill>
                  <a:schemeClr val="tx1"/>
                </a:solidFill>
              </a:rPr>
              <a:t>Frasa nominal adalah kelompok kata benda yang dibentuk dengan memperluas sebuah kata benda. </a:t>
            </a:r>
          </a:p>
          <a:p>
            <a:pPr algn="l"/>
            <a:r>
              <a:rPr lang="id-ID" dirty="0" smtClean="0">
                <a:solidFill>
                  <a:schemeClr val="tx1"/>
                </a:solidFill>
              </a:rPr>
              <a:t>Contoh :</a:t>
            </a:r>
          </a:p>
          <a:p>
            <a:pPr marL="457200" indent="-457200" algn="l">
              <a:buFont typeface="Arial" pitchFamily="34" charset="0"/>
              <a:buChar char="•"/>
            </a:pPr>
            <a:r>
              <a:rPr lang="id-ID" dirty="0" smtClean="0">
                <a:solidFill>
                  <a:schemeClr val="tx1"/>
                </a:solidFill>
              </a:rPr>
              <a:t>Pada </a:t>
            </a:r>
            <a:r>
              <a:rPr lang="id-ID" i="1" dirty="0" smtClean="0">
                <a:solidFill>
                  <a:schemeClr val="tx1"/>
                </a:solidFill>
              </a:rPr>
              <a:t>hari minggu</a:t>
            </a:r>
            <a:r>
              <a:rPr lang="id-ID" dirty="0" smtClean="0">
                <a:solidFill>
                  <a:schemeClr val="tx1"/>
                </a:solidFill>
              </a:rPr>
              <a:t> layanan pustaka tetap dibuka.</a:t>
            </a:r>
          </a:p>
          <a:p>
            <a:pPr marL="457200" indent="-457200" algn="l">
              <a:buFont typeface="Arial" pitchFamily="34" charset="0"/>
              <a:buChar char="•"/>
            </a:pPr>
            <a:r>
              <a:rPr lang="id-ID" dirty="0" smtClean="0">
                <a:solidFill>
                  <a:schemeClr val="tx1"/>
                </a:solidFill>
              </a:rPr>
              <a:t>Seorang PNS harus memahami </a:t>
            </a:r>
            <a:r>
              <a:rPr lang="id-ID" i="1" dirty="0" smtClean="0">
                <a:solidFill>
                  <a:schemeClr val="tx1"/>
                </a:solidFill>
              </a:rPr>
              <a:t>hak dan kewajiban</a:t>
            </a:r>
            <a:r>
              <a:rPr lang="id-ID" dirty="0" smtClean="0">
                <a:solidFill>
                  <a:schemeClr val="tx1"/>
                </a:solidFill>
              </a:rPr>
              <a:t> sebagai aparatur negara.</a:t>
            </a:r>
          </a:p>
          <a:p>
            <a:pPr marL="457200" indent="-457200" algn="l">
              <a:buFont typeface="Arial" pitchFamily="34" charset="0"/>
              <a:buChar char="•"/>
            </a:pPr>
            <a:r>
              <a:rPr lang="id-ID" dirty="0" smtClean="0">
                <a:solidFill>
                  <a:schemeClr val="tx1"/>
                </a:solidFill>
              </a:rPr>
              <a:t>Anton, </a:t>
            </a:r>
            <a:r>
              <a:rPr lang="id-ID" i="1" dirty="0" smtClean="0">
                <a:solidFill>
                  <a:schemeClr val="tx1"/>
                </a:solidFill>
              </a:rPr>
              <a:t>mahasiswa teladan itu</a:t>
            </a:r>
            <a:r>
              <a:rPr lang="id-ID" dirty="0" smtClean="0">
                <a:solidFill>
                  <a:schemeClr val="tx1"/>
                </a:solidFill>
              </a:rPr>
              <a:t>, kini menjadi dosen di Universitasnya.</a:t>
            </a:r>
          </a:p>
        </p:txBody>
      </p:sp>
    </p:spTree>
    <p:extLst>
      <p:ext uri="{BB962C8B-B14F-4D97-AF65-F5344CB8AC3E}">
        <p14:creationId xmlns:p14="http://schemas.microsoft.com/office/powerpoint/2010/main" val="1720150557"/>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1" y="0"/>
            <a:ext cx="9144000" cy="6858000"/>
          </a:xfrm>
          <a:prstGeom prst="rect">
            <a:avLst/>
          </a:prstGeom>
        </p:spPr>
      </p:pic>
      <p:sp>
        <p:nvSpPr>
          <p:cNvPr id="2" name="Title 1"/>
          <p:cNvSpPr>
            <a:spLocks noGrp="1"/>
          </p:cNvSpPr>
          <p:nvPr>
            <p:ph type="ctrTitle"/>
          </p:nvPr>
        </p:nvSpPr>
        <p:spPr>
          <a:xfrm>
            <a:off x="685800" y="-54818"/>
            <a:ext cx="7772400" cy="1035546"/>
          </a:xfrm>
        </p:spPr>
        <p:txBody>
          <a:bodyPr/>
          <a:lstStyle/>
          <a:p>
            <a:r>
              <a:rPr lang="id-ID" dirty="0" smtClean="0"/>
              <a:t>  Frasa adverbial</a:t>
            </a:r>
            <a:endParaRPr lang="id-ID" dirty="0"/>
          </a:p>
        </p:txBody>
      </p:sp>
      <p:sp>
        <p:nvSpPr>
          <p:cNvPr id="3" name="Subtitle 2"/>
          <p:cNvSpPr>
            <a:spLocks noGrp="1"/>
          </p:cNvSpPr>
          <p:nvPr>
            <p:ph type="subTitle" idx="1"/>
          </p:nvPr>
        </p:nvSpPr>
        <p:spPr>
          <a:xfrm>
            <a:off x="683568" y="1052736"/>
            <a:ext cx="7848872" cy="5472608"/>
          </a:xfrm>
        </p:spPr>
        <p:txBody>
          <a:bodyPr>
            <a:normAutofit/>
          </a:bodyPr>
          <a:lstStyle/>
          <a:p>
            <a:r>
              <a:rPr lang="id-ID" dirty="0" smtClean="0">
                <a:solidFill>
                  <a:schemeClr val="tx1"/>
                </a:solidFill>
              </a:rPr>
              <a:t>Frasa adverbial adalah kelompok kata yang dibentuk dengan keterangan kata sifat. </a:t>
            </a:r>
          </a:p>
          <a:p>
            <a:pPr algn="l"/>
            <a:r>
              <a:rPr lang="id-ID" dirty="0" smtClean="0">
                <a:solidFill>
                  <a:schemeClr val="tx1"/>
                </a:solidFill>
              </a:rPr>
              <a:t>Contoh :</a:t>
            </a:r>
          </a:p>
          <a:p>
            <a:pPr marL="457200" indent="-457200" algn="l">
              <a:buFont typeface="Arial" pitchFamily="34" charset="0"/>
              <a:buChar char="•"/>
            </a:pPr>
            <a:r>
              <a:rPr lang="id-ID" dirty="0" smtClean="0">
                <a:solidFill>
                  <a:schemeClr val="tx1"/>
                </a:solidFill>
              </a:rPr>
              <a:t>Dia </a:t>
            </a:r>
            <a:r>
              <a:rPr lang="id-ID" i="1" dirty="0" smtClean="0">
                <a:solidFill>
                  <a:schemeClr val="tx1"/>
                </a:solidFill>
              </a:rPr>
              <a:t>kurang pandai </a:t>
            </a:r>
            <a:r>
              <a:rPr lang="id-ID" dirty="0" smtClean="0">
                <a:solidFill>
                  <a:schemeClr val="tx1"/>
                </a:solidFill>
              </a:rPr>
              <a:t>bergaul di lingkungan tempat tinggalnya.</a:t>
            </a:r>
          </a:p>
          <a:p>
            <a:pPr marL="457200" indent="-457200" algn="l">
              <a:buFont typeface="Arial" pitchFamily="34" charset="0"/>
              <a:buChar char="•"/>
            </a:pPr>
            <a:r>
              <a:rPr lang="id-ID" dirty="0" smtClean="0">
                <a:solidFill>
                  <a:schemeClr val="tx1"/>
                </a:solidFill>
              </a:rPr>
              <a:t>Jarak rumah ke kantornya </a:t>
            </a:r>
            <a:r>
              <a:rPr lang="id-ID" i="1" dirty="0" smtClean="0">
                <a:solidFill>
                  <a:schemeClr val="tx1"/>
                </a:solidFill>
              </a:rPr>
              <a:t>lebih kurang</a:t>
            </a:r>
            <a:r>
              <a:rPr lang="id-ID" dirty="0" smtClean="0">
                <a:solidFill>
                  <a:schemeClr val="tx1"/>
                </a:solidFill>
              </a:rPr>
              <a:t> dua kilometer.</a:t>
            </a:r>
          </a:p>
          <a:p>
            <a:endParaRPr lang="id-ID" dirty="0">
              <a:solidFill>
                <a:schemeClr val="tx1"/>
              </a:solidFill>
            </a:endParaRPr>
          </a:p>
        </p:txBody>
      </p:sp>
    </p:spTree>
    <p:extLst>
      <p:ext uri="{BB962C8B-B14F-4D97-AF65-F5344CB8AC3E}">
        <p14:creationId xmlns:p14="http://schemas.microsoft.com/office/powerpoint/2010/main" val="4182546768"/>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1" y="0"/>
            <a:ext cx="9144000" cy="6858000"/>
          </a:xfrm>
          <a:prstGeom prst="rect">
            <a:avLst/>
          </a:prstGeom>
        </p:spPr>
      </p:pic>
      <p:sp>
        <p:nvSpPr>
          <p:cNvPr id="2" name="Title 1"/>
          <p:cNvSpPr>
            <a:spLocks noGrp="1"/>
          </p:cNvSpPr>
          <p:nvPr>
            <p:ph type="ctrTitle"/>
          </p:nvPr>
        </p:nvSpPr>
        <p:spPr>
          <a:xfrm>
            <a:off x="685800" y="44624"/>
            <a:ext cx="7772400" cy="866527"/>
          </a:xfrm>
        </p:spPr>
        <p:txBody>
          <a:bodyPr/>
          <a:lstStyle/>
          <a:p>
            <a:r>
              <a:rPr lang="id-ID" dirty="0" smtClean="0"/>
              <a:t>Frasa Pronominal</a:t>
            </a:r>
            <a:endParaRPr lang="id-ID" dirty="0"/>
          </a:p>
        </p:txBody>
      </p:sp>
      <p:sp>
        <p:nvSpPr>
          <p:cNvPr id="3" name="Subtitle 2"/>
          <p:cNvSpPr>
            <a:spLocks noGrp="1"/>
          </p:cNvSpPr>
          <p:nvPr>
            <p:ph type="subTitle" idx="1"/>
          </p:nvPr>
        </p:nvSpPr>
        <p:spPr>
          <a:xfrm>
            <a:off x="539552" y="980728"/>
            <a:ext cx="7920880" cy="5256584"/>
          </a:xfrm>
        </p:spPr>
        <p:txBody>
          <a:bodyPr>
            <a:normAutofit/>
          </a:bodyPr>
          <a:lstStyle/>
          <a:p>
            <a:r>
              <a:rPr lang="id-ID" dirty="0" smtClean="0">
                <a:solidFill>
                  <a:schemeClr val="tx1"/>
                </a:solidFill>
              </a:rPr>
              <a:t>Frasa pronominal adalah frasa yang dibentuk dengan kata ganti. </a:t>
            </a:r>
          </a:p>
          <a:p>
            <a:pPr algn="l"/>
            <a:r>
              <a:rPr lang="id-ID" i="1" dirty="0" smtClean="0">
                <a:solidFill>
                  <a:schemeClr val="tx1"/>
                </a:solidFill>
              </a:rPr>
              <a:t>Contoh : </a:t>
            </a:r>
          </a:p>
          <a:p>
            <a:pPr marL="457200" indent="-457200" algn="l">
              <a:buFont typeface="Arial" pitchFamily="34" charset="0"/>
              <a:buChar char="•"/>
            </a:pPr>
            <a:r>
              <a:rPr lang="id-ID" i="1" dirty="0" smtClean="0">
                <a:solidFill>
                  <a:schemeClr val="tx1"/>
                </a:solidFill>
              </a:rPr>
              <a:t>Kami semua</a:t>
            </a:r>
            <a:r>
              <a:rPr lang="id-ID" dirty="0" smtClean="0">
                <a:solidFill>
                  <a:schemeClr val="tx1"/>
                </a:solidFill>
              </a:rPr>
              <a:t> dimarahi guru karena meribut.</a:t>
            </a:r>
          </a:p>
          <a:p>
            <a:pPr marL="457200" indent="-457200" algn="l">
              <a:buFont typeface="Arial" pitchFamily="34" charset="0"/>
              <a:buChar char="•"/>
            </a:pPr>
            <a:r>
              <a:rPr lang="es-ES" i="1" dirty="0" smtClean="0">
                <a:solidFill>
                  <a:schemeClr val="tx1"/>
                </a:solidFill>
              </a:rPr>
              <a:t>Saya dan </a:t>
            </a:r>
            <a:r>
              <a:rPr lang="es-ES" i="1" dirty="0" err="1" smtClean="0">
                <a:solidFill>
                  <a:schemeClr val="tx1"/>
                </a:solidFill>
              </a:rPr>
              <a:t>dia</a:t>
            </a:r>
            <a:r>
              <a:rPr lang="es-ES" dirty="0" smtClean="0">
                <a:solidFill>
                  <a:schemeClr val="tx1"/>
                </a:solidFill>
              </a:rPr>
              <a:t> </a:t>
            </a:r>
            <a:r>
              <a:rPr lang="es-ES" dirty="0" err="1" smtClean="0">
                <a:solidFill>
                  <a:schemeClr val="tx1"/>
                </a:solidFill>
              </a:rPr>
              <a:t>sudah</a:t>
            </a:r>
            <a:r>
              <a:rPr lang="es-ES" dirty="0" smtClean="0">
                <a:solidFill>
                  <a:schemeClr val="tx1"/>
                </a:solidFill>
              </a:rPr>
              <a:t> lama </a:t>
            </a:r>
            <a:r>
              <a:rPr lang="es-ES" dirty="0" err="1" smtClean="0">
                <a:solidFill>
                  <a:schemeClr val="tx1"/>
                </a:solidFill>
              </a:rPr>
              <a:t>tidak</a:t>
            </a:r>
            <a:r>
              <a:rPr lang="es-ES" dirty="0" smtClean="0">
                <a:solidFill>
                  <a:schemeClr val="tx1"/>
                </a:solidFill>
              </a:rPr>
              <a:t> </a:t>
            </a:r>
            <a:r>
              <a:rPr lang="es-ES" dirty="0" err="1" smtClean="0">
                <a:solidFill>
                  <a:schemeClr val="tx1"/>
                </a:solidFill>
              </a:rPr>
              <a:t>bertegur</a:t>
            </a:r>
            <a:r>
              <a:rPr lang="es-ES" dirty="0" smtClean="0">
                <a:solidFill>
                  <a:schemeClr val="tx1"/>
                </a:solidFill>
              </a:rPr>
              <a:t> sapa.</a:t>
            </a:r>
            <a:endParaRPr lang="id-ID" dirty="0" smtClean="0">
              <a:solidFill>
                <a:schemeClr val="tx1"/>
              </a:solidFill>
            </a:endParaRPr>
          </a:p>
          <a:p>
            <a:pPr marL="457200" indent="-457200" algn="l">
              <a:buFont typeface="Arial" pitchFamily="34" charset="0"/>
              <a:buChar char="•"/>
            </a:pPr>
            <a:r>
              <a:rPr lang="id-ID" dirty="0" smtClean="0">
                <a:solidFill>
                  <a:schemeClr val="tx1"/>
                </a:solidFill>
              </a:rPr>
              <a:t>Mahasiswa, </a:t>
            </a:r>
            <a:r>
              <a:rPr lang="id-ID" i="1" dirty="0" smtClean="0">
                <a:solidFill>
                  <a:schemeClr val="tx1"/>
                </a:solidFill>
              </a:rPr>
              <a:t>para pemuda</a:t>
            </a:r>
            <a:r>
              <a:rPr lang="id-ID" dirty="0" smtClean="0">
                <a:solidFill>
                  <a:schemeClr val="tx1"/>
                </a:solidFill>
              </a:rPr>
              <a:t>, siap menjadi pasukan anti korupsi.</a:t>
            </a:r>
          </a:p>
          <a:p>
            <a:endParaRPr lang="id-ID" dirty="0">
              <a:solidFill>
                <a:schemeClr val="tx1"/>
              </a:solidFill>
            </a:endParaRPr>
          </a:p>
        </p:txBody>
      </p:sp>
    </p:spTree>
    <p:extLst>
      <p:ext uri="{BB962C8B-B14F-4D97-AF65-F5344CB8AC3E}">
        <p14:creationId xmlns:p14="http://schemas.microsoft.com/office/powerpoint/2010/main" val="3358037479"/>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1" y="0"/>
            <a:ext cx="9144000" cy="6858000"/>
          </a:xfrm>
          <a:prstGeom prst="rect">
            <a:avLst/>
          </a:prstGeom>
        </p:spPr>
      </p:pic>
      <p:sp>
        <p:nvSpPr>
          <p:cNvPr id="2" name="Title 1"/>
          <p:cNvSpPr>
            <a:spLocks noGrp="1"/>
          </p:cNvSpPr>
          <p:nvPr>
            <p:ph type="ctrTitle"/>
          </p:nvPr>
        </p:nvSpPr>
        <p:spPr>
          <a:xfrm>
            <a:off x="685800" y="258217"/>
            <a:ext cx="7772400" cy="794519"/>
          </a:xfrm>
        </p:spPr>
        <p:txBody>
          <a:bodyPr>
            <a:normAutofit/>
          </a:bodyPr>
          <a:lstStyle/>
          <a:p>
            <a:r>
              <a:rPr lang="id-ID" dirty="0" smtClean="0"/>
              <a:t>Frasa Numeralia</a:t>
            </a:r>
            <a:endParaRPr lang="id-ID" dirty="0"/>
          </a:p>
        </p:txBody>
      </p:sp>
      <p:sp>
        <p:nvSpPr>
          <p:cNvPr id="3" name="Subtitle 2"/>
          <p:cNvSpPr>
            <a:spLocks noGrp="1"/>
          </p:cNvSpPr>
          <p:nvPr>
            <p:ph type="subTitle" idx="1"/>
          </p:nvPr>
        </p:nvSpPr>
        <p:spPr>
          <a:xfrm>
            <a:off x="539552" y="1291208"/>
            <a:ext cx="7992888" cy="4802088"/>
          </a:xfrm>
        </p:spPr>
        <p:txBody>
          <a:bodyPr>
            <a:normAutofit/>
          </a:bodyPr>
          <a:lstStyle/>
          <a:p>
            <a:r>
              <a:rPr lang="id-ID" dirty="0" smtClean="0">
                <a:solidFill>
                  <a:schemeClr val="tx1"/>
                </a:solidFill>
              </a:rPr>
              <a:t>Frasa numeralia adalah kelompok kata yang dibentuk dengan kata bilangan. </a:t>
            </a:r>
          </a:p>
          <a:p>
            <a:pPr algn="l"/>
            <a:r>
              <a:rPr lang="id-ID" dirty="0" smtClean="0">
                <a:solidFill>
                  <a:schemeClr val="tx1"/>
                </a:solidFill>
              </a:rPr>
              <a:t>Contoh :</a:t>
            </a:r>
          </a:p>
          <a:p>
            <a:pPr marL="457200" indent="-457200" algn="l">
              <a:buFont typeface="Arial" pitchFamily="34" charset="0"/>
              <a:buChar char="•"/>
            </a:pPr>
            <a:r>
              <a:rPr lang="id-ID" dirty="0" smtClean="0">
                <a:solidFill>
                  <a:schemeClr val="tx1"/>
                </a:solidFill>
              </a:rPr>
              <a:t>Mereka memotong </a:t>
            </a:r>
            <a:r>
              <a:rPr lang="id-ID" i="1" dirty="0" smtClean="0">
                <a:solidFill>
                  <a:schemeClr val="tx1"/>
                </a:solidFill>
              </a:rPr>
              <a:t>dua puluh ekor sapi </a:t>
            </a:r>
            <a:r>
              <a:rPr lang="id-ID" dirty="0" smtClean="0">
                <a:solidFill>
                  <a:schemeClr val="tx1"/>
                </a:solidFill>
              </a:rPr>
              <a:t>kurban.</a:t>
            </a:r>
          </a:p>
          <a:p>
            <a:pPr marL="457200" indent="-457200" algn="l">
              <a:buFont typeface="Arial" pitchFamily="34" charset="0"/>
              <a:buChar char="•"/>
            </a:pPr>
            <a:r>
              <a:rPr lang="id-ID" i="1" dirty="0" smtClean="0">
                <a:solidFill>
                  <a:schemeClr val="tx1"/>
                </a:solidFill>
              </a:rPr>
              <a:t>Lima atau enam orang </a:t>
            </a:r>
            <a:r>
              <a:rPr lang="id-ID" dirty="0" smtClean="0">
                <a:solidFill>
                  <a:schemeClr val="tx1"/>
                </a:solidFill>
              </a:rPr>
              <a:t>bertopeng melintasi kegelapan pada gang itu.</a:t>
            </a:r>
          </a:p>
          <a:p>
            <a:pPr marL="457200" indent="-457200" algn="l">
              <a:buFont typeface="Arial" pitchFamily="34" charset="0"/>
              <a:buChar char="•"/>
            </a:pPr>
            <a:endParaRPr lang="id-ID" dirty="0" smtClean="0">
              <a:solidFill>
                <a:schemeClr val="tx1"/>
              </a:solidFill>
            </a:endParaRPr>
          </a:p>
        </p:txBody>
      </p:sp>
    </p:spTree>
    <p:extLst>
      <p:ext uri="{BB962C8B-B14F-4D97-AF65-F5344CB8AC3E}">
        <p14:creationId xmlns:p14="http://schemas.microsoft.com/office/powerpoint/2010/main" val="2925344008"/>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7384"/>
            <a:ext cx="7772400" cy="1470025"/>
          </a:xfrm>
        </p:spPr>
        <p:txBody>
          <a:bodyPr>
            <a:normAutofit/>
          </a:bodyPr>
          <a:lstStyle/>
          <a:p>
            <a:r>
              <a:rPr lang="id-ID" dirty="0" smtClean="0"/>
              <a:t>KLAUSA</a:t>
            </a:r>
            <a:endParaRPr lang="id-ID" dirty="0"/>
          </a:p>
        </p:txBody>
      </p:sp>
      <p:sp>
        <p:nvSpPr>
          <p:cNvPr id="3" name="Subtitle 2"/>
          <p:cNvSpPr>
            <a:spLocks noGrp="1"/>
          </p:cNvSpPr>
          <p:nvPr>
            <p:ph type="subTitle" idx="1"/>
          </p:nvPr>
        </p:nvSpPr>
        <p:spPr>
          <a:xfrm>
            <a:off x="611560" y="1196752"/>
            <a:ext cx="7776864" cy="5184576"/>
          </a:xfrm>
        </p:spPr>
        <p:txBody>
          <a:bodyPr>
            <a:normAutofit fontScale="92500" lnSpcReduction="20000"/>
          </a:bodyPr>
          <a:lstStyle/>
          <a:p>
            <a:pPr algn="just"/>
            <a:r>
              <a:rPr lang="id-ID" dirty="0">
                <a:solidFill>
                  <a:schemeClr val="tx1"/>
                </a:solidFill>
              </a:rPr>
              <a:t>Klausa adalah sebuah konstruksi yang di dalamnya terdapat beberapa kata yang mengandung unsur predikatif (Keraf, 1984:138). Klausa berpotensi menjadi kalimat. (Manaf, 2009:13) menjelaskan bahwa yang membedakan klausa dan kalimat adalah intonasi final di akhir satuan bahasa itu. Kalimat diakhiri dengan intonasi final, sedangkan klausa tidak diakhiri intonasi final. Intonasi final itu dapat berupa intonasi berita, tanya, perintah, dan kagum</a:t>
            </a:r>
            <a:r>
              <a:rPr lang="id-ID" dirty="0" smtClean="0">
                <a:solidFill>
                  <a:schemeClr val="tx1"/>
                </a:solidFill>
              </a:rPr>
              <a:t>.</a:t>
            </a:r>
          </a:p>
          <a:p>
            <a:pPr algn="just"/>
            <a:r>
              <a:rPr lang="id-ID" dirty="0" smtClean="0">
                <a:solidFill>
                  <a:schemeClr val="tx1"/>
                </a:solidFill>
              </a:rPr>
              <a:t>Contoh :</a:t>
            </a:r>
          </a:p>
          <a:p>
            <a:pPr marL="457200" indent="-457200" algn="just">
              <a:buFont typeface="Arial" pitchFamily="34" charset="0"/>
              <a:buChar char="•"/>
            </a:pPr>
            <a:r>
              <a:rPr lang="nn-NO" dirty="0">
                <a:solidFill>
                  <a:schemeClr val="tx1"/>
                </a:solidFill>
              </a:rPr>
              <a:t>kamar mandi &gt; bukan </a:t>
            </a:r>
            <a:r>
              <a:rPr lang="nn-NO" dirty="0" smtClean="0">
                <a:solidFill>
                  <a:schemeClr val="tx1"/>
                </a:solidFill>
              </a:rPr>
              <a:t>Klausa</a:t>
            </a:r>
            <a:endParaRPr lang="id-ID" dirty="0" smtClean="0">
              <a:solidFill>
                <a:schemeClr val="tx1"/>
              </a:solidFill>
            </a:endParaRPr>
          </a:p>
          <a:p>
            <a:pPr marL="457200" indent="-457200" algn="just">
              <a:buFont typeface="Arial" pitchFamily="34" charset="0"/>
              <a:buChar char="•"/>
            </a:pPr>
            <a:r>
              <a:rPr lang="nn-NO" dirty="0" smtClean="0">
                <a:solidFill>
                  <a:schemeClr val="tx1"/>
                </a:solidFill>
              </a:rPr>
              <a:t>nenek </a:t>
            </a:r>
            <a:r>
              <a:rPr lang="nn-NO" dirty="0">
                <a:solidFill>
                  <a:schemeClr val="tx1"/>
                </a:solidFill>
              </a:rPr>
              <a:t>mandi &gt; Klausa</a:t>
            </a:r>
            <a:endParaRPr lang="id-ID" dirty="0">
              <a:solidFill>
                <a:schemeClr val="tx1"/>
              </a:solidFill>
            </a:endParaRPr>
          </a:p>
          <a:p>
            <a:pPr marL="457200" indent="-457200">
              <a:buFont typeface="Arial" pitchFamily="34" charset="0"/>
              <a:buChar char="•"/>
            </a:pPr>
            <a:endParaRPr lang="id-ID" dirty="0">
              <a:solidFill>
                <a:schemeClr val="tx1"/>
              </a:solidFill>
            </a:endParaRPr>
          </a:p>
        </p:txBody>
      </p:sp>
    </p:spTree>
    <p:extLst>
      <p:ext uri="{BB962C8B-B14F-4D97-AF65-F5344CB8AC3E}">
        <p14:creationId xmlns:p14="http://schemas.microsoft.com/office/powerpoint/2010/main" val="190353940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04" y="44624"/>
            <a:ext cx="9117895" cy="6747242"/>
          </a:xfrm>
          <a:prstGeom prst="rect">
            <a:avLst/>
          </a:prstGeom>
        </p:spPr>
      </p:pic>
      <p:sp>
        <p:nvSpPr>
          <p:cNvPr id="2" name="Title 1"/>
          <p:cNvSpPr>
            <a:spLocks noGrp="1"/>
          </p:cNvSpPr>
          <p:nvPr>
            <p:ph type="ctrTitle"/>
          </p:nvPr>
        </p:nvSpPr>
        <p:spPr>
          <a:xfrm>
            <a:off x="685800" y="518815"/>
            <a:ext cx="7772400" cy="1470025"/>
          </a:xfrm>
        </p:spPr>
        <p:txBody>
          <a:bodyPr>
            <a:noAutofit/>
          </a:bodyPr>
          <a:lstStyle/>
          <a:p>
            <a:r>
              <a:rPr lang="id-ID" sz="4800" b="1" dirty="0" smtClean="0">
                <a:solidFill>
                  <a:schemeClr val="bg1"/>
                </a:solidFill>
              </a:rPr>
              <a:t>Pengertian Sintaksis</a:t>
            </a:r>
            <a:r>
              <a:rPr lang="id-ID" sz="4800" dirty="0" smtClean="0">
                <a:solidFill>
                  <a:schemeClr val="bg1"/>
                </a:solidFill>
              </a:rPr>
              <a:t/>
            </a:r>
            <a:br>
              <a:rPr lang="id-ID" sz="4800" dirty="0" smtClean="0">
                <a:solidFill>
                  <a:schemeClr val="bg1"/>
                </a:solidFill>
              </a:rPr>
            </a:br>
            <a:endParaRPr lang="id-ID" sz="4800" dirty="0">
              <a:solidFill>
                <a:schemeClr val="bg1"/>
              </a:solidFill>
            </a:endParaRPr>
          </a:p>
        </p:txBody>
      </p:sp>
      <p:sp>
        <p:nvSpPr>
          <p:cNvPr id="3" name="Subtitle 2"/>
          <p:cNvSpPr>
            <a:spLocks noGrp="1"/>
          </p:cNvSpPr>
          <p:nvPr>
            <p:ph type="subTitle" idx="1"/>
          </p:nvPr>
        </p:nvSpPr>
        <p:spPr>
          <a:xfrm>
            <a:off x="395536" y="1844824"/>
            <a:ext cx="8280920" cy="4608512"/>
          </a:xfrm>
        </p:spPr>
        <p:txBody>
          <a:bodyPr>
            <a:noAutofit/>
          </a:bodyPr>
          <a:lstStyle/>
          <a:p>
            <a:r>
              <a:rPr lang="id-ID" sz="3600" dirty="0" smtClean="0">
                <a:solidFill>
                  <a:schemeClr val="bg1"/>
                </a:solidFill>
                <a:latin typeface="Arial" pitchFamily="34" charset="0"/>
                <a:cs typeface="Arial" pitchFamily="34" charset="0"/>
              </a:rPr>
              <a:t>Sintaksis berasal dari bahasa Yunani</a:t>
            </a:r>
          </a:p>
          <a:p>
            <a:r>
              <a:rPr lang="id-ID" sz="3600" dirty="0" smtClean="0">
                <a:solidFill>
                  <a:schemeClr val="bg1"/>
                </a:solidFill>
                <a:latin typeface="Arial" pitchFamily="34" charset="0"/>
                <a:cs typeface="Arial" pitchFamily="34" charset="0"/>
              </a:rPr>
              <a:t>Sun artinya dengan dan tattien artinya menempatkan</a:t>
            </a:r>
          </a:p>
          <a:p>
            <a:r>
              <a:rPr lang="id-ID" sz="3600" dirty="0" smtClean="0">
                <a:solidFill>
                  <a:schemeClr val="bg1"/>
                </a:solidFill>
                <a:latin typeface="Arial" pitchFamily="34" charset="0"/>
                <a:cs typeface="Arial" pitchFamily="34" charset="0"/>
              </a:rPr>
              <a:t>Secara etimologi sintaksis adalah menempatkan bersama-sama kata-kata menjadi kelompok kata atau kalimat.</a:t>
            </a:r>
          </a:p>
          <a:p>
            <a:endParaRPr lang="id-ID" sz="36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8223864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29257"/>
            <a:ext cx="7772400" cy="1470025"/>
          </a:xfrm>
        </p:spPr>
        <p:txBody>
          <a:bodyPr/>
          <a:lstStyle/>
          <a:p>
            <a:r>
              <a:rPr lang="id-ID" dirty="0"/>
              <a:t>Jenis-jenis Klausa</a:t>
            </a:r>
          </a:p>
        </p:txBody>
      </p:sp>
      <p:sp>
        <p:nvSpPr>
          <p:cNvPr id="3" name="Subtitle 2"/>
          <p:cNvSpPr>
            <a:spLocks noGrp="1"/>
          </p:cNvSpPr>
          <p:nvPr>
            <p:ph type="subTitle" idx="1"/>
          </p:nvPr>
        </p:nvSpPr>
        <p:spPr>
          <a:xfrm>
            <a:off x="323528" y="1052736"/>
            <a:ext cx="8424936" cy="5472608"/>
          </a:xfrm>
        </p:spPr>
        <p:txBody>
          <a:bodyPr>
            <a:normAutofit lnSpcReduction="10000"/>
          </a:bodyPr>
          <a:lstStyle/>
          <a:p>
            <a:pPr algn="l"/>
            <a:r>
              <a:rPr lang="id-ID" dirty="0" smtClean="0">
                <a:solidFill>
                  <a:schemeClr val="tx1"/>
                </a:solidFill>
              </a:rPr>
              <a:t>Berdasarkan </a:t>
            </a:r>
            <a:r>
              <a:rPr lang="id-ID" dirty="0">
                <a:solidFill>
                  <a:schemeClr val="tx1"/>
                </a:solidFill>
              </a:rPr>
              <a:t>struktur klausa dibagi menjadi</a:t>
            </a:r>
            <a:r>
              <a:rPr lang="id-ID" dirty="0" smtClean="0">
                <a:solidFill>
                  <a:schemeClr val="tx1"/>
                </a:solidFill>
              </a:rPr>
              <a:t>:</a:t>
            </a:r>
          </a:p>
          <a:p>
            <a:pPr marL="514350" indent="-514350" algn="l">
              <a:buAutoNum type="arabicPeriod"/>
            </a:pPr>
            <a:r>
              <a:rPr lang="id-ID" dirty="0" smtClean="0">
                <a:solidFill>
                  <a:schemeClr val="tx1"/>
                </a:solidFill>
              </a:rPr>
              <a:t>Klausa </a:t>
            </a:r>
            <a:r>
              <a:rPr lang="id-ID" dirty="0">
                <a:solidFill>
                  <a:schemeClr val="tx1"/>
                </a:solidFill>
              </a:rPr>
              <a:t>bebas , yaitu klausa yang mempunyai unsur-unsur lengkap sekurang-kurangnya mempunyai </a:t>
            </a:r>
            <a:r>
              <a:rPr lang="id-ID" dirty="0" smtClean="0">
                <a:solidFill>
                  <a:schemeClr val="tx1"/>
                </a:solidFill>
              </a:rPr>
              <a:t>subjek dan </a:t>
            </a:r>
            <a:r>
              <a:rPr lang="id-ID" dirty="0">
                <a:solidFill>
                  <a:schemeClr val="tx1"/>
                </a:solidFill>
              </a:rPr>
              <a:t>predikat, </a:t>
            </a:r>
            <a:r>
              <a:rPr lang="id-ID" dirty="0" smtClean="0">
                <a:solidFill>
                  <a:schemeClr val="tx1"/>
                </a:solidFill>
              </a:rPr>
              <a:t>dan karena </a:t>
            </a:r>
            <a:r>
              <a:rPr lang="id-ID" dirty="0">
                <a:solidFill>
                  <a:schemeClr val="tx1"/>
                </a:solidFill>
              </a:rPr>
              <a:t>itu berpotensi menjadi </a:t>
            </a:r>
            <a:r>
              <a:rPr lang="id-ID" dirty="0" smtClean="0">
                <a:solidFill>
                  <a:schemeClr val="tx1"/>
                </a:solidFill>
              </a:rPr>
              <a:t>kalimat mayor.</a:t>
            </a:r>
          </a:p>
          <a:p>
            <a:pPr lvl="1" algn="l"/>
            <a:r>
              <a:rPr lang="id-ID" dirty="0" smtClean="0">
                <a:solidFill>
                  <a:schemeClr val="tx1"/>
                </a:solidFill>
              </a:rPr>
              <a:t>contoh</a:t>
            </a:r>
            <a:r>
              <a:rPr lang="id-ID" dirty="0">
                <a:solidFill>
                  <a:schemeClr val="tx1"/>
                </a:solidFill>
              </a:rPr>
              <a:t>: </a:t>
            </a:r>
            <a:endParaRPr lang="id-ID" dirty="0" smtClean="0">
              <a:solidFill>
                <a:schemeClr val="tx1"/>
              </a:solidFill>
            </a:endParaRPr>
          </a:p>
          <a:p>
            <a:pPr lvl="1" algn="l"/>
            <a:r>
              <a:rPr lang="id-ID" dirty="0" smtClean="0">
                <a:solidFill>
                  <a:schemeClr val="tx1"/>
                </a:solidFill>
              </a:rPr>
              <a:t>nenekku </a:t>
            </a:r>
            <a:r>
              <a:rPr lang="id-ID" dirty="0">
                <a:solidFill>
                  <a:schemeClr val="tx1"/>
                </a:solidFill>
              </a:rPr>
              <a:t>masih cantik dan kakekku </a:t>
            </a:r>
            <a:r>
              <a:rPr lang="id-ID" dirty="0" smtClean="0">
                <a:solidFill>
                  <a:schemeClr val="tx1"/>
                </a:solidFill>
              </a:rPr>
              <a:t>gagah berani.</a:t>
            </a:r>
          </a:p>
          <a:p>
            <a:pPr marL="514350" indent="-514350" algn="l">
              <a:buAutoNum type="arabicPeriod"/>
            </a:pPr>
            <a:r>
              <a:rPr lang="id-ID" dirty="0" smtClean="0">
                <a:solidFill>
                  <a:schemeClr val="tx1"/>
                </a:solidFill>
              </a:rPr>
              <a:t>Klausa </a:t>
            </a:r>
            <a:r>
              <a:rPr lang="id-ID" dirty="0">
                <a:solidFill>
                  <a:schemeClr val="tx1"/>
                </a:solidFill>
              </a:rPr>
              <a:t>terikat,yaitu memiliki struktur tidak lengkap</a:t>
            </a:r>
            <a:r>
              <a:rPr lang="id-ID" dirty="0" smtClean="0">
                <a:solidFill>
                  <a:schemeClr val="tx1"/>
                </a:solidFill>
              </a:rPr>
              <a:t>.</a:t>
            </a:r>
          </a:p>
          <a:p>
            <a:pPr lvl="1" algn="l"/>
            <a:r>
              <a:rPr lang="id-ID" dirty="0" smtClean="0">
                <a:solidFill>
                  <a:schemeClr val="tx1"/>
                </a:solidFill>
              </a:rPr>
              <a:t>contoh</a:t>
            </a:r>
            <a:r>
              <a:rPr lang="id-ID" dirty="0">
                <a:solidFill>
                  <a:schemeClr val="tx1"/>
                </a:solidFill>
              </a:rPr>
              <a:t>: </a:t>
            </a:r>
            <a:endParaRPr lang="id-ID" dirty="0" smtClean="0">
              <a:solidFill>
                <a:schemeClr val="tx1"/>
              </a:solidFill>
            </a:endParaRPr>
          </a:p>
          <a:p>
            <a:pPr lvl="1" algn="l"/>
            <a:r>
              <a:rPr lang="id-ID" dirty="0" smtClean="0">
                <a:solidFill>
                  <a:schemeClr val="tx1"/>
                </a:solidFill>
              </a:rPr>
              <a:t>Kapan </a:t>
            </a:r>
            <a:r>
              <a:rPr lang="id-ID" dirty="0">
                <a:solidFill>
                  <a:schemeClr val="tx1"/>
                </a:solidFill>
              </a:rPr>
              <a:t>Ayah baca buku silat itu?Jawab: Tadi Pagi. </a:t>
            </a:r>
          </a:p>
        </p:txBody>
      </p:sp>
    </p:spTree>
    <p:extLst>
      <p:ext uri="{BB962C8B-B14F-4D97-AF65-F5344CB8AC3E}">
        <p14:creationId xmlns:p14="http://schemas.microsoft.com/office/powerpoint/2010/main" val="3856431387"/>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179512" y="188640"/>
            <a:ext cx="8784976" cy="6336704"/>
          </a:xfrm>
        </p:spPr>
        <p:txBody>
          <a:bodyPr>
            <a:noAutofit/>
          </a:bodyPr>
          <a:lstStyle/>
          <a:p>
            <a:pPr algn="l"/>
            <a:r>
              <a:rPr lang="id-ID" sz="2500" dirty="0">
                <a:solidFill>
                  <a:schemeClr val="tx1"/>
                </a:solidFill>
              </a:rPr>
              <a:t>Berdasarkan unsur klausa dibagi menjadi</a:t>
            </a:r>
            <a:r>
              <a:rPr lang="id-ID" sz="2500" dirty="0" smtClean="0">
                <a:solidFill>
                  <a:schemeClr val="tx1"/>
                </a:solidFill>
              </a:rPr>
              <a:t>:</a:t>
            </a:r>
          </a:p>
          <a:p>
            <a:pPr marL="514350" indent="-514350" algn="l">
              <a:buAutoNum type="arabicPeriod"/>
            </a:pPr>
            <a:r>
              <a:rPr lang="id-ID" sz="2500" dirty="0" smtClean="0">
                <a:solidFill>
                  <a:schemeClr val="tx1"/>
                </a:solidFill>
              </a:rPr>
              <a:t>Klausa </a:t>
            </a:r>
            <a:r>
              <a:rPr lang="id-ID" sz="2500" dirty="0">
                <a:solidFill>
                  <a:schemeClr val="tx1"/>
                </a:solidFill>
              </a:rPr>
              <a:t>verbal, yaitu klausa yang predikatnya </a:t>
            </a:r>
            <a:r>
              <a:rPr lang="id-ID" sz="2500" dirty="0" smtClean="0">
                <a:solidFill>
                  <a:schemeClr val="tx1"/>
                </a:solidFill>
              </a:rPr>
              <a:t>berkatagori verba</a:t>
            </a:r>
            <a:r>
              <a:rPr lang="id-ID" sz="2500" dirty="0">
                <a:solidFill>
                  <a:schemeClr val="tx1"/>
                </a:solidFill>
              </a:rPr>
              <a:t>. </a:t>
            </a:r>
            <a:endParaRPr lang="id-ID" sz="2500" dirty="0" smtClean="0">
              <a:solidFill>
                <a:schemeClr val="tx1"/>
              </a:solidFill>
            </a:endParaRPr>
          </a:p>
          <a:p>
            <a:pPr algn="l"/>
            <a:r>
              <a:rPr lang="id-ID" sz="2500" dirty="0" smtClean="0">
                <a:solidFill>
                  <a:schemeClr val="tx1"/>
                </a:solidFill>
              </a:rPr>
              <a:t>Contoh</a:t>
            </a:r>
            <a:r>
              <a:rPr lang="id-ID" sz="2500" dirty="0">
                <a:solidFill>
                  <a:schemeClr val="tx1"/>
                </a:solidFill>
              </a:rPr>
              <a:t>: </a:t>
            </a:r>
            <a:r>
              <a:rPr lang="id-ID" sz="2500" u="sng" dirty="0">
                <a:solidFill>
                  <a:schemeClr val="tx1"/>
                </a:solidFill>
              </a:rPr>
              <a:t>nenek mandi dan kakek </a:t>
            </a:r>
            <a:r>
              <a:rPr lang="id-ID" sz="2500" u="sng" dirty="0" smtClean="0">
                <a:solidFill>
                  <a:schemeClr val="tx1"/>
                </a:solidFill>
              </a:rPr>
              <a:t>menari </a:t>
            </a:r>
          </a:p>
          <a:p>
            <a:pPr algn="l"/>
            <a:r>
              <a:rPr lang="id-ID" sz="2500" dirty="0" smtClean="0">
                <a:solidFill>
                  <a:schemeClr val="tx1"/>
                </a:solidFill>
              </a:rPr>
              <a:t>kemudian</a:t>
            </a:r>
            <a:r>
              <a:rPr lang="id-ID" sz="2500" u="sng" dirty="0" smtClean="0">
                <a:solidFill>
                  <a:schemeClr val="tx1"/>
                </a:solidFill>
              </a:rPr>
              <a:t> </a:t>
            </a:r>
            <a:r>
              <a:rPr lang="id-ID" sz="2500" dirty="0" smtClean="0">
                <a:solidFill>
                  <a:schemeClr val="tx1"/>
                </a:solidFill>
              </a:rPr>
              <a:t>dibagi </a:t>
            </a:r>
            <a:r>
              <a:rPr lang="id-ID" sz="2500" dirty="0">
                <a:solidFill>
                  <a:schemeClr val="tx1"/>
                </a:solidFill>
              </a:rPr>
              <a:t>lagi berdasarkan tipe verba</a:t>
            </a:r>
            <a:r>
              <a:rPr lang="id-ID" sz="2500" dirty="0" smtClean="0">
                <a:solidFill>
                  <a:schemeClr val="tx1"/>
                </a:solidFill>
              </a:rPr>
              <a:t>:</a:t>
            </a:r>
          </a:p>
          <a:p>
            <a:pPr marL="514350" indent="-514350" algn="l">
              <a:buAutoNum type="alphaLcPeriod"/>
            </a:pPr>
            <a:r>
              <a:rPr lang="id-ID" sz="2500" dirty="0" smtClean="0">
                <a:solidFill>
                  <a:schemeClr val="tx1"/>
                </a:solidFill>
              </a:rPr>
              <a:t>klausa </a:t>
            </a:r>
            <a:r>
              <a:rPr lang="id-ID" sz="2500" dirty="0">
                <a:solidFill>
                  <a:schemeClr val="tx1"/>
                </a:solidFill>
              </a:rPr>
              <a:t>transitif,yaitu klausa yang predikatnya </a:t>
            </a:r>
            <a:r>
              <a:rPr lang="id-ID" sz="2500" dirty="0" smtClean="0">
                <a:solidFill>
                  <a:schemeClr val="tx1"/>
                </a:solidFill>
              </a:rPr>
              <a:t>berupa verba transitif. Contoh</a:t>
            </a:r>
            <a:r>
              <a:rPr lang="id-ID" sz="2500" dirty="0">
                <a:solidFill>
                  <a:schemeClr val="tx1"/>
                </a:solidFill>
              </a:rPr>
              <a:t>: </a:t>
            </a:r>
            <a:r>
              <a:rPr lang="id-ID" sz="2500" u="sng" dirty="0">
                <a:solidFill>
                  <a:schemeClr val="tx1"/>
                </a:solidFill>
              </a:rPr>
              <a:t>nenek menulis surat dan kakekmembaca buku </a:t>
            </a:r>
            <a:r>
              <a:rPr lang="id-ID" sz="2500" u="sng" dirty="0" smtClean="0">
                <a:solidFill>
                  <a:schemeClr val="tx1"/>
                </a:solidFill>
              </a:rPr>
              <a:t>silat.</a:t>
            </a:r>
          </a:p>
          <a:p>
            <a:pPr marL="514350" indent="-514350" algn="l">
              <a:buAutoNum type="alphaLcPeriod"/>
            </a:pPr>
            <a:r>
              <a:rPr lang="id-ID" sz="2500" dirty="0" smtClean="0">
                <a:solidFill>
                  <a:schemeClr val="tx1"/>
                </a:solidFill>
              </a:rPr>
              <a:t>Klausa </a:t>
            </a:r>
            <a:r>
              <a:rPr lang="id-ID" sz="2500" dirty="0">
                <a:solidFill>
                  <a:schemeClr val="tx1"/>
                </a:solidFill>
              </a:rPr>
              <a:t>intransitif, yaitu klausa yang predikatnya </a:t>
            </a:r>
            <a:r>
              <a:rPr lang="id-ID" sz="2500" dirty="0" smtClean="0">
                <a:solidFill>
                  <a:schemeClr val="tx1"/>
                </a:solidFill>
              </a:rPr>
              <a:t>berupa verba </a:t>
            </a:r>
            <a:r>
              <a:rPr lang="id-ID" sz="2500" dirty="0">
                <a:solidFill>
                  <a:schemeClr val="tx1"/>
                </a:solidFill>
              </a:rPr>
              <a:t>intransitif. </a:t>
            </a:r>
            <a:r>
              <a:rPr lang="id-ID" sz="2500" dirty="0" smtClean="0">
                <a:solidFill>
                  <a:schemeClr val="tx1"/>
                </a:solidFill>
              </a:rPr>
              <a:t>Contoh</a:t>
            </a:r>
            <a:r>
              <a:rPr lang="id-ID" sz="2500" u="sng" dirty="0">
                <a:solidFill>
                  <a:schemeClr val="tx1"/>
                </a:solidFill>
              </a:rPr>
              <a:t>: nenek menangis dan </a:t>
            </a:r>
            <a:r>
              <a:rPr lang="id-ID" sz="2500" u="sng" dirty="0" smtClean="0">
                <a:solidFill>
                  <a:schemeClr val="tx1"/>
                </a:solidFill>
              </a:rPr>
              <a:t>adikmelompat-lompat.</a:t>
            </a:r>
          </a:p>
          <a:p>
            <a:pPr marL="514350" indent="-514350" algn="l">
              <a:buAutoNum type="alphaLcPeriod"/>
            </a:pPr>
            <a:r>
              <a:rPr lang="id-ID" sz="2500" dirty="0" smtClean="0">
                <a:solidFill>
                  <a:schemeClr val="tx1"/>
                </a:solidFill>
              </a:rPr>
              <a:t>Klausa </a:t>
            </a:r>
            <a:r>
              <a:rPr lang="id-ID" sz="2500" dirty="0">
                <a:solidFill>
                  <a:schemeClr val="tx1"/>
                </a:solidFill>
              </a:rPr>
              <a:t>refleksif, yaitu klausa yang predikatnya </a:t>
            </a:r>
            <a:r>
              <a:rPr lang="id-ID" sz="2500" dirty="0" smtClean="0">
                <a:solidFill>
                  <a:schemeClr val="tx1"/>
                </a:solidFill>
              </a:rPr>
              <a:t>berupa verba </a:t>
            </a:r>
            <a:r>
              <a:rPr lang="id-ID" sz="2500" dirty="0">
                <a:solidFill>
                  <a:schemeClr val="tx1"/>
                </a:solidFill>
              </a:rPr>
              <a:t>refl refleksif. </a:t>
            </a:r>
            <a:r>
              <a:rPr lang="id-ID" sz="2500" dirty="0" smtClean="0">
                <a:solidFill>
                  <a:schemeClr val="tx1"/>
                </a:solidFill>
              </a:rPr>
              <a:t>Contoh</a:t>
            </a:r>
            <a:r>
              <a:rPr lang="id-ID" sz="2500" dirty="0">
                <a:solidFill>
                  <a:schemeClr val="tx1"/>
                </a:solidFill>
              </a:rPr>
              <a:t>: </a:t>
            </a:r>
            <a:r>
              <a:rPr lang="id-ID" sz="2500" u="sng" dirty="0" smtClean="0">
                <a:solidFill>
                  <a:schemeClr val="tx1"/>
                </a:solidFill>
              </a:rPr>
              <a:t>Ibu sedang berdandan danayah sedang mandi.</a:t>
            </a:r>
          </a:p>
          <a:p>
            <a:pPr marL="514350" indent="-514350" algn="l">
              <a:buAutoNum type="alphaLcPeriod"/>
            </a:pPr>
            <a:r>
              <a:rPr lang="id-ID" sz="2500" dirty="0" smtClean="0">
                <a:solidFill>
                  <a:schemeClr val="tx1"/>
                </a:solidFill>
              </a:rPr>
              <a:t>Klausa </a:t>
            </a:r>
            <a:r>
              <a:rPr lang="id-ID" sz="2500" dirty="0">
                <a:solidFill>
                  <a:schemeClr val="tx1"/>
                </a:solidFill>
              </a:rPr>
              <a:t>resiprokal, yaitu klausa yang predikatnya </a:t>
            </a:r>
            <a:r>
              <a:rPr lang="id-ID" sz="2500" dirty="0" smtClean="0">
                <a:solidFill>
                  <a:schemeClr val="tx1"/>
                </a:solidFill>
              </a:rPr>
              <a:t>berupa verba </a:t>
            </a:r>
            <a:r>
              <a:rPr lang="id-ID" sz="2500" dirty="0">
                <a:solidFill>
                  <a:schemeClr val="tx1"/>
                </a:solidFill>
              </a:rPr>
              <a:t>resiprokal. </a:t>
            </a:r>
            <a:r>
              <a:rPr lang="id-ID" sz="2500" dirty="0" smtClean="0">
                <a:solidFill>
                  <a:schemeClr val="tx1"/>
                </a:solidFill>
              </a:rPr>
              <a:t>Contoh</a:t>
            </a:r>
            <a:r>
              <a:rPr lang="id-ID" sz="2500" dirty="0">
                <a:solidFill>
                  <a:schemeClr val="tx1"/>
                </a:solidFill>
              </a:rPr>
              <a:t>: </a:t>
            </a:r>
            <a:r>
              <a:rPr lang="id-ID" sz="2500" u="sng" dirty="0" smtClean="0">
                <a:solidFill>
                  <a:schemeClr val="tx1"/>
                </a:solidFill>
              </a:rPr>
              <a:t>Mereka bertengkar sejakkemarin</a:t>
            </a:r>
            <a:r>
              <a:rPr lang="id-ID" sz="2500" dirty="0" smtClean="0">
                <a:solidFill>
                  <a:schemeClr val="tx1"/>
                </a:solidFill>
              </a:rPr>
              <a:t>. </a:t>
            </a:r>
            <a:endParaRPr lang="id-ID" sz="2500" dirty="0">
              <a:solidFill>
                <a:schemeClr val="tx1"/>
              </a:solidFill>
            </a:endParaRPr>
          </a:p>
        </p:txBody>
      </p:sp>
    </p:spTree>
    <p:extLst>
      <p:ext uri="{BB962C8B-B14F-4D97-AF65-F5344CB8AC3E}">
        <p14:creationId xmlns:p14="http://schemas.microsoft.com/office/powerpoint/2010/main" val="27385993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395536" y="332656"/>
            <a:ext cx="8352928" cy="6048672"/>
          </a:xfrm>
        </p:spPr>
        <p:txBody>
          <a:bodyPr>
            <a:noAutofit/>
          </a:bodyPr>
          <a:lstStyle/>
          <a:p>
            <a:pPr algn="l"/>
            <a:r>
              <a:rPr lang="id-ID" sz="2800" dirty="0">
                <a:solidFill>
                  <a:schemeClr val="tx1"/>
                </a:solidFill>
              </a:rPr>
              <a:t>2. Klausa ajektifal, yaitu klausa yang </a:t>
            </a:r>
            <a:r>
              <a:rPr lang="id-ID" sz="2800" dirty="0" smtClean="0">
                <a:solidFill>
                  <a:schemeClr val="tx1"/>
                </a:solidFill>
              </a:rPr>
              <a:t>predikatnya berkatagori </a:t>
            </a:r>
            <a:r>
              <a:rPr lang="id-ID" sz="2800" dirty="0">
                <a:solidFill>
                  <a:schemeClr val="tx1"/>
                </a:solidFill>
              </a:rPr>
              <a:t>ajektifa, baik berupa kata atau </a:t>
            </a:r>
            <a:r>
              <a:rPr lang="id-ID" sz="2800" dirty="0" smtClean="0">
                <a:solidFill>
                  <a:schemeClr val="tx1"/>
                </a:solidFill>
              </a:rPr>
              <a:t>frase.</a:t>
            </a:r>
          </a:p>
          <a:p>
            <a:pPr algn="l"/>
            <a:r>
              <a:rPr lang="id-ID" sz="2800" dirty="0" smtClean="0">
                <a:solidFill>
                  <a:schemeClr val="tx1"/>
                </a:solidFill>
              </a:rPr>
              <a:t>contoh</a:t>
            </a:r>
            <a:r>
              <a:rPr lang="id-ID" sz="2800" dirty="0">
                <a:solidFill>
                  <a:schemeClr val="tx1"/>
                </a:solidFill>
              </a:rPr>
              <a:t>: </a:t>
            </a:r>
            <a:r>
              <a:rPr lang="id-ID" sz="2800" u="sng" dirty="0">
                <a:solidFill>
                  <a:schemeClr val="tx1"/>
                </a:solidFill>
              </a:rPr>
              <a:t>ibu dosen itu cantik sekali</a:t>
            </a:r>
            <a:r>
              <a:rPr lang="id-ID" sz="2800" u="sng" dirty="0" smtClean="0">
                <a:solidFill>
                  <a:schemeClr val="tx1"/>
                </a:solidFill>
              </a:rPr>
              <a:t>.</a:t>
            </a:r>
          </a:p>
          <a:p>
            <a:pPr algn="l"/>
            <a:r>
              <a:rPr lang="id-ID" sz="2800" dirty="0" smtClean="0">
                <a:solidFill>
                  <a:schemeClr val="tx1"/>
                </a:solidFill>
              </a:rPr>
              <a:t>3. Klausa </a:t>
            </a:r>
            <a:r>
              <a:rPr lang="id-ID" sz="2800" dirty="0">
                <a:solidFill>
                  <a:schemeClr val="tx1"/>
                </a:solidFill>
              </a:rPr>
              <a:t>adverbial, yaitu klausa yang predikatnya </a:t>
            </a:r>
            <a:r>
              <a:rPr lang="id-ID" sz="2800" dirty="0" smtClean="0">
                <a:solidFill>
                  <a:schemeClr val="tx1"/>
                </a:solidFill>
              </a:rPr>
              <a:t>berupa adverbial.</a:t>
            </a:r>
          </a:p>
          <a:p>
            <a:pPr algn="l"/>
            <a:r>
              <a:rPr lang="id-ID" sz="2800" dirty="0" smtClean="0">
                <a:solidFill>
                  <a:schemeClr val="tx1"/>
                </a:solidFill>
              </a:rPr>
              <a:t>contoh</a:t>
            </a:r>
            <a:r>
              <a:rPr lang="id-ID" sz="2800" dirty="0">
                <a:solidFill>
                  <a:schemeClr val="tx1"/>
                </a:solidFill>
              </a:rPr>
              <a:t>: </a:t>
            </a:r>
            <a:r>
              <a:rPr lang="id-ID" sz="2800" u="sng" dirty="0">
                <a:solidFill>
                  <a:schemeClr val="tx1"/>
                </a:solidFill>
              </a:rPr>
              <a:t>bandelnya teramat sangat</a:t>
            </a:r>
            <a:r>
              <a:rPr lang="id-ID" sz="2800" u="sng" dirty="0" smtClean="0">
                <a:solidFill>
                  <a:schemeClr val="tx1"/>
                </a:solidFill>
              </a:rPr>
              <a:t>.</a:t>
            </a:r>
          </a:p>
          <a:p>
            <a:pPr algn="l"/>
            <a:r>
              <a:rPr lang="id-ID" sz="2800" dirty="0" smtClean="0">
                <a:solidFill>
                  <a:schemeClr val="tx1"/>
                </a:solidFill>
              </a:rPr>
              <a:t>4.Klausa </a:t>
            </a:r>
            <a:r>
              <a:rPr lang="id-ID" sz="2800" dirty="0">
                <a:solidFill>
                  <a:schemeClr val="tx1"/>
                </a:solidFill>
              </a:rPr>
              <a:t>preposisional, yaitu klausa yang </a:t>
            </a:r>
            <a:r>
              <a:rPr lang="id-ID" sz="2800" dirty="0" smtClean="0">
                <a:solidFill>
                  <a:schemeClr val="tx1"/>
                </a:solidFill>
              </a:rPr>
              <a:t>predikatnya berupa </a:t>
            </a:r>
            <a:r>
              <a:rPr lang="id-ID" sz="2800" dirty="0">
                <a:solidFill>
                  <a:schemeClr val="tx1"/>
                </a:solidFill>
              </a:rPr>
              <a:t>frase berkatagori preposisi</a:t>
            </a:r>
            <a:r>
              <a:rPr lang="id-ID" sz="2800" dirty="0" smtClean="0">
                <a:solidFill>
                  <a:schemeClr val="tx1"/>
                </a:solidFill>
              </a:rPr>
              <a:t>.</a:t>
            </a:r>
          </a:p>
          <a:p>
            <a:pPr algn="l"/>
            <a:r>
              <a:rPr lang="id-ID" sz="2800" dirty="0" smtClean="0">
                <a:solidFill>
                  <a:schemeClr val="tx1"/>
                </a:solidFill>
              </a:rPr>
              <a:t>contoh </a:t>
            </a:r>
            <a:r>
              <a:rPr lang="id-ID" sz="2800" dirty="0">
                <a:solidFill>
                  <a:schemeClr val="tx1"/>
                </a:solidFill>
              </a:rPr>
              <a:t>: </a:t>
            </a:r>
            <a:r>
              <a:rPr lang="id-ID" sz="2800" u="sng" dirty="0">
                <a:solidFill>
                  <a:schemeClr val="tx1"/>
                </a:solidFill>
              </a:rPr>
              <a:t>ibu di kamar dan kakek ke pasar minggu</a:t>
            </a:r>
            <a:r>
              <a:rPr lang="id-ID" sz="2800" u="sng" dirty="0" smtClean="0">
                <a:solidFill>
                  <a:schemeClr val="tx1"/>
                </a:solidFill>
              </a:rPr>
              <a:t>.</a:t>
            </a:r>
          </a:p>
          <a:p>
            <a:pPr algn="l"/>
            <a:r>
              <a:rPr lang="id-ID" sz="2800" dirty="0" smtClean="0">
                <a:solidFill>
                  <a:schemeClr val="tx1"/>
                </a:solidFill>
              </a:rPr>
              <a:t>5.Klausa </a:t>
            </a:r>
            <a:r>
              <a:rPr lang="id-ID" sz="2800" dirty="0">
                <a:solidFill>
                  <a:schemeClr val="tx1"/>
                </a:solidFill>
              </a:rPr>
              <a:t>numeral, yaitu klausa yang predikatnya </a:t>
            </a:r>
            <a:r>
              <a:rPr lang="id-ID" sz="2800" dirty="0" smtClean="0">
                <a:solidFill>
                  <a:schemeClr val="tx1"/>
                </a:solidFill>
              </a:rPr>
              <a:t>berupa frase </a:t>
            </a:r>
            <a:r>
              <a:rPr lang="id-ID" sz="2800" dirty="0">
                <a:solidFill>
                  <a:schemeClr val="tx1"/>
                </a:solidFill>
              </a:rPr>
              <a:t>numeralia</a:t>
            </a:r>
            <a:r>
              <a:rPr lang="id-ID" sz="2800" dirty="0" smtClean="0">
                <a:solidFill>
                  <a:schemeClr val="tx1"/>
                </a:solidFill>
              </a:rPr>
              <a:t>.</a:t>
            </a:r>
          </a:p>
          <a:p>
            <a:pPr algn="l"/>
            <a:r>
              <a:rPr lang="id-ID" sz="2800" dirty="0" smtClean="0">
                <a:solidFill>
                  <a:schemeClr val="tx1"/>
                </a:solidFill>
              </a:rPr>
              <a:t>contoh</a:t>
            </a:r>
            <a:r>
              <a:rPr lang="id-ID" sz="2800" dirty="0">
                <a:solidFill>
                  <a:schemeClr val="tx1"/>
                </a:solidFill>
              </a:rPr>
              <a:t>: </a:t>
            </a:r>
            <a:r>
              <a:rPr lang="id-ID" sz="2800" u="sng" dirty="0" smtClean="0">
                <a:solidFill>
                  <a:schemeClr val="tx1"/>
                </a:solidFill>
              </a:rPr>
              <a:t>gajinya lima juta sebulan </a:t>
            </a:r>
            <a:endParaRPr lang="id-ID" sz="2800" u="sng" dirty="0">
              <a:solidFill>
                <a:schemeClr val="tx1"/>
              </a:solidFill>
            </a:endParaRPr>
          </a:p>
        </p:txBody>
      </p:sp>
    </p:spTree>
    <p:extLst>
      <p:ext uri="{BB962C8B-B14F-4D97-AF65-F5344CB8AC3E}">
        <p14:creationId xmlns:p14="http://schemas.microsoft.com/office/powerpoint/2010/main" val="1331761376"/>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24528" cy="6870340"/>
          </a:xfrm>
          <a:prstGeom prst="rect">
            <a:avLst/>
          </a:prstGeom>
        </p:spPr>
      </p:pic>
      <p:sp>
        <p:nvSpPr>
          <p:cNvPr id="2" name="Title 1"/>
          <p:cNvSpPr>
            <a:spLocks noGrp="1"/>
          </p:cNvSpPr>
          <p:nvPr>
            <p:ph type="ctrTitle"/>
          </p:nvPr>
        </p:nvSpPr>
        <p:spPr>
          <a:xfrm>
            <a:off x="685800" y="230783"/>
            <a:ext cx="7772400" cy="1470025"/>
          </a:xfrm>
        </p:spPr>
        <p:txBody>
          <a:bodyPr/>
          <a:lstStyle/>
          <a:p>
            <a:r>
              <a:rPr lang="id-ID" dirty="0" smtClean="0"/>
              <a:t>KALIMAT</a:t>
            </a:r>
            <a:endParaRPr lang="id-ID" dirty="0"/>
          </a:p>
        </p:txBody>
      </p:sp>
      <p:sp>
        <p:nvSpPr>
          <p:cNvPr id="3" name="Subtitle 2"/>
          <p:cNvSpPr>
            <a:spLocks noGrp="1"/>
          </p:cNvSpPr>
          <p:nvPr>
            <p:ph type="subTitle" idx="1"/>
          </p:nvPr>
        </p:nvSpPr>
        <p:spPr>
          <a:xfrm>
            <a:off x="683568" y="1412776"/>
            <a:ext cx="7776864" cy="4680520"/>
          </a:xfrm>
        </p:spPr>
        <p:txBody>
          <a:bodyPr>
            <a:normAutofit/>
          </a:bodyPr>
          <a:lstStyle/>
          <a:p>
            <a:r>
              <a:rPr lang="id-ID" dirty="0">
                <a:solidFill>
                  <a:schemeClr val="tx1"/>
                </a:solidFill>
              </a:rPr>
              <a:t>Kalimat adalah satuan bahasa terkecil yang merupakan kesatuan pikiran (Widjono:146</a:t>
            </a:r>
            <a:r>
              <a:rPr lang="id-ID" dirty="0" smtClean="0">
                <a:solidFill>
                  <a:schemeClr val="tx1"/>
                </a:solidFill>
              </a:rPr>
              <a:t>).</a:t>
            </a:r>
          </a:p>
          <a:p>
            <a:r>
              <a:rPr lang="id-ID" dirty="0" smtClean="0">
                <a:solidFill>
                  <a:schemeClr val="tx1"/>
                </a:solidFill>
              </a:rPr>
              <a:t>Kalimat </a:t>
            </a:r>
            <a:r>
              <a:rPr lang="id-ID" dirty="0">
                <a:solidFill>
                  <a:schemeClr val="tx1"/>
                </a:solidFill>
              </a:rPr>
              <a:t>adalah satuan bahasa terkecil yangmengungkapkan pikiran utuh, baik secara lisanmaupun </a:t>
            </a:r>
            <a:r>
              <a:rPr lang="id-ID" dirty="0" smtClean="0">
                <a:solidFill>
                  <a:schemeClr val="tx1"/>
                </a:solidFill>
              </a:rPr>
              <a:t>tulisan.</a:t>
            </a:r>
          </a:p>
          <a:p>
            <a:r>
              <a:rPr lang="id-ID" dirty="0" smtClean="0">
                <a:solidFill>
                  <a:schemeClr val="tx1"/>
                </a:solidFill>
              </a:rPr>
              <a:t>Kalimat </a:t>
            </a:r>
            <a:r>
              <a:rPr lang="id-ID" dirty="0">
                <a:solidFill>
                  <a:schemeClr val="tx1"/>
                </a:solidFill>
              </a:rPr>
              <a:t>adalah susunan kata-kata yang teratur yangberisi pikiran yang lengkap. </a:t>
            </a:r>
          </a:p>
        </p:txBody>
      </p:sp>
    </p:spTree>
    <p:extLst>
      <p:ext uri="{BB962C8B-B14F-4D97-AF65-F5344CB8AC3E}">
        <p14:creationId xmlns:p14="http://schemas.microsoft.com/office/powerpoint/2010/main" val="4255645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24528" cy="6870340"/>
          </a:xfrm>
          <a:prstGeom prst="rect">
            <a:avLst/>
          </a:prstGeom>
        </p:spPr>
      </p:pic>
      <p:sp>
        <p:nvSpPr>
          <p:cNvPr id="2" name="Title 1"/>
          <p:cNvSpPr>
            <a:spLocks noGrp="1"/>
          </p:cNvSpPr>
          <p:nvPr>
            <p:ph type="ctrTitle"/>
          </p:nvPr>
        </p:nvSpPr>
        <p:spPr>
          <a:xfrm>
            <a:off x="685800" y="158775"/>
            <a:ext cx="7772400" cy="1470025"/>
          </a:xfrm>
        </p:spPr>
        <p:txBody>
          <a:bodyPr/>
          <a:lstStyle/>
          <a:p>
            <a:r>
              <a:rPr lang="id-ID" dirty="0" smtClean="0"/>
              <a:t>JENIS KALIMAT</a:t>
            </a:r>
            <a:endParaRPr lang="id-ID" dirty="0"/>
          </a:p>
        </p:txBody>
      </p:sp>
      <p:sp>
        <p:nvSpPr>
          <p:cNvPr id="3" name="Subtitle 2"/>
          <p:cNvSpPr>
            <a:spLocks noGrp="1"/>
          </p:cNvSpPr>
          <p:nvPr>
            <p:ph type="subTitle" idx="1"/>
          </p:nvPr>
        </p:nvSpPr>
        <p:spPr>
          <a:xfrm>
            <a:off x="755576" y="1628800"/>
            <a:ext cx="7704856" cy="5040560"/>
          </a:xfrm>
        </p:spPr>
        <p:txBody>
          <a:bodyPr>
            <a:normAutofit/>
          </a:bodyPr>
          <a:lstStyle/>
          <a:p>
            <a:pPr marL="514350" indent="-514350" algn="l">
              <a:buAutoNum type="arabicPeriod"/>
            </a:pPr>
            <a:r>
              <a:rPr lang="id-ID" dirty="0" smtClean="0">
                <a:solidFill>
                  <a:schemeClr val="tx1"/>
                </a:solidFill>
              </a:rPr>
              <a:t>kalimat </a:t>
            </a:r>
            <a:r>
              <a:rPr lang="id-ID" dirty="0">
                <a:solidFill>
                  <a:schemeClr val="tx1"/>
                </a:solidFill>
              </a:rPr>
              <a:t>inti adalah kalimat yangdibentuk dari klausa inti yang lengkapbersifat deklaratif, aktif/netral , </a:t>
            </a:r>
            <a:r>
              <a:rPr lang="id-ID" dirty="0" smtClean="0">
                <a:solidFill>
                  <a:schemeClr val="tx1"/>
                </a:solidFill>
              </a:rPr>
              <a:t>dan afirmasif.</a:t>
            </a:r>
          </a:p>
          <a:p>
            <a:pPr marL="514350" indent="-514350" algn="l">
              <a:buAutoNum type="arabicPeriod"/>
            </a:pPr>
            <a:r>
              <a:rPr lang="id-ID" dirty="0" smtClean="0">
                <a:solidFill>
                  <a:schemeClr val="tx1"/>
                </a:solidFill>
              </a:rPr>
              <a:t>Kalimat </a:t>
            </a:r>
            <a:r>
              <a:rPr lang="id-ID" dirty="0">
                <a:solidFill>
                  <a:schemeClr val="tx1"/>
                </a:solidFill>
              </a:rPr>
              <a:t>non –inti adalah kalimat </a:t>
            </a:r>
            <a:r>
              <a:rPr lang="id-ID" dirty="0" smtClean="0">
                <a:solidFill>
                  <a:schemeClr val="tx1"/>
                </a:solidFill>
              </a:rPr>
              <a:t>inti yang </a:t>
            </a:r>
            <a:r>
              <a:rPr lang="id-ID" dirty="0">
                <a:solidFill>
                  <a:schemeClr val="tx1"/>
                </a:solidFill>
              </a:rPr>
              <a:t>sudah ditransformasikan </a:t>
            </a:r>
            <a:r>
              <a:rPr lang="id-ID" dirty="0" smtClean="0">
                <a:solidFill>
                  <a:schemeClr val="tx1"/>
                </a:solidFill>
              </a:rPr>
              <a:t>menurut pemasifan,pengingkaran </a:t>
            </a:r>
            <a:r>
              <a:rPr lang="id-ID" dirty="0">
                <a:solidFill>
                  <a:schemeClr val="tx1"/>
                </a:solidFill>
              </a:rPr>
              <a:t>, penanyaan,pemerintahan,penginversian,pelesapan </a:t>
            </a:r>
            <a:r>
              <a:rPr lang="id-ID" dirty="0" smtClean="0">
                <a:solidFill>
                  <a:schemeClr val="tx1"/>
                </a:solidFill>
              </a:rPr>
              <a:t>,dan penambahan</a:t>
            </a:r>
            <a:r>
              <a:rPr lang="id-ID" dirty="0">
                <a:solidFill>
                  <a:schemeClr val="tx1"/>
                </a:solidFill>
              </a:rPr>
              <a:t>. </a:t>
            </a:r>
          </a:p>
        </p:txBody>
      </p:sp>
    </p:spTree>
    <p:extLst>
      <p:ext uri="{BB962C8B-B14F-4D97-AF65-F5344CB8AC3E}">
        <p14:creationId xmlns:p14="http://schemas.microsoft.com/office/powerpoint/2010/main" val="213227500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24528" cy="6870340"/>
          </a:xfrm>
          <a:prstGeom prst="rect">
            <a:avLst/>
          </a:prstGeom>
        </p:spPr>
      </p:pic>
      <p:sp>
        <p:nvSpPr>
          <p:cNvPr id="3" name="Subtitle 2"/>
          <p:cNvSpPr>
            <a:spLocks noGrp="1"/>
          </p:cNvSpPr>
          <p:nvPr>
            <p:ph type="subTitle" idx="1"/>
          </p:nvPr>
        </p:nvSpPr>
        <p:spPr>
          <a:xfrm>
            <a:off x="683568" y="836712"/>
            <a:ext cx="7776864" cy="4896544"/>
          </a:xfrm>
        </p:spPr>
        <p:txBody>
          <a:bodyPr>
            <a:normAutofit lnSpcReduction="10000"/>
          </a:bodyPr>
          <a:lstStyle/>
          <a:p>
            <a:pPr algn="l"/>
            <a:r>
              <a:rPr lang="id-ID" dirty="0">
                <a:solidFill>
                  <a:schemeClr val="tx1"/>
                </a:solidFill>
              </a:rPr>
              <a:t>3. Kalimat tunggal adalah kalimatyang terdiri dari satu </a:t>
            </a:r>
            <a:r>
              <a:rPr lang="id-ID" dirty="0" smtClean="0">
                <a:solidFill>
                  <a:schemeClr val="tx1"/>
                </a:solidFill>
              </a:rPr>
              <a:t>klausa.</a:t>
            </a:r>
          </a:p>
          <a:p>
            <a:pPr algn="l"/>
            <a:r>
              <a:rPr lang="id-ID" dirty="0" smtClean="0">
                <a:solidFill>
                  <a:schemeClr val="tx1"/>
                </a:solidFill>
              </a:rPr>
              <a:t>4</a:t>
            </a:r>
            <a:r>
              <a:rPr lang="id-ID" dirty="0">
                <a:solidFill>
                  <a:schemeClr val="tx1"/>
                </a:solidFill>
              </a:rPr>
              <a:t>. Kalimat majemuk adalah kalimatyang memiliki klausa lebih dari satu. </a:t>
            </a:r>
            <a:r>
              <a:rPr lang="id-ID" dirty="0" smtClean="0">
                <a:solidFill>
                  <a:schemeClr val="tx1"/>
                </a:solidFill>
              </a:rPr>
              <a:t>Kalimat </a:t>
            </a:r>
            <a:r>
              <a:rPr lang="id-ID" dirty="0">
                <a:solidFill>
                  <a:schemeClr val="tx1"/>
                </a:solidFill>
              </a:rPr>
              <a:t>majemuk memiliki </a:t>
            </a:r>
            <a:r>
              <a:rPr lang="id-ID" dirty="0" smtClean="0">
                <a:solidFill>
                  <a:schemeClr val="tx1"/>
                </a:solidFill>
              </a:rPr>
              <a:t>dua jenis yaitu:</a:t>
            </a:r>
          </a:p>
          <a:p>
            <a:pPr marL="457200" indent="-457200" algn="l">
              <a:buFont typeface="Wingdings" pitchFamily="2" charset="2"/>
              <a:buChar char="Ø"/>
            </a:pPr>
            <a:r>
              <a:rPr lang="id-ID" dirty="0" smtClean="0">
                <a:solidFill>
                  <a:schemeClr val="tx1"/>
                </a:solidFill>
              </a:rPr>
              <a:t>Kalimat </a:t>
            </a:r>
            <a:r>
              <a:rPr lang="id-ID" dirty="0">
                <a:solidFill>
                  <a:schemeClr val="tx1"/>
                </a:solidFill>
              </a:rPr>
              <a:t>majemuk koordinatif (majemuk </a:t>
            </a:r>
            <a:r>
              <a:rPr lang="id-ID" dirty="0" smtClean="0">
                <a:solidFill>
                  <a:schemeClr val="tx1"/>
                </a:solidFill>
              </a:rPr>
              <a:t>setara)</a:t>
            </a:r>
          </a:p>
          <a:p>
            <a:pPr marL="457200" indent="-457200" algn="l">
              <a:buFont typeface="Wingdings" pitchFamily="2" charset="2"/>
              <a:buChar char="Ø"/>
            </a:pPr>
            <a:r>
              <a:rPr lang="id-ID" dirty="0" smtClean="0">
                <a:solidFill>
                  <a:schemeClr val="tx1"/>
                </a:solidFill>
              </a:rPr>
              <a:t>Kalimat </a:t>
            </a:r>
            <a:r>
              <a:rPr lang="id-ID" dirty="0">
                <a:solidFill>
                  <a:schemeClr val="tx1"/>
                </a:solidFill>
              </a:rPr>
              <a:t>majemuk subordinatif (majemuk </a:t>
            </a:r>
            <a:r>
              <a:rPr lang="id-ID" dirty="0" smtClean="0">
                <a:solidFill>
                  <a:schemeClr val="tx1"/>
                </a:solidFill>
              </a:rPr>
              <a:t>bertingkat)</a:t>
            </a:r>
          </a:p>
          <a:p>
            <a:pPr marL="457200" indent="-457200" algn="l">
              <a:buFont typeface="Wingdings" pitchFamily="2" charset="2"/>
              <a:buChar char="Ø"/>
            </a:pPr>
            <a:r>
              <a:rPr lang="id-ID" dirty="0" smtClean="0">
                <a:solidFill>
                  <a:schemeClr val="tx1"/>
                </a:solidFill>
              </a:rPr>
              <a:t>Kalimat </a:t>
            </a:r>
            <a:r>
              <a:rPr lang="id-ID" dirty="0">
                <a:solidFill>
                  <a:schemeClr val="tx1"/>
                </a:solidFill>
              </a:rPr>
              <a:t>majemuk campuran. </a:t>
            </a:r>
          </a:p>
        </p:txBody>
      </p:sp>
    </p:spTree>
    <p:extLst>
      <p:ext uri="{BB962C8B-B14F-4D97-AF65-F5344CB8AC3E}">
        <p14:creationId xmlns:p14="http://schemas.microsoft.com/office/powerpoint/2010/main" val="250221180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24528" cy="6870340"/>
          </a:xfrm>
          <a:prstGeom prst="rect">
            <a:avLst/>
          </a:prstGeom>
        </p:spPr>
      </p:pic>
      <p:sp>
        <p:nvSpPr>
          <p:cNvPr id="3" name="Subtitle 2"/>
          <p:cNvSpPr>
            <a:spLocks noGrp="1"/>
          </p:cNvSpPr>
          <p:nvPr>
            <p:ph type="subTitle" idx="1"/>
          </p:nvPr>
        </p:nvSpPr>
        <p:spPr>
          <a:xfrm>
            <a:off x="1043608" y="980728"/>
            <a:ext cx="7128792" cy="4896544"/>
          </a:xfrm>
        </p:spPr>
        <p:txBody>
          <a:bodyPr>
            <a:normAutofit/>
          </a:bodyPr>
          <a:lstStyle/>
          <a:p>
            <a:r>
              <a:rPr lang="id-ID" sz="4000" dirty="0">
                <a:solidFill>
                  <a:schemeClr val="tx1"/>
                </a:solidFill>
              </a:rPr>
              <a:t>Kalimat Mayor dan Kalimat </a:t>
            </a:r>
            <a:r>
              <a:rPr lang="id-ID" sz="4000" dirty="0" smtClean="0">
                <a:solidFill>
                  <a:schemeClr val="tx1"/>
                </a:solidFill>
              </a:rPr>
              <a:t>Minor</a:t>
            </a:r>
          </a:p>
          <a:p>
            <a:endParaRPr lang="id-ID" sz="1400" dirty="0" smtClean="0">
              <a:solidFill>
                <a:schemeClr val="tx1"/>
              </a:solidFill>
            </a:endParaRPr>
          </a:p>
          <a:p>
            <a:pPr algn="l"/>
            <a:r>
              <a:rPr lang="id-ID" dirty="0" smtClean="0">
                <a:solidFill>
                  <a:schemeClr val="tx1"/>
                </a:solidFill>
              </a:rPr>
              <a:t>• </a:t>
            </a:r>
            <a:r>
              <a:rPr lang="id-ID" dirty="0">
                <a:solidFill>
                  <a:schemeClr val="tx1"/>
                </a:solidFill>
              </a:rPr>
              <a:t>Kalimat Mayor dan Kalimat </a:t>
            </a:r>
            <a:r>
              <a:rPr lang="id-ID" dirty="0" smtClean="0">
                <a:solidFill>
                  <a:schemeClr val="tx1"/>
                </a:solidFill>
              </a:rPr>
              <a:t>Minor ditentukan </a:t>
            </a:r>
            <a:r>
              <a:rPr lang="id-ID" dirty="0">
                <a:solidFill>
                  <a:schemeClr val="tx1"/>
                </a:solidFill>
              </a:rPr>
              <a:t>oleh adanya konstituen dalamklausa itu</a:t>
            </a:r>
            <a:r>
              <a:rPr lang="id-ID" dirty="0" smtClean="0">
                <a:solidFill>
                  <a:schemeClr val="tx1"/>
                </a:solidFill>
              </a:rPr>
              <a:t>.</a:t>
            </a:r>
          </a:p>
          <a:p>
            <a:pPr algn="l"/>
            <a:r>
              <a:rPr lang="id-ID" dirty="0" smtClean="0">
                <a:solidFill>
                  <a:schemeClr val="tx1"/>
                </a:solidFill>
              </a:rPr>
              <a:t>• </a:t>
            </a:r>
            <a:r>
              <a:rPr lang="id-ID" dirty="0">
                <a:solidFill>
                  <a:schemeClr val="tx1"/>
                </a:solidFill>
              </a:rPr>
              <a:t>Kalimat mayor klausanya minimal </a:t>
            </a:r>
            <a:r>
              <a:rPr lang="id-ID" dirty="0" smtClean="0">
                <a:solidFill>
                  <a:schemeClr val="tx1"/>
                </a:solidFill>
              </a:rPr>
              <a:t>harus terdiri </a:t>
            </a:r>
            <a:r>
              <a:rPr lang="id-ID" dirty="0">
                <a:solidFill>
                  <a:schemeClr val="tx1"/>
                </a:solidFill>
              </a:rPr>
              <a:t>atas subyek dan </a:t>
            </a:r>
            <a:r>
              <a:rPr lang="id-ID" dirty="0" smtClean="0">
                <a:solidFill>
                  <a:schemeClr val="tx1"/>
                </a:solidFill>
              </a:rPr>
              <a:t>predikat</a:t>
            </a:r>
            <a:r>
              <a:rPr lang="id-ID" dirty="0">
                <a:solidFill>
                  <a:schemeClr val="tx1"/>
                </a:solidFill>
              </a:rPr>
              <a:t>.</a:t>
            </a:r>
            <a:endParaRPr lang="id-ID" dirty="0" smtClean="0">
              <a:solidFill>
                <a:schemeClr val="tx1"/>
              </a:solidFill>
            </a:endParaRPr>
          </a:p>
          <a:p>
            <a:pPr algn="l"/>
            <a:r>
              <a:rPr lang="id-ID" dirty="0" smtClean="0">
                <a:solidFill>
                  <a:schemeClr val="tx1"/>
                </a:solidFill>
              </a:rPr>
              <a:t>contoh: Romza </a:t>
            </a:r>
            <a:r>
              <a:rPr lang="id-ID" dirty="0">
                <a:solidFill>
                  <a:schemeClr val="tx1"/>
                </a:solidFill>
              </a:rPr>
              <a:t>membaca, Adik </a:t>
            </a:r>
            <a:r>
              <a:rPr lang="id-ID" dirty="0" smtClean="0">
                <a:solidFill>
                  <a:schemeClr val="tx1"/>
                </a:solidFill>
              </a:rPr>
              <a:t>menangis.</a:t>
            </a:r>
            <a:endParaRPr lang="id-ID" dirty="0">
              <a:solidFill>
                <a:schemeClr val="tx1"/>
              </a:solidFill>
            </a:endParaRPr>
          </a:p>
        </p:txBody>
      </p:sp>
    </p:spTree>
    <p:extLst>
      <p:ext uri="{BB962C8B-B14F-4D97-AF65-F5344CB8AC3E}">
        <p14:creationId xmlns:p14="http://schemas.microsoft.com/office/powerpoint/2010/main" val="200674988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24528" cy="6870340"/>
          </a:xfrm>
          <a:prstGeom prst="rect">
            <a:avLst/>
          </a:prstGeom>
        </p:spPr>
      </p:pic>
      <p:sp>
        <p:nvSpPr>
          <p:cNvPr id="3" name="Subtitle 2"/>
          <p:cNvSpPr>
            <a:spLocks noGrp="1"/>
          </p:cNvSpPr>
          <p:nvPr>
            <p:ph type="subTitle" idx="1"/>
          </p:nvPr>
        </p:nvSpPr>
        <p:spPr>
          <a:xfrm>
            <a:off x="611560" y="764704"/>
            <a:ext cx="7920880" cy="5472608"/>
          </a:xfrm>
        </p:spPr>
        <p:txBody>
          <a:bodyPr>
            <a:normAutofit/>
          </a:bodyPr>
          <a:lstStyle/>
          <a:p>
            <a:pPr marL="457200" indent="-457200" algn="l">
              <a:buFont typeface="Arial" pitchFamily="34" charset="0"/>
              <a:buChar char="•"/>
            </a:pPr>
            <a:r>
              <a:rPr lang="id-ID" dirty="0">
                <a:solidFill>
                  <a:schemeClr val="tx1"/>
                </a:solidFill>
              </a:rPr>
              <a:t>Kalimat minor hanya dibentuk </a:t>
            </a:r>
            <a:r>
              <a:rPr lang="id-ID" dirty="0" smtClean="0">
                <a:solidFill>
                  <a:schemeClr val="tx1"/>
                </a:solidFill>
              </a:rPr>
              <a:t>oleh subjek </a:t>
            </a:r>
            <a:r>
              <a:rPr lang="id-ID" dirty="0">
                <a:solidFill>
                  <a:schemeClr val="tx1"/>
                </a:solidFill>
              </a:rPr>
              <a:t>saja, objek saja, predikat saja,atau bahkan keterangan saja. </a:t>
            </a:r>
            <a:r>
              <a:rPr lang="id-ID" dirty="0" smtClean="0">
                <a:solidFill>
                  <a:schemeClr val="tx1"/>
                </a:solidFill>
              </a:rPr>
              <a:t>Tetapi meskipun </a:t>
            </a:r>
            <a:r>
              <a:rPr lang="id-ID" dirty="0">
                <a:solidFill>
                  <a:schemeClr val="tx1"/>
                </a:solidFill>
              </a:rPr>
              <a:t>hanya dibentuk oleh satu </a:t>
            </a:r>
            <a:r>
              <a:rPr lang="id-ID" dirty="0" smtClean="0">
                <a:solidFill>
                  <a:schemeClr val="tx1"/>
                </a:solidFill>
              </a:rPr>
              <a:t>kata saja </a:t>
            </a:r>
            <a:r>
              <a:rPr lang="id-ID" dirty="0">
                <a:solidFill>
                  <a:schemeClr val="tx1"/>
                </a:solidFill>
              </a:rPr>
              <a:t>kalimat minor dapat dimengerti </a:t>
            </a:r>
            <a:r>
              <a:rPr lang="id-ID" dirty="0" smtClean="0">
                <a:solidFill>
                  <a:schemeClr val="tx1"/>
                </a:solidFill>
              </a:rPr>
              <a:t>oleh karena </a:t>
            </a:r>
            <a:r>
              <a:rPr lang="id-ID" dirty="0">
                <a:solidFill>
                  <a:schemeClr val="tx1"/>
                </a:solidFill>
              </a:rPr>
              <a:t>konteksnya yang </a:t>
            </a:r>
            <a:r>
              <a:rPr lang="id-ID" dirty="0" smtClean="0">
                <a:solidFill>
                  <a:schemeClr val="tx1"/>
                </a:solidFill>
              </a:rPr>
              <a:t>jelas.Jadi kesimpulannya</a:t>
            </a:r>
            <a:r>
              <a:rPr lang="id-ID" dirty="0">
                <a:solidFill>
                  <a:schemeClr val="tx1"/>
                </a:solidFill>
              </a:rPr>
              <a:t>, kalimat </a:t>
            </a:r>
            <a:r>
              <a:rPr lang="id-ID" dirty="0" smtClean="0">
                <a:solidFill>
                  <a:schemeClr val="tx1"/>
                </a:solidFill>
              </a:rPr>
              <a:t>minor merupakan kalimat </a:t>
            </a:r>
            <a:r>
              <a:rPr lang="id-ID" dirty="0">
                <a:solidFill>
                  <a:schemeClr val="tx1"/>
                </a:solidFill>
              </a:rPr>
              <a:t>berupa </a:t>
            </a:r>
            <a:r>
              <a:rPr lang="id-ID" dirty="0" smtClean="0">
                <a:solidFill>
                  <a:schemeClr val="tx1"/>
                </a:solidFill>
              </a:rPr>
              <a:t>jawaban singkat</a:t>
            </a:r>
            <a:r>
              <a:rPr lang="id-ID" dirty="0">
                <a:solidFill>
                  <a:schemeClr val="tx1"/>
                </a:solidFill>
              </a:rPr>
              <a:t>, seperti seruan, salam, pertanyaan </a:t>
            </a:r>
            <a:r>
              <a:rPr lang="id-ID" dirty="0" smtClean="0">
                <a:solidFill>
                  <a:schemeClr val="tx1"/>
                </a:solidFill>
              </a:rPr>
              <a:t>dan sapaan</a:t>
            </a:r>
            <a:r>
              <a:rPr lang="id-ID" dirty="0">
                <a:solidFill>
                  <a:schemeClr val="tx1"/>
                </a:solidFill>
              </a:rPr>
              <a:t>. </a:t>
            </a:r>
            <a:endParaRPr lang="id-ID" dirty="0" smtClean="0">
              <a:solidFill>
                <a:schemeClr val="tx1"/>
              </a:solidFill>
            </a:endParaRPr>
          </a:p>
          <a:p>
            <a:pPr algn="l"/>
            <a:r>
              <a:rPr lang="id-ID" dirty="0" smtClean="0">
                <a:solidFill>
                  <a:schemeClr val="tx1"/>
                </a:solidFill>
              </a:rPr>
              <a:t>Contoh</a:t>
            </a:r>
            <a:r>
              <a:rPr lang="id-ID" dirty="0">
                <a:solidFill>
                  <a:schemeClr val="tx1"/>
                </a:solidFill>
              </a:rPr>
              <a:t>: Hai!,Apa?, Diam!</a:t>
            </a:r>
          </a:p>
        </p:txBody>
      </p:sp>
    </p:spTree>
    <p:extLst>
      <p:ext uri="{BB962C8B-B14F-4D97-AF65-F5344CB8AC3E}">
        <p14:creationId xmlns:p14="http://schemas.microsoft.com/office/powerpoint/2010/main" val="291302829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24528" cy="6870340"/>
          </a:xfrm>
          <a:prstGeom prst="rect">
            <a:avLst/>
          </a:prstGeom>
        </p:spPr>
      </p:pic>
      <p:sp>
        <p:nvSpPr>
          <p:cNvPr id="2" name="Title 1"/>
          <p:cNvSpPr>
            <a:spLocks noGrp="1"/>
          </p:cNvSpPr>
          <p:nvPr>
            <p:ph type="ctrTitle"/>
          </p:nvPr>
        </p:nvSpPr>
        <p:spPr>
          <a:xfrm>
            <a:off x="685800" y="-99392"/>
            <a:ext cx="7772400" cy="1470025"/>
          </a:xfrm>
        </p:spPr>
        <p:txBody>
          <a:bodyPr>
            <a:normAutofit/>
          </a:bodyPr>
          <a:lstStyle/>
          <a:p>
            <a:r>
              <a:rPr lang="id-ID" sz="4000" dirty="0"/>
              <a:t>KALIMAT VERBAL DAN NON VERBAL</a:t>
            </a:r>
          </a:p>
        </p:txBody>
      </p:sp>
      <p:sp>
        <p:nvSpPr>
          <p:cNvPr id="3" name="Subtitle 2"/>
          <p:cNvSpPr>
            <a:spLocks noGrp="1"/>
          </p:cNvSpPr>
          <p:nvPr>
            <p:ph type="subTitle" idx="1"/>
          </p:nvPr>
        </p:nvSpPr>
        <p:spPr>
          <a:xfrm>
            <a:off x="683568" y="980728"/>
            <a:ext cx="7848872" cy="5112568"/>
          </a:xfrm>
        </p:spPr>
        <p:txBody>
          <a:bodyPr>
            <a:normAutofit fontScale="92500" lnSpcReduction="10000"/>
          </a:bodyPr>
          <a:lstStyle/>
          <a:p>
            <a:pPr marL="457200" indent="-457200" algn="l">
              <a:buFont typeface="Wingdings" pitchFamily="2" charset="2"/>
              <a:buChar char="Ø"/>
            </a:pPr>
            <a:r>
              <a:rPr lang="id-ID" dirty="0" smtClean="0">
                <a:solidFill>
                  <a:schemeClr val="tx1"/>
                </a:solidFill>
              </a:rPr>
              <a:t>Kalimat </a:t>
            </a:r>
            <a:r>
              <a:rPr lang="id-ID" dirty="0">
                <a:solidFill>
                  <a:schemeClr val="tx1"/>
                </a:solidFill>
              </a:rPr>
              <a:t>verbal dibagi menjadi dua, </a:t>
            </a:r>
            <a:r>
              <a:rPr lang="id-ID" dirty="0" smtClean="0">
                <a:solidFill>
                  <a:schemeClr val="tx1"/>
                </a:solidFill>
              </a:rPr>
              <a:t>yaitu kalimat </a:t>
            </a:r>
            <a:r>
              <a:rPr lang="id-ID" dirty="0">
                <a:solidFill>
                  <a:schemeClr val="tx1"/>
                </a:solidFill>
              </a:rPr>
              <a:t>verbal transitif dan </a:t>
            </a:r>
            <a:r>
              <a:rPr lang="id-ID" dirty="0" smtClean="0">
                <a:solidFill>
                  <a:schemeClr val="tx1"/>
                </a:solidFill>
              </a:rPr>
              <a:t>kalimat verbal intransitive.</a:t>
            </a:r>
          </a:p>
          <a:p>
            <a:pPr marL="457200" indent="-457200" algn="l">
              <a:buFont typeface="Wingdings" pitchFamily="2" charset="2"/>
              <a:buChar char="v"/>
            </a:pPr>
            <a:r>
              <a:rPr lang="id-ID" dirty="0" smtClean="0">
                <a:solidFill>
                  <a:schemeClr val="tx1"/>
                </a:solidFill>
              </a:rPr>
              <a:t>Kalimat </a:t>
            </a:r>
            <a:r>
              <a:rPr lang="id-ID" dirty="0">
                <a:solidFill>
                  <a:schemeClr val="tx1"/>
                </a:solidFill>
              </a:rPr>
              <a:t>verbal transitif adalah </a:t>
            </a:r>
            <a:r>
              <a:rPr lang="id-ID" dirty="0" smtClean="0">
                <a:solidFill>
                  <a:schemeClr val="tx1"/>
                </a:solidFill>
              </a:rPr>
              <a:t>kalimat verbal </a:t>
            </a:r>
            <a:r>
              <a:rPr lang="id-ID" dirty="0">
                <a:solidFill>
                  <a:schemeClr val="tx1"/>
                </a:solidFill>
              </a:rPr>
              <a:t>yang predikatnya </a:t>
            </a:r>
            <a:r>
              <a:rPr lang="id-ID" dirty="0" smtClean="0">
                <a:solidFill>
                  <a:schemeClr val="tx1"/>
                </a:solidFill>
              </a:rPr>
              <a:t>memerlukan objek</a:t>
            </a:r>
            <a:r>
              <a:rPr lang="id-ID" dirty="0">
                <a:solidFill>
                  <a:schemeClr val="tx1"/>
                </a:solidFill>
              </a:rPr>
              <a:t>, sedangkan </a:t>
            </a:r>
            <a:endParaRPr lang="id-ID" dirty="0" smtClean="0">
              <a:solidFill>
                <a:schemeClr val="tx1"/>
              </a:solidFill>
            </a:endParaRPr>
          </a:p>
          <a:p>
            <a:pPr marL="457200" indent="-457200" algn="l">
              <a:buFont typeface="Wingdings" pitchFamily="2" charset="2"/>
              <a:buChar char="v"/>
            </a:pPr>
            <a:r>
              <a:rPr lang="id-ID" dirty="0" smtClean="0">
                <a:solidFill>
                  <a:schemeClr val="tx1"/>
                </a:solidFill>
              </a:rPr>
              <a:t>kalimat verbal intransitive </a:t>
            </a:r>
            <a:r>
              <a:rPr lang="id-ID" dirty="0">
                <a:solidFill>
                  <a:schemeClr val="tx1"/>
                </a:solidFill>
              </a:rPr>
              <a:t>adalah kalimat </a:t>
            </a:r>
            <a:r>
              <a:rPr lang="id-ID" dirty="0" smtClean="0">
                <a:solidFill>
                  <a:schemeClr val="tx1"/>
                </a:solidFill>
              </a:rPr>
              <a:t>yang predikatnya </a:t>
            </a:r>
            <a:r>
              <a:rPr lang="id-ID" dirty="0">
                <a:solidFill>
                  <a:schemeClr val="tx1"/>
                </a:solidFill>
              </a:rPr>
              <a:t>tidak </a:t>
            </a:r>
            <a:r>
              <a:rPr lang="id-ID" dirty="0" smtClean="0">
                <a:solidFill>
                  <a:schemeClr val="tx1"/>
                </a:solidFill>
              </a:rPr>
              <a:t>memerlukan objek.</a:t>
            </a:r>
          </a:p>
          <a:p>
            <a:pPr algn="l"/>
            <a:r>
              <a:rPr lang="id-ID" dirty="0" smtClean="0">
                <a:solidFill>
                  <a:schemeClr val="tx1"/>
                </a:solidFill>
              </a:rPr>
              <a:t>Contoh </a:t>
            </a:r>
            <a:r>
              <a:rPr lang="id-ID" dirty="0">
                <a:solidFill>
                  <a:schemeClr val="tx1"/>
                </a:solidFill>
              </a:rPr>
              <a:t>kalimat verbal transitif</a:t>
            </a:r>
            <a:r>
              <a:rPr lang="id-ID" dirty="0" smtClean="0">
                <a:solidFill>
                  <a:schemeClr val="tx1"/>
                </a:solidFill>
              </a:rPr>
              <a:t>:</a:t>
            </a:r>
          </a:p>
          <a:p>
            <a:pPr algn="l"/>
            <a:r>
              <a:rPr lang="id-ID" u="sng" dirty="0" smtClean="0">
                <a:solidFill>
                  <a:schemeClr val="tx1"/>
                </a:solidFill>
              </a:rPr>
              <a:t>Indah </a:t>
            </a:r>
            <a:r>
              <a:rPr lang="id-ID" u="sng" dirty="0">
                <a:solidFill>
                  <a:schemeClr val="tx1"/>
                </a:solidFill>
              </a:rPr>
              <a:t>memetik daun di </a:t>
            </a:r>
            <a:r>
              <a:rPr lang="id-ID" u="sng" dirty="0" smtClean="0">
                <a:solidFill>
                  <a:schemeClr val="tx1"/>
                </a:solidFill>
              </a:rPr>
              <a:t>halaman.</a:t>
            </a:r>
          </a:p>
          <a:p>
            <a:pPr algn="l"/>
            <a:r>
              <a:rPr lang="id-ID" u="sng" dirty="0" smtClean="0">
                <a:solidFill>
                  <a:schemeClr val="tx1"/>
                </a:solidFill>
              </a:rPr>
              <a:t>Fajar membawakan </a:t>
            </a:r>
            <a:r>
              <a:rPr lang="id-ID" u="sng" dirty="0">
                <a:solidFill>
                  <a:schemeClr val="tx1"/>
                </a:solidFill>
              </a:rPr>
              <a:t>segepok uang untuk </a:t>
            </a:r>
            <a:r>
              <a:rPr lang="id-ID" u="sng" dirty="0" smtClean="0">
                <a:solidFill>
                  <a:schemeClr val="tx1"/>
                </a:solidFill>
              </a:rPr>
              <a:t>Indri.</a:t>
            </a:r>
            <a:endParaRPr lang="id-ID" u="sng" dirty="0">
              <a:solidFill>
                <a:schemeClr val="tx1"/>
              </a:solidFill>
            </a:endParaRPr>
          </a:p>
        </p:txBody>
      </p:sp>
    </p:spTree>
    <p:extLst>
      <p:ext uri="{BB962C8B-B14F-4D97-AF65-F5344CB8AC3E}">
        <p14:creationId xmlns:p14="http://schemas.microsoft.com/office/powerpoint/2010/main" val="116992990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24528" cy="6870340"/>
          </a:xfrm>
          <a:prstGeom prst="rect">
            <a:avLst/>
          </a:prstGeom>
        </p:spPr>
      </p:pic>
      <p:sp>
        <p:nvSpPr>
          <p:cNvPr id="3" name="Subtitle 2"/>
          <p:cNvSpPr>
            <a:spLocks noGrp="1"/>
          </p:cNvSpPr>
          <p:nvPr>
            <p:ph type="subTitle" idx="1"/>
          </p:nvPr>
        </p:nvSpPr>
        <p:spPr>
          <a:xfrm>
            <a:off x="755576" y="1124744"/>
            <a:ext cx="7488832" cy="4968552"/>
          </a:xfrm>
        </p:spPr>
        <p:txBody>
          <a:bodyPr>
            <a:normAutofit lnSpcReduction="10000"/>
          </a:bodyPr>
          <a:lstStyle/>
          <a:p>
            <a:pPr algn="l"/>
            <a:r>
              <a:rPr lang="id-ID" dirty="0">
                <a:solidFill>
                  <a:schemeClr val="tx1"/>
                </a:solidFill>
              </a:rPr>
              <a:t>Contoh kalimat verbal </a:t>
            </a:r>
            <a:r>
              <a:rPr lang="id-ID" dirty="0" smtClean="0">
                <a:solidFill>
                  <a:schemeClr val="tx1"/>
                </a:solidFill>
              </a:rPr>
              <a:t>intransitive adalah</a:t>
            </a:r>
            <a:r>
              <a:rPr lang="id-ID" dirty="0">
                <a:solidFill>
                  <a:schemeClr val="tx1"/>
                </a:solidFill>
              </a:rPr>
              <a:t>: </a:t>
            </a:r>
            <a:r>
              <a:rPr lang="id-ID" u="sng" dirty="0">
                <a:solidFill>
                  <a:schemeClr val="tx1"/>
                </a:solidFill>
              </a:rPr>
              <a:t>Susan menangis tersedu-sedu,Arif tertawa terpingkal-pingkal</a:t>
            </a:r>
            <a:r>
              <a:rPr lang="id-ID" u="sng" dirty="0" smtClean="0">
                <a:solidFill>
                  <a:schemeClr val="tx1"/>
                </a:solidFill>
              </a:rPr>
              <a:t>.</a:t>
            </a:r>
          </a:p>
          <a:p>
            <a:pPr marL="457200" indent="-457200" algn="l">
              <a:buFont typeface="Wingdings" pitchFamily="2" charset="2"/>
              <a:buChar char="Ø"/>
            </a:pPr>
            <a:r>
              <a:rPr lang="id-ID" dirty="0" smtClean="0">
                <a:solidFill>
                  <a:schemeClr val="tx1"/>
                </a:solidFill>
              </a:rPr>
              <a:t>Kalimat </a:t>
            </a:r>
            <a:r>
              <a:rPr lang="id-ID" dirty="0">
                <a:solidFill>
                  <a:schemeClr val="tx1"/>
                </a:solidFill>
              </a:rPr>
              <a:t>non verbal adalah kalimat </a:t>
            </a:r>
            <a:r>
              <a:rPr lang="id-ID" dirty="0" smtClean="0">
                <a:solidFill>
                  <a:schemeClr val="tx1"/>
                </a:solidFill>
              </a:rPr>
              <a:t>yang predikat </a:t>
            </a:r>
            <a:r>
              <a:rPr lang="id-ID" dirty="0">
                <a:solidFill>
                  <a:schemeClr val="tx1"/>
                </a:solidFill>
              </a:rPr>
              <a:t>pada klausanya bukan katakerja, melainkan kata sifat, nomina,adverbial dan numerial</a:t>
            </a:r>
            <a:r>
              <a:rPr lang="id-ID" dirty="0" smtClean="0">
                <a:solidFill>
                  <a:schemeClr val="tx1"/>
                </a:solidFill>
              </a:rPr>
              <a:t>.</a:t>
            </a:r>
          </a:p>
          <a:p>
            <a:pPr algn="l"/>
            <a:r>
              <a:rPr lang="id-ID" dirty="0" smtClean="0">
                <a:solidFill>
                  <a:schemeClr val="tx1"/>
                </a:solidFill>
              </a:rPr>
              <a:t>Contoh</a:t>
            </a:r>
            <a:r>
              <a:rPr lang="id-ID" dirty="0">
                <a:solidFill>
                  <a:schemeClr val="tx1"/>
                </a:solidFill>
              </a:rPr>
              <a:t>: </a:t>
            </a:r>
            <a:endParaRPr lang="id-ID" dirty="0" smtClean="0">
              <a:solidFill>
                <a:schemeClr val="tx1"/>
              </a:solidFill>
            </a:endParaRPr>
          </a:p>
          <a:p>
            <a:pPr algn="l"/>
            <a:r>
              <a:rPr lang="id-ID" u="sng" dirty="0" smtClean="0">
                <a:solidFill>
                  <a:schemeClr val="tx1"/>
                </a:solidFill>
              </a:rPr>
              <a:t>Pacar-pacarku </a:t>
            </a:r>
            <a:r>
              <a:rPr lang="id-ID" u="sng" dirty="0">
                <a:solidFill>
                  <a:schemeClr val="tx1"/>
                </a:solidFill>
              </a:rPr>
              <a:t>sangat tampan, Asma </a:t>
            </a:r>
            <a:r>
              <a:rPr lang="id-ID" u="sng" dirty="0" smtClean="0">
                <a:solidFill>
                  <a:schemeClr val="tx1"/>
                </a:solidFill>
              </a:rPr>
              <a:t>pandai bergaya</a:t>
            </a:r>
            <a:r>
              <a:rPr lang="id-ID" u="sng" dirty="0">
                <a:solidFill>
                  <a:schemeClr val="tx1"/>
                </a:solidFill>
              </a:rPr>
              <a:t>.</a:t>
            </a:r>
          </a:p>
        </p:txBody>
      </p:sp>
    </p:spTree>
    <p:extLst>
      <p:ext uri="{BB962C8B-B14F-4D97-AF65-F5344CB8AC3E}">
        <p14:creationId xmlns:p14="http://schemas.microsoft.com/office/powerpoint/2010/main" val="390191996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1420"/>
            <a:ext cx="9225107" cy="6826579"/>
          </a:xfrm>
          <a:prstGeom prst="rect">
            <a:avLst/>
          </a:prstGeom>
        </p:spPr>
      </p:pic>
      <p:sp>
        <p:nvSpPr>
          <p:cNvPr id="3" name="Subtitle 2"/>
          <p:cNvSpPr>
            <a:spLocks noGrp="1"/>
          </p:cNvSpPr>
          <p:nvPr>
            <p:ph type="subTitle" idx="1"/>
          </p:nvPr>
        </p:nvSpPr>
        <p:spPr>
          <a:xfrm>
            <a:off x="683568" y="1124744"/>
            <a:ext cx="7704856" cy="2880320"/>
          </a:xfrm>
        </p:spPr>
        <p:txBody>
          <a:bodyPr>
            <a:noAutofit/>
          </a:bodyPr>
          <a:lstStyle/>
          <a:p>
            <a:r>
              <a:rPr lang="id-ID" dirty="0" smtClean="0">
                <a:solidFill>
                  <a:schemeClr val="bg1"/>
                </a:solidFill>
                <a:latin typeface="Arial" pitchFamily="34" charset="0"/>
                <a:cs typeface="Arial" pitchFamily="34" charset="0"/>
              </a:rPr>
              <a:t>Jadi, Sintaksis adalah tatabahasa yang membahas hubungan antara kata dalam tuturan. Tata bahasa terdiri atas morfologi dan sintaksis. Morfologi itu menyangkut struktur gramatikal di dalam kata, dan sintaksis itu berurusan dengan tata bahasa diantara kata-kata di dalam tuturan.</a:t>
            </a:r>
          </a:p>
          <a:p>
            <a:endParaRPr lang="id-ID" dirty="0"/>
          </a:p>
        </p:txBody>
      </p:sp>
    </p:spTree>
    <p:extLst>
      <p:ext uri="{BB962C8B-B14F-4D97-AF65-F5344CB8AC3E}">
        <p14:creationId xmlns:p14="http://schemas.microsoft.com/office/powerpoint/2010/main" val="2950763082"/>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24528" cy="6870340"/>
          </a:xfrm>
          <a:prstGeom prst="rect">
            <a:avLst/>
          </a:prstGeom>
        </p:spPr>
      </p:pic>
      <p:sp>
        <p:nvSpPr>
          <p:cNvPr id="2" name="Title 1"/>
          <p:cNvSpPr>
            <a:spLocks noGrp="1"/>
          </p:cNvSpPr>
          <p:nvPr>
            <p:ph type="ctrTitle"/>
          </p:nvPr>
        </p:nvSpPr>
        <p:spPr>
          <a:xfrm>
            <a:off x="685800" y="14759"/>
            <a:ext cx="7772400" cy="1470025"/>
          </a:xfrm>
        </p:spPr>
        <p:txBody>
          <a:bodyPr/>
          <a:lstStyle/>
          <a:p>
            <a:r>
              <a:rPr lang="id-ID" dirty="0"/>
              <a:t>Kalimat bebas dan kalimat </a:t>
            </a:r>
            <a:r>
              <a:rPr lang="id-ID" dirty="0" smtClean="0"/>
              <a:t>terikat</a:t>
            </a:r>
            <a:endParaRPr lang="id-ID" dirty="0"/>
          </a:p>
        </p:txBody>
      </p:sp>
      <p:sp>
        <p:nvSpPr>
          <p:cNvPr id="3" name="Subtitle 2"/>
          <p:cNvSpPr>
            <a:spLocks noGrp="1"/>
          </p:cNvSpPr>
          <p:nvPr>
            <p:ph type="subTitle" idx="1"/>
          </p:nvPr>
        </p:nvSpPr>
        <p:spPr>
          <a:xfrm>
            <a:off x="683568" y="1052736"/>
            <a:ext cx="7920880" cy="5544616"/>
          </a:xfrm>
        </p:spPr>
        <p:txBody>
          <a:bodyPr>
            <a:normAutofit fontScale="92500" lnSpcReduction="10000"/>
          </a:bodyPr>
          <a:lstStyle/>
          <a:p>
            <a:pPr algn="l"/>
            <a:r>
              <a:rPr lang="id-ID" dirty="0" smtClean="0">
                <a:solidFill>
                  <a:schemeClr val="tx1"/>
                </a:solidFill>
              </a:rPr>
              <a:t>Perbedaannya </a:t>
            </a:r>
            <a:r>
              <a:rPr lang="id-ID" dirty="0">
                <a:solidFill>
                  <a:schemeClr val="tx1"/>
                </a:solidFill>
              </a:rPr>
              <a:t>dilakukan dalam kaitan </a:t>
            </a:r>
            <a:r>
              <a:rPr lang="id-ID" dirty="0" smtClean="0">
                <a:solidFill>
                  <a:schemeClr val="tx1"/>
                </a:solidFill>
              </a:rPr>
              <a:t>bahwa kalimat </a:t>
            </a:r>
            <a:r>
              <a:rPr lang="id-ID" dirty="0">
                <a:solidFill>
                  <a:schemeClr val="tx1"/>
                </a:solidFill>
              </a:rPr>
              <a:t>adalah satuan-satuan yang membentukwacana atau </a:t>
            </a:r>
            <a:r>
              <a:rPr lang="id-ID" dirty="0" smtClean="0">
                <a:solidFill>
                  <a:schemeClr val="tx1"/>
                </a:solidFill>
              </a:rPr>
              <a:t>paragraf.</a:t>
            </a:r>
            <a:endParaRPr lang="id-ID" dirty="0">
              <a:solidFill>
                <a:schemeClr val="tx1"/>
              </a:solidFill>
            </a:endParaRPr>
          </a:p>
          <a:p>
            <a:pPr algn="l"/>
            <a:r>
              <a:rPr lang="id-ID" dirty="0" smtClean="0">
                <a:solidFill>
                  <a:schemeClr val="tx1"/>
                </a:solidFill>
              </a:rPr>
              <a:t>Contoh</a:t>
            </a:r>
            <a:r>
              <a:rPr lang="id-ID" dirty="0">
                <a:solidFill>
                  <a:schemeClr val="tx1"/>
                </a:solidFill>
              </a:rPr>
              <a:t>: </a:t>
            </a:r>
            <a:endParaRPr lang="id-ID" dirty="0" smtClean="0">
              <a:solidFill>
                <a:schemeClr val="tx1"/>
              </a:solidFill>
            </a:endParaRPr>
          </a:p>
          <a:p>
            <a:pPr algn="l"/>
            <a:r>
              <a:rPr lang="id-ID" dirty="0" smtClean="0">
                <a:solidFill>
                  <a:schemeClr val="tx1"/>
                </a:solidFill>
              </a:rPr>
              <a:t>Sekarang </a:t>
            </a:r>
            <a:r>
              <a:rPr lang="id-ID" dirty="0">
                <a:solidFill>
                  <a:schemeClr val="tx1"/>
                </a:solidFill>
              </a:rPr>
              <a:t>di Riau amat sukar </a:t>
            </a:r>
            <a:r>
              <a:rPr lang="id-ID" dirty="0" smtClean="0">
                <a:solidFill>
                  <a:schemeClr val="tx1"/>
                </a:solidFill>
              </a:rPr>
              <a:t>mencari terumbuk</a:t>
            </a:r>
            <a:r>
              <a:rPr lang="id-ID" dirty="0">
                <a:solidFill>
                  <a:schemeClr val="tx1"/>
                </a:solidFill>
              </a:rPr>
              <a:t>.(1) Jangankan ikannya, telurnya punsangat sukar diperoleh.(2) Kalau pun bisadiperoleh, harganya melambung selangit.(3)Makanya, ada kecemasan masyarakat nelayandi sana bahwa terumbuk yang spesifik itu akanpunah.(4</a:t>
            </a:r>
            <a:r>
              <a:rPr lang="id-ID" dirty="0" smtClean="0">
                <a:solidFill>
                  <a:schemeClr val="tx1"/>
                </a:solidFill>
              </a:rPr>
              <a:t>)</a:t>
            </a:r>
            <a:endParaRPr lang="id-ID" dirty="0">
              <a:solidFill>
                <a:schemeClr val="tx1"/>
              </a:solidFill>
            </a:endParaRPr>
          </a:p>
          <a:p>
            <a:pPr algn="l"/>
            <a:r>
              <a:rPr lang="id-ID" dirty="0" smtClean="0">
                <a:solidFill>
                  <a:schemeClr val="tx1"/>
                </a:solidFill>
              </a:rPr>
              <a:t>(</a:t>
            </a:r>
            <a:r>
              <a:rPr lang="id-ID" dirty="0">
                <a:solidFill>
                  <a:schemeClr val="tx1"/>
                </a:solidFill>
              </a:rPr>
              <a:t>1) kalimat </a:t>
            </a:r>
            <a:r>
              <a:rPr lang="id-ID" dirty="0" smtClean="0">
                <a:solidFill>
                  <a:schemeClr val="tx1"/>
                </a:solidFill>
              </a:rPr>
              <a:t>bebas </a:t>
            </a:r>
            <a:r>
              <a:rPr lang="id-ID" dirty="0">
                <a:solidFill>
                  <a:schemeClr val="tx1"/>
                </a:solidFill>
              </a:rPr>
              <a:t>(2),(3),(4) kalimat terikat</a:t>
            </a:r>
          </a:p>
        </p:txBody>
      </p:sp>
    </p:spTree>
    <p:extLst>
      <p:ext uri="{BB962C8B-B14F-4D97-AF65-F5344CB8AC3E}">
        <p14:creationId xmlns:p14="http://schemas.microsoft.com/office/powerpoint/2010/main" val="347834609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72"/>
            <a:ext cx="9144000" cy="6856056"/>
          </a:xfrm>
          <a:prstGeom prst="rect">
            <a:avLst/>
          </a:prstGeom>
        </p:spPr>
      </p:pic>
    </p:spTree>
    <p:extLst>
      <p:ext uri="{BB962C8B-B14F-4D97-AF65-F5344CB8AC3E}">
        <p14:creationId xmlns:p14="http://schemas.microsoft.com/office/powerpoint/2010/main" val="221958757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12" y="118824"/>
            <a:ext cx="9144000" cy="6766560"/>
          </a:xfrm>
          <a:prstGeom prst="rect">
            <a:avLst/>
          </a:prstGeom>
        </p:spPr>
      </p:pic>
      <p:sp>
        <p:nvSpPr>
          <p:cNvPr id="2" name="Title 1"/>
          <p:cNvSpPr>
            <a:spLocks noGrp="1"/>
          </p:cNvSpPr>
          <p:nvPr>
            <p:ph type="ctrTitle"/>
          </p:nvPr>
        </p:nvSpPr>
        <p:spPr>
          <a:xfrm>
            <a:off x="685800" y="260648"/>
            <a:ext cx="7772400" cy="1470025"/>
          </a:xfrm>
        </p:spPr>
        <p:txBody>
          <a:bodyPr/>
          <a:lstStyle/>
          <a:p>
            <a:pPr algn="l"/>
            <a:r>
              <a:rPr lang="id-ID" dirty="0" smtClean="0"/>
              <a:t>Lanjut...</a:t>
            </a:r>
            <a:endParaRPr lang="id-ID" dirty="0"/>
          </a:p>
        </p:txBody>
      </p:sp>
      <p:sp>
        <p:nvSpPr>
          <p:cNvPr id="3" name="Subtitle 2"/>
          <p:cNvSpPr>
            <a:spLocks noGrp="1"/>
          </p:cNvSpPr>
          <p:nvPr>
            <p:ph type="subTitle" idx="1"/>
          </p:nvPr>
        </p:nvSpPr>
        <p:spPr>
          <a:xfrm>
            <a:off x="467544" y="1340768"/>
            <a:ext cx="8136904" cy="4344888"/>
          </a:xfrm>
        </p:spPr>
        <p:txBody>
          <a:bodyPr>
            <a:normAutofit fontScale="92500" lnSpcReduction="20000"/>
          </a:bodyPr>
          <a:lstStyle/>
          <a:p>
            <a:endParaRPr lang="id-ID" dirty="0" smtClean="0">
              <a:solidFill>
                <a:schemeClr val="bg1"/>
              </a:solidFill>
              <a:latin typeface="Arial" pitchFamily="34" charset="0"/>
              <a:cs typeface="Arial" pitchFamily="34" charset="0"/>
            </a:endParaRPr>
          </a:p>
          <a:p>
            <a:r>
              <a:rPr lang="id-ID" dirty="0" smtClean="0">
                <a:solidFill>
                  <a:schemeClr val="bg1"/>
                </a:solidFill>
                <a:latin typeface="Arial" pitchFamily="34" charset="0"/>
                <a:cs typeface="Arial" pitchFamily="34" charset="0"/>
              </a:rPr>
              <a:t>Pada dasarnya sintaksis itu berurusan dengan hubungan antar kata di dalam kalimat. Sebenarnya, hal itu tidak seluruhnya benar, tetapi sebagai patokan umum dapat diterima. Hubungan antara kalimat termasuk “analisis wacana”, dan hubungan antara tatabahasa (termasuk sintaksis) kalimat dengan wadahnya di dalam wacana perlu diperhatikan. Jadi, sintaksis dianggap menyangkut hubungan gramatikal antar kata di dalam kalimat.</a:t>
            </a:r>
          </a:p>
          <a:p>
            <a:endParaRPr lang="id-ID" dirty="0">
              <a:latin typeface="Arial" pitchFamily="34" charset="0"/>
              <a:cs typeface="Arial" pitchFamily="34" charset="0"/>
            </a:endParaRPr>
          </a:p>
        </p:txBody>
      </p:sp>
    </p:spTree>
    <p:extLst>
      <p:ext uri="{BB962C8B-B14F-4D97-AF65-F5344CB8AC3E}">
        <p14:creationId xmlns:p14="http://schemas.microsoft.com/office/powerpoint/2010/main" val="404749116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384"/>
            <a:ext cx="9144000" cy="6858000"/>
          </a:xfrm>
          <a:prstGeom prst="rect">
            <a:avLst/>
          </a:prstGeom>
        </p:spPr>
      </p:pic>
      <p:sp>
        <p:nvSpPr>
          <p:cNvPr id="2" name="Title 1"/>
          <p:cNvSpPr>
            <a:spLocks noGrp="1"/>
          </p:cNvSpPr>
          <p:nvPr>
            <p:ph type="ctrTitle"/>
          </p:nvPr>
        </p:nvSpPr>
        <p:spPr>
          <a:xfrm>
            <a:off x="611560" y="-243408"/>
            <a:ext cx="7772400" cy="1470025"/>
          </a:xfrm>
        </p:spPr>
        <p:txBody>
          <a:bodyPr/>
          <a:lstStyle/>
          <a:p>
            <a:r>
              <a:rPr lang="id-ID" dirty="0" smtClean="0"/>
              <a:t>Struktuk Sintaksis</a:t>
            </a:r>
            <a:endParaRPr lang="id-ID" dirty="0"/>
          </a:p>
        </p:txBody>
      </p:sp>
      <p:sp>
        <p:nvSpPr>
          <p:cNvPr id="3" name="Subtitle 2"/>
          <p:cNvSpPr>
            <a:spLocks noGrp="1"/>
          </p:cNvSpPr>
          <p:nvPr>
            <p:ph type="subTitle" idx="1"/>
          </p:nvPr>
        </p:nvSpPr>
        <p:spPr>
          <a:xfrm>
            <a:off x="755576" y="836712"/>
            <a:ext cx="7992888" cy="4536504"/>
          </a:xfrm>
        </p:spPr>
        <p:txBody>
          <a:bodyPr>
            <a:noAutofit/>
          </a:bodyPr>
          <a:lstStyle/>
          <a:p>
            <a:pPr marL="457200" indent="-457200" algn="l">
              <a:buFont typeface="Arial" pitchFamily="34" charset="0"/>
              <a:buChar char="•"/>
            </a:pPr>
            <a:r>
              <a:rPr lang="id-ID" sz="3600" dirty="0" smtClean="0">
                <a:solidFill>
                  <a:schemeClr val="tx1"/>
                </a:solidFill>
              </a:rPr>
              <a:t>Istilah sebuah sintaksis :</a:t>
            </a:r>
          </a:p>
          <a:p>
            <a:pPr marL="457200" indent="-457200" algn="l">
              <a:buFont typeface="Wingdings" pitchFamily="2" charset="2"/>
              <a:buChar char="Ø"/>
            </a:pPr>
            <a:r>
              <a:rPr lang="id-ID" sz="3600" dirty="0" smtClean="0">
                <a:solidFill>
                  <a:schemeClr val="tx1"/>
                </a:solidFill>
              </a:rPr>
              <a:t>Fungsi Sintaksis </a:t>
            </a:r>
          </a:p>
          <a:p>
            <a:pPr lvl="1" algn="l"/>
            <a:r>
              <a:rPr lang="id-ID" sz="3200" dirty="0" smtClean="0">
                <a:solidFill>
                  <a:schemeClr val="tx1"/>
                </a:solidFill>
              </a:rPr>
              <a:t>Subjek, Predikat, Object, Keterangan</a:t>
            </a:r>
          </a:p>
          <a:p>
            <a:pPr marL="457200" indent="-457200" algn="l">
              <a:buFont typeface="Wingdings" pitchFamily="2" charset="2"/>
              <a:buChar char="Ø"/>
            </a:pPr>
            <a:r>
              <a:rPr lang="id-ID" sz="3600" dirty="0" smtClean="0">
                <a:solidFill>
                  <a:schemeClr val="tx1"/>
                </a:solidFill>
              </a:rPr>
              <a:t>Kategori Sintaksis</a:t>
            </a:r>
          </a:p>
          <a:p>
            <a:pPr lvl="1" algn="l"/>
            <a:r>
              <a:rPr lang="id-ID" dirty="0" smtClean="0">
                <a:solidFill>
                  <a:schemeClr val="tx1"/>
                </a:solidFill>
              </a:rPr>
              <a:t>Nomina, Verba, Ajektifa, Adverbia, Numeralia, Preposisi, Kojungsi</a:t>
            </a:r>
          </a:p>
          <a:p>
            <a:pPr marL="457200" indent="-457200" algn="l">
              <a:buFont typeface="Wingdings" pitchFamily="2" charset="2"/>
              <a:buChar char="Ø"/>
            </a:pPr>
            <a:r>
              <a:rPr lang="id-ID" sz="3600" dirty="0" smtClean="0">
                <a:solidFill>
                  <a:schemeClr val="tx1"/>
                </a:solidFill>
              </a:rPr>
              <a:t>Peran Sintaksis</a:t>
            </a:r>
          </a:p>
          <a:p>
            <a:pPr lvl="1" algn="l"/>
            <a:r>
              <a:rPr lang="id-ID" sz="3200" dirty="0" smtClean="0">
                <a:solidFill>
                  <a:schemeClr val="tx1"/>
                </a:solidFill>
              </a:rPr>
              <a:t>Pelaku, Penderita, Penerima</a:t>
            </a:r>
          </a:p>
          <a:p>
            <a:pPr marL="457200" indent="-457200" algn="l">
              <a:buFont typeface="Wingdings" pitchFamily="2" charset="2"/>
              <a:buChar char="Ø"/>
            </a:pPr>
            <a:endParaRPr lang="id-ID" sz="3600" dirty="0" smtClean="0">
              <a:solidFill>
                <a:schemeClr val="tx1"/>
              </a:solidFill>
            </a:endParaRPr>
          </a:p>
        </p:txBody>
      </p:sp>
    </p:spTree>
    <p:extLst>
      <p:ext uri="{BB962C8B-B14F-4D97-AF65-F5344CB8AC3E}">
        <p14:creationId xmlns:p14="http://schemas.microsoft.com/office/powerpoint/2010/main" val="182005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611560" y="1028328"/>
            <a:ext cx="7488832" cy="3336776"/>
          </a:xfrm>
        </p:spPr>
        <p:txBody>
          <a:bodyPr>
            <a:noAutofit/>
          </a:bodyPr>
          <a:lstStyle/>
          <a:p>
            <a:pPr marL="457200" indent="-457200" algn="l">
              <a:buFont typeface="Wingdings" pitchFamily="2" charset="2"/>
              <a:buChar char="v"/>
            </a:pPr>
            <a:r>
              <a:rPr lang="id-ID" sz="3600" dirty="0" smtClean="0">
                <a:solidFill>
                  <a:schemeClr val="tx1"/>
                </a:solidFill>
              </a:rPr>
              <a:t>Secara umum struktur sintaksis</a:t>
            </a:r>
          </a:p>
          <a:p>
            <a:pPr algn="l"/>
            <a:r>
              <a:rPr lang="id-ID" sz="3600" dirty="0" smtClean="0">
                <a:solidFill>
                  <a:schemeClr val="tx1"/>
                </a:solidFill>
              </a:rPr>
              <a:t>	S	 P	 O 	K</a:t>
            </a:r>
          </a:p>
          <a:p>
            <a:pPr algn="l"/>
            <a:r>
              <a:rPr lang="id-ID" sz="3600" dirty="0" smtClean="0">
                <a:solidFill>
                  <a:schemeClr val="tx1"/>
                </a:solidFill>
              </a:rPr>
              <a:t>Ex: Nenek melirik kakek tadi pagi</a:t>
            </a:r>
          </a:p>
          <a:p>
            <a:pPr algn="l"/>
            <a:r>
              <a:rPr lang="id-ID" sz="3600" dirty="0" smtClean="0">
                <a:solidFill>
                  <a:schemeClr val="tx1"/>
                </a:solidFill>
              </a:rPr>
              <a:t>	S 	     P 	      O 	K.waktu</a:t>
            </a:r>
          </a:p>
          <a:p>
            <a:pPr algn="l"/>
            <a:endParaRPr lang="id-ID" sz="3600" dirty="0">
              <a:solidFill>
                <a:schemeClr val="tx1"/>
              </a:solidFill>
            </a:endParaRPr>
          </a:p>
          <a:p>
            <a:pPr marL="457200" indent="-457200" algn="l">
              <a:buFont typeface="Wingdings" pitchFamily="2" charset="2"/>
              <a:buChar char="v"/>
            </a:pPr>
            <a:r>
              <a:rPr lang="id-ID" sz="3600" dirty="0" smtClean="0">
                <a:solidFill>
                  <a:schemeClr val="tx1"/>
                </a:solidFill>
              </a:rPr>
              <a:t>Namun susunan fungsi sintaksis tidakharus selalu berurutan S P O K</a:t>
            </a:r>
            <a:endParaRPr lang="id-ID" sz="3600" dirty="0">
              <a:solidFill>
                <a:schemeClr val="tx1"/>
              </a:solidFill>
            </a:endParaRPr>
          </a:p>
        </p:txBody>
      </p:sp>
    </p:spTree>
    <p:extLst>
      <p:ext uri="{BB962C8B-B14F-4D97-AF65-F5344CB8AC3E}">
        <p14:creationId xmlns:p14="http://schemas.microsoft.com/office/powerpoint/2010/main" val="142526384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251520" y="404664"/>
            <a:ext cx="8496944" cy="6048672"/>
          </a:xfrm>
        </p:spPr>
        <p:txBody>
          <a:bodyPr>
            <a:noAutofit/>
          </a:bodyPr>
          <a:lstStyle/>
          <a:p>
            <a:pPr marL="457200" indent="-457200" algn="l">
              <a:buFont typeface="Wingdings" pitchFamily="2" charset="2"/>
              <a:buChar char="v"/>
            </a:pPr>
            <a:r>
              <a:rPr lang="id-ID" dirty="0" smtClean="0">
                <a:solidFill>
                  <a:schemeClr val="tx1"/>
                </a:solidFill>
              </a:rPr>
              <a:t>Fungsi sintaksis</a:t>
            </a:r>
          </a:p>
          <a:p>
            <a:pPr marL="514350" indent="-514350" algn="l">
              <a:buAutoNum type="arabicPeriod"/>
            </a:pPr>
            <a:r>
              <a:rPr lang="id-ID" dirty="0" smtClean="0">
                <a:solidFill>
                  <a:schemeClr val="tx1"/>
                </a:solidFill>
              </a:rPr>
              <a:t>Kebanyakan pakar</a:t>
            </a:r>
          </a:p>
          <a:p>
            <a:pPr lvl="1" algn="l"/>
            <a:r>
              <a:rPr lang="id-ID" dirty="0" smtClean="0">
                <a:solidFill>
                  <a:schemeClr val="tx1"/>
                </a:solidFill>
              </a:rPr>
              <a:t>Minimal harus memiliki S dan P</a:t>
            </a:r>
          </a:p>
          <a:p>
            <a:pPr marL="514350" indent="-514350" algn="l">
              <a:buFont typeface="+mj-lt"/>
              <a:buAutoNum type="arabicPeriod"/>
            </a:pPr>
            <a:r>
              <a:rPr lang="id-ID" dirty="0" smtClean="0">
                <a:solidFill>
                  <a:schemeClr val="tx1"/>
                </a:solidFill>
              </a:rPr>
              <a:t>Chafe (1970)</a:t>
            </a:r>
          </a:p>
          <a:p>
            <a:pPr lvl="1" algn="l"/>
            <a:r>
              <a:rPr lang="id-ID" dirty="0" smtClean="0">
                <a:solidFill>
                  <a:schemeClr val="tx1"/>
                </a:solidFill>
              </a:rPr>
              <a:t>Paling penting P, karena P harus selalu verbaatau yang diverbakan. Fungsi lain muncultergantung pada verbanya. Verba yg transistiftentu akan memunculkan O dan verba ygmenyatakan lokasi.</a:t>
            </a:r>
          </a:p>
          <a:p>
            <a:pPr marL="457200" indent="-457200" algn="l">
              <a:buFont typeface="Wingdings" pitchFamily="2" charset="2"/>
              <a:buChar char="v"/>
            </a:pPr>
            <a:r>
              <a:rPr lang="id-ID" dirty="0" smtClean="0">
                <a:solidFill>
                  <a:schemeClr val="tx1"/>
                </a:solidFill>
              </a:rPr>
              <a:t>Pendapat ahli tata bahasa tradisional:</a:t>
            </a:r>
          </a:p>
          <a:p>
            <a:pPr lvl="1" algn="l"/>
            <a:r>
              <a:rPr lang="id-ID" dirty="0" smtClean="0">
                <a:solidFill>
                  <a:schemeClr val="tx1"/>
                </a:solidFill>
              </a:rPr>
              <a:t>Fungsi S-Nomina, P- Verba,O-Nomina, K-Adverbia.</a:t>
            </a:r>
            <a:endParaRPr lang="id-ID" dirty="0">
              <a:solidFill>
                <a:schemeClr val="tx1"/>
              </a:solidFill>
            </a:endParaRPr>
          </a:p>
        </p:txBody>
      </p:sp>
    </p:spTree>
    <p:extLst>
      <p:ext uri="{BB962C8B-B14F-4D97-AF65-F5344CB8AC3E}">
        <p14:creationId xmlns:p14="http://schemas.microsoft.com/office/powerpoint/2010/main" val="58602605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475456" y="476672"/>
            <a:ext cx="8201000" cy="5064968"/>
          </a:xfrm>
        </p:spPr>
        <p:txBody>
          <a:bodyPr>
            <a:normAutofit/>
          </a:bodyPr>
          <a:lstStyle/>
          <a:p>
            <a:pPr marL="457200" indent="-457200" algn="l">
              <a:buFont typeface="Wingdings" pitchFamily="2" charset="2"/>
              <a:buChar char="v"/>
            </a:pPr>
            <a:r>
              <a:rPr lang="id-ID" sz="3600" dirty="0" smtClean="0">
                <a:solidFill>
                  <a:schemeClr val="tx1"/>
                </a:solidFill>
              </a:rPr>
              <a:t>Alat sintaksis</a:t>
            </a:r>
          </a:p>
          <a:p>
            <a:pPr marL="514350" indent="-514350" algn="l">
              <a:buFont typeface="+mj-lt"/>
              <a:buAutoNum type="arabicPeriod"/>
            </a:pPr>
            <a:r>
              <a:rPr lang="id-ID" sz="3600" dirty="0" smtClean="0">
                <a:solidFill>
                  <a:schemeClr val="tx1"/>
                </a:solidFill>
              </a:rPr>
              <a:t>Urutan kata</a:t>
            </a:r>
          </a:p>
          <a:p>
            <a:pPr marL="514350" indent="-514350" algn="l">
              <a:buFont typeface="+mj-lt"/>
              <a:buAutoNum type="arabicPeriod"/>
            </a:pPr>
            <a:r>
              <a:rPr lang="id-ID" sz="3600" dirty="0" smtClean="0">
                <a:solidFill>
                  <a:schemeClr val="tx1"/>
                </a:solidFill>
              </a:rPr>
              <a:t>Bentuk kata</a:t>
            </a:r>
          </a:p>
          <a:p>
            <a:pPr marL="514350" indent="-514350" algn="l">
              <a:buFont typeface="+mj-lt"/>
              <a:buAutoNum type="arabicPeriod"/>
            </a:pPr>
            <a:r>
              <a:rPr lang="id-ID" sz="3600" dirty="0" smtClean="0">
                <a:solidFill>
                  <a:schemeClr val="tx1"/>
                </a:solidFill>
              </a:rPr>
              <a:t>Intonasi</a:t>
            </a:r>
          </a:p>
          <a:p>
            <a:pPr marL="514350" indent="-514350" algn="l">
              <a:buFont typeface="+mj-lt"/>
              <a:buAutoNum type="arabicPeriod"/>
            </a:pPr>
            <a:r>
              <a:rPr lang="id-ID" sz="3600" dirty="0" smtClean="0">
                <a:solidFill>
                  <a:schemeClr val="tx1"/>
                </a:solidFill>
              </a:rPr>
              <a:t>Konektor</a:t>
            </a:r>
          </a:p>
          <a:p>
            <a:pPr marL="971550" lvl="1" indent="-514350" algn="l">
              <a:buFont typeface="+mj-lt"/>
              <a:buAutoNum type="arabicPeriod"/>
            </a:pPr>
            <a:r>
              <a:rPr lang="id-ID" sz="3200" dirty="0" smtClean="0">
                <a:solidFill>
                  <a:schemeClr val="tx1"/>
                </a:solidFill>
              </a:rPr>
              <a:t>Konektor Koordinatif(dan, atau, tetapi)</a:t>
            </a:r>
          </a:p>
          <a:p>
            <a:pPr marL="971550" lvl="1" indent="-514350" algn="l">
              <a:buFont typeface="+mj-lt"/>
              <a:buAutoNum type="arabicPeriod"/>
            </a:pPr>
            <a:r>
              <a:rPr lang="id-ID" sz="3200" dirty="0" smtClean="0">
                <a:solidFill>
                  <a:schemeClr val="tx1"/>
                </a:solidFill>
              </a:rPr>
              <a:t>Konektor Subordinatif(kalau, meskipun,karena)</a:t>
            </a:r>
            <a:endParaRPr lang="id-ID" sz="3200" dirty="0">
              <a:solidFill>
                <a:schemeClr val="tx1"/>
              </a:solidFill>
            </a:endParaRPr>
          </a:p>
        </p:txBody>
      </p:sp>
    </p:spTree>
    <p:extLst>
      <p:ext uri="{BB962C8B-B14F-4D97-AF65-F5344CB8AC3E}">
        <p14:creationId xmlns:p14="http://schemas.microsoft.com/office/powerpoint/2010/main" val="4286533122"/>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467544" y="476672"/>
            <a:ext cx="7772400" cy="1470025"/>
          </a:xfrm>
        </p:spPr>
        <p:txBody>
          <a:bodyPr/>
          <a:lstStyle/>
          <a:p>
            <a:r>
              <a:rPr lang="id-ID" dirty="0" smtClean="0"/>
              <a:t>KATA SEBAGAI SATUAN SINTAKSIS</a:t>
            </a:r>
            <a:endParaRPr lang="id-ID" dirty="0"/>
          </a:p>
        </p:txBody>
      </p:sp>
      <p:sp>
        <p:nvSpPr>
          <p:cNvPr id="3" name="Subtitle 2"/>
          <p:cNvSpPr>
            <a:spLocks noGrp="1"/>
          </p:cNvSpPr>
          <p:nvPr>
            <p:ph type="subTitle" idx="1"/>
          </p:nvPr>
        </p:nvSpPr>
        <p:spPr>
          <a:xfrm>
            <a:off x="755576" y="1916832"/>
            <a:ext cx="7560840" cy="3600400"/>
          </a:xfrm>
        </p:spPr>
        <p:txBody>
          <a:bodyPr>
            <a:noAutofit/>
          </a:bodyPr>
          <a:lstStyle/>
          <a:p>
            <a:pPr marL="457200" indent="-457200" algn="l">
              <a:buFont typeface="Wingdings" pitchFamily="2" charset="2"/>
              <a:buChar char="v"/>
            </a:pPr>
            <a:r>
              <a:rPr lang="id-ID" dirty="0" smtClean="0">
                <a:solidFill>
                  <a:schemeClr val="tx1"/>
                </a:solidFill>
              </a:rPr>
              <a:t>Kata dibagi menjadi 2 :</a:t>
            </a:r>
          </a:p>
          <a:p>
            <a:pPr marL="514350" indent="-514350" algn="l">
              <a:buFont typeface="+mj-lt"/>
              <a:buAutoNum type="arabicPeriod"/>
            </a:pPr>
            <a:r>
              <a:rPr lang="id-ID" dirty="0" smtClean="0">
                <a:solidFill>
                  <a:schemeClr val="tx1"/>
                </a:solidFill>
              </a:rPr>
              <a:t>Kata penuh (fullword)</a:t>
            </a:r>
          </a:p>
          <a:p>
            <a:pPr lvl="1" algn="l"/>
            <a:r>
              <a:rPr lang="id-ID" sz="3200" dirty="0" smtClean="0">
                <a:solidFill>
                  <a:schemeClr val="tx1"/>
                </a:solidFill>
              </a:rPr>
              <a:t>nomina, verba, ajektifa,adverbia</a:t>
            </a:r>
          </a:p>
          <a:p>
            <a:pPr marL="514350" indent="-514350" algn="l">
              <a:buFont typeface="+mj-lt"/>
              <a:buAutoNum type="arabicPeriod"/>
            </a:pPr>
            <a:r>
              <a:rPr lang="id-ID" dirty="0" smtClean="0">
                <a:solidFill>
                  <a:schemeClr val="tx1"/>
                </a:solidFill>
              </a:rPr>
              <a:t>Kata tugas (functionword)</a:t>
            </a:r>
          </a:p>
          <a:p>
            <a:pPr lvl="1" algn="l"/>
            <a:r>
              <a:rPr lang="id-ID" sz="3200" dirty="0" smtClean="0">
                <a:solidFill>
                  <a:schemeClr val="tx1"/>
                </a:solidFill>
              </a:rPr>
              <a:t>Preposisi ,numeralia dan konjungsi</a:t>
            </a:r>
            <a:endParaRPr lang="id-ID" sz="3200" dirty="0">
              <a:solidFill>
                <a:schemeClr val="tx1"/>
              </a:solidFill>
            </a:endParaRPr>
          </a:p>
        </p:txBody>
      </p:sp>
    </p:spTree>
    <p:extLst>
      <p:ext uri="{BB962C8B-B14F-4D97-AF65-F5344CB8AC3E}">
        <p14:creationId xmlns:p14="http://schemas.microsoft.com/office/powerpoint/2010/main" val="269713453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1422</Words>
  <Application>Microsoft Office PowerPoint</Application>
  <PresentationFormat>On-screen Show (4:3)</PresentationFormat>
  <Paragraphs>166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 SINTAKSIS</vt:lpstr>
      <vt:lpstr>Pengertian Sintaksis </vt:lpstr>
      <vt:lpstr>PowerPoint Presentation</vt:lpstr>
      <vt:lpstr>Lanjut...</vt:lpstr>
      <vt:lpstr>Struktuk Sintaksis</vt:lpstr>
      <vt:lpstr>PowerPoint Presentation</vt:lpstr>
      <vt:lpstr>PowerPoint Presentation</vt:lpstr>
      <vt:lpstr>PowerPoint Presentation</vt:lpstr>
      <vt:lpstr>KATA SEBAGAI SATUAN SINTAKSIS</vt:lpstr>
      <vt:lpstr>FRASE</vt:lpstr>
      <vt:lpstr>Widjono (2007:140) membedakan frasa berdasarkan kelas katanya yaitu</vt:lpstr>
      <vt:lpstr>Frasa verbal</vt:lpstr>
      <vt:lpstr>PowerPoint Presentation</vt:lpstr>
      <vt:lpstr>Frasa Adjektival</vt:lpstr>
      <vt:lpstr>Frasa Nominal</vt:lpstr>
      <vt:lpstr>  Frasa adverbial</vt:lpstr>
      <vt:lpstr>Frasa Pronominal</vt:lpstr>
      <vt:lpstr>Frasa Numeralia</vt:lpstr>
      <vt:lpstr>KLAUSA</vt:lpstr>
      <vt:lpstr>Jenis-jenis Klausa</vt:lpstr>
      <vt:lpstr>PowerPoint Presentation</vt:lpstr>
      <vt:lpstr>PowerPoint Presentation</vt:lpstr>
      <vt:lpstr>KALIMAT</vt:lpstr>
      <vt:lpstr>JENIS KALIMAT</vt:lpstr>
      <vt:lpstr>PowerPoint Presentation</vt:lpstr>
      <vt:lpstr>PowerPoint Presentation</vt:lpstr>
      <vt:lpstr>PowerPoint Presentation</vt:lpstr>
      <vt:lpstr>KALIMAT VERBAL DAN NON VERBAL</vt:lpstr>
      <vt:lpstr>PowerPoint Presentation</vt:lpstr>
      <vt:lpstr>Kalimat bebas dan kalimat terikat</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KELOMPOK 7 SINTAKSIS</dc:title>
  <dc:creator>ismail - [2010]</dc:creator>
  <cp:lastModifiedBy>bismillah</cp:lastModifiedBy>
  <cp:revision>31</cp:revision>
  <dcterms:created xsi:type="dcterms:W3CDTF">2015-04-22T13:53:01Z</dcterms:created>
  <dcterms:modified xsi:type="dcterms:W3CDTF">2015-08-19T16:00:38Z</dcterms:modified>
</cp:coreProperties>
</file>