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0"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82795078-AA35-4925-9FDB-060DF85D567C}"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13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7E12B-01BB-4506-96A0-6826B583F659}" type="datetimeFigureOut">
              <a:rPr lang="id-ID" smtClean="0"/>
              <a:t>15/05/2016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144507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40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8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180667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27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87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09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24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27841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7E12B-01BB-4506-96A0-6826B583F659}" type="datetimeFigureOut">
              <a:rPr lang="id-ID" smtClean="0"/>
              <a:t>15/05/2016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795078-AA35-4925-9FDB-060DF85D567C}"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65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E12B-01BB-4506-96A0-6826B583F659}" type="datetimeFigureOut">
              <a:rPr lang="id-ID" smtClean="0"/>
              <a:t>15/05/2016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332347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E12B-01BB-4506-96A0-6826B583F659}" type="datetimeFigureOut">
              <a:rPr lang="id-ID" smtClean="0"/>
              <a:t>15/05/2016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2795078-AA35-4925-9FDB-060DF85D567C}"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81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E12B-01BB-4506-96A0-6826B583F659}" type="datetimeFigureOut">
              <a:rPr lang="id-ID" smtClean="0"/>
              <a:t>15/05/2016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795078-AA35-4925-9FDB-060DF85D567C}"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59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E12B-01BB-4506-96A0-6826B583F659}" type="datetimeFigureOut">
              <a:rPr lang="id-ID" smtClean="0"/>
              <a:t>15/05/2016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35782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7E12B-01BB-4506-96A0-6826B583F659}" type="datetimeFigureOut">
              <a:rPr lang="id-ID" smtClean="0"/>
              <a:t>15/05/2016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795078-AA35-4925-9FDB-060DF85D567C}"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84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7E12B-01BB-4506-96A0-6826B583F659}" type="datetimeFigureOut">
              <a:rPr lang="id-ID" smtClean="0"/>
              <a:t>15/05/2016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795078-AA35-4925-9FDB-060DF85D567C}" type="slidenum">
              <a:rPr lang="id-ID" smtClean="0"/>
              <a:t>‹#›</a:t>
            </a:fld>
            <a:endParaRPr lang="id-ID"/>
          </a:p>
        </p:txBody>
      </p:sp>
    </p:spTree>
    <p:extLst>
      <p:ext uri="{BB962C8B-B14F-4D97-AF65-F5344CB8AC3E}">
        <p14:creationId xmlns:p14="http://schemas.microsoft.com/office/powerpoint/2010/main" val="48139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87E12B-01BB-4506-96A0-6826B583F659}" type="datetimeFigureOut">
              <a:rPr lang="id-ID" smtClean="0"/>
              <a:t>15/05/2016</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795078-AA35-4925-9FDB-060DF85D567C}" type="slidenum">
              <a:rPr lang="id-ID" smtClean="0"/>
              <a:t>‹#›</a:t>
            </a:fld>
            <a:endParaRPr lang="id-ID"/>
          </a:p>
        </p:txBody>
      </p:sp>
    </p:spTree>
    <p:extLst>
      <p:ext uri="{BB962C8B-B14F-4D97-AF65-F5344CB8AC3E}">
        <p14:creationId xmlns:p14="http://schemas.microsoft.com/office/powerpoint/2010/main" val="416580932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2.bp.blogspot.com/-sVI5fkztjrY/TtC5pkEvlII/AAAAAAAAAGE/XMPRyLodjN4/s1600/296631_129898683783217_105528812886871_126226_159494022_n.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1.bp.blogspot.com/-DfUg28rVp5U/TtC5r2-i_LI/AAAAAAAAAGM/RAZgREBW1ec/s1600/296797_129899630449789_105528812886871_126239_1890083888_n.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2.bp.blogspot.com/-Yhgbp2hb-fk/TtC5uQ5PsiI/AAAAAAAAAGU/ly-vCqWgJ5c/s1600/298306_129899173783168_105528812886871_126231_1100511142_n.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1.bp.blogspot.com/-1KrAy5N8lZ4/TtC5wpqdXLI/AAAAAAAAAGc/slgIRqVbWEg/s1600/302475_129899313783154_105528812886871_126233_98103408_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1.bp.blogspot.com/-cfSHE65KghM/TtC5zjZ0BWI/AAAAAAAAAGk/yIU3SDPrQuA/s1600/302581_129899050449847_105528812886871_126230_1172908184_n.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2.bp.blogspot.com/-H74OIi2mlKE/TtC55W-SooI/AAAAAAAAAG0/XNjlIk-Q5vY/s1600/303145_129900053783080_105528812886871_126244_1180509023_n.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1.bp.blogspot.com/-H4KW6zH3U1A/TtC5726YxtI/AAAAAAAAAG8/vdXposPo7W0/s1600/309628_129898553783230_105528812886871_126225_1403654956_n.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2.bp.blogspot.com/-CZfVGI99xiA/TtC5-c6JGBI/AAAAAAAAAHE/wzoKv_QudkQ/s1600/309631_129900233783062_105528812886871_126247_1987750975_n.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2.bp.blogspot.com/-bjVA4WKA0Y8/TtC6C9n67TI/AAAAAAAAAHM/k1DAVbDwBJ8/s1600/310800_129899257116493_105528812886871_126232_872498575_n.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3.bp.blogspot.com/-qSu1_IFKFCM/TtC6FhsJLBI/AAAAAAAAAHU/YlvVpPH-_Yo/s1600/311491_129899873783098_105528812886871_126242_1559250603_n.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2.bp.blogspot.com/-mKzxC8LMy08/TtC6I59jm9I/AAAAAAAAAHc/DIzeSq37BlE/s1600/312109_129898937116525_105528812886871_126229_498142904_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uifAk-XteKE/TtC6LeVg4LI/AAAAAAAAAHk/AzT7pLBB4E0/s1600/313355_129900120449740_105528812886871_126246_517153134_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3.bp.blogspot.com/-h3pjZviNIIg/TtC6NgWenaI/AAAAAAAAAHs/6h1lyvPer7Y/s1600/315501_129898760449876_105528812886871_126227_1060006241_n.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2.bp.blogspot.com/-_3hD7tcF25Q/TtC6QIoeovI/AAAAAAAAAH0/Ppi3EJs9oZs/s1600/316995_129898837116535_105528812886871_126228_1450084201_n.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2.bp.blogspot.com/-9urgR7m2TGE/TsudIjAO8EI/AAAAAAAAADM/ti8baqDqsSQ/s1600/samuel-finley-breese-mors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1.bp.blogspot.com/-Jx80rc_tPvs/TsusBlb0OaI/AAAAAAAAAFc/tqBphHPcHwI/s1600/semaphore.gif.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2.bp.blogspot.com/-xGMTxB5ennA/Tsur-rXYcSI/AAAAAAAAAFU/1KhlP9fN_Y0/s1600/Sandi+Rumput.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4.bp.blogspot.com/-pblzsMHOUyE/Tsurv2gIqsI/AAAAAAAAAEs/cl1T1JSPSYs/s1600/sandi+abjaf.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xjvy0C3eI_k/Tsury4pkzhI/AAAAAAAAAE0/Da9PhVzq--Q/s1600/sandi+angka.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4.bp.blogspot.com/-yM3FusQzgxI/TtC5mh4UVYI/AAAAAAAAAF8/lXlPoqktofg/s1600/294886_129899793783106_105528812886871_126241_1623134610_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5012"/>
            <a:ext cx="9144000" cy="826824"/>
          </a:xfrm>
        </p:spPr>
        <p:txBody>
          <a:bodyPr>
            <a:normAutofit/>
          </a:bodyPr>
          <a:lstStyle/>
          <a:p>
            <a:r>
              <a:rPr lang="id-ID" sz="3200" dirty="0" smtClean="0"/>
              <a:t>PERTEMUAN KE 13</a:t>
            </a:r>
            <a:endParaRPr lang="id-ID" sz="3200" dirty="0"/>
          </a:p>
        </p:txBody>
      </p:sp>
      <p:sp>
        <p:nvSpPr>
          <p:cNvPr id="3" name="Subtitle 2"/>
          <p:cNvSpPr>
            <a:spLocks noGrp="1"/>
          </p:cNvSpPr>
          <p:nvPr>
            <p:ph type="subTitle" idx="1"/>
          </p:nvPr>
        </p:nvSpPr>
        <p:spPr>
          <a:xfrm>
            <a:off x="2692398" y="4316505"/>
            <a:ext cx="6815669" cy="661893"/>
          </a:xfrm>
        </p:spPr>
        <p:txBody>
          <a:bodyPr>
            <a:normAutofit/>
          </a:bodyPr>
          <a:lstStyle/>
          <a:p>
            <a:r>
              <a:rPr lang="id-ID" sz="3200" b="1" dirty="0" smtClean="0"/>
              <a:t>ABD. HALIM, M.PD</a:t>
            </a:r>
            <a:endParaRPr lang="id-ID" sz="3200" b="1" dirty="0"/>
          </a:p>
        </p:txBody>
      </p:sp>
      <p:sp>
        <p:nvSpPr>
          <p:cNvPr id="4" name="TextBox 3"/>
          <p:cNvSpPr txBox="1"/>
          <p:nvPr/>
        </p:nvSpPr>
        <p:spPr>
          <a:xfrm>
            <a:off x="3991423" y="2837329"/>
            <a:ext cx="4857420" cy="584775"/>
          </a:xfrm>
          <a:prstGeom prst="rect">
            <a:avLst/>
          </a:prstGeom>
          <a:noFill/>
        </p:spPr>
        <p:txBody>
          <a:bodyPr wrap="none" rtlCol="0">
            <a:spAutoFit/>
          </a:bodyPr>
          <a:lstStyle/>
          <a:p>
            <a:pPr algn="ctr"/>
            <a:r>
              <a:rPr lang="id-ID" sz="3200" b="1" dirty="0" smtClean="0">
                <a:latin typeface="Arial" panose="020B0604020202020204" pitchFamily="34" charset="0"/>
                <a:cs typeface="Arial" panose="020B0604020202020204" pitchFamily="34" charset="0"/>
              </a:rPr>
              <a:t>MACAM-MACAM SANDI</a:t>
            </a:r>
            <a:endParaRPr lang="id-ID"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003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balik</a:t>
            </a:r>
            <a:br>
              <a:rPr lang="id-ID" b="1" dirty="0" smtClean="0">
                <a:latin typeface="Arial" panose="020B0604020202020204" pitchFamily="34" charset="0"/>
                <a:cs typeface="Arial" panose="020B0604020202020204" pitchFamily="34" charset="0"/>
              </a:rPr>
            </a:br>
            <a:endParaRPr lang="id-ID" dirty="0"/>
          </a:p>
        </p:txBody>
      </p:sp>
      <p:pic>
        <p:nvPicPr>
          <p:cNvPr id="4" name="Content Placeholder 3" descr="http://2.bp.blogspot.com/-sVI5fkztjrY/TtC5pkEvlII/AAAAAAAAAGE/XMPRyLodjN4/s640/296631_129898683783217_105528812886871_126226_159494022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10538012" cy="4733365"/>
          </a:xfrm>
          <a:prstGeom prst="rect">
            <a:avLst/>
          </a:prstGeom>
          <a:noFill/>
          <a:ln>
            <a:noFill/>
          </a:ln>
        </p:spPr>
      </p:pic>
    </p:spTree>
    <p:extLst>
      <p:ext uri="{BB962C8B-B14F-4D97-AF65-F5344CB8AC3E}">
        <p14:creationId xmlns:p14="http://schemas.microsoft.com/office/powerpoint/2010/main" val="1023312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lingkaran</a:t>
            </a:r>
            <a:br>
              <a:rPr lang="id-ID" b="1" dirty="0" smtClean="0">
                <a:latin typeface="Arial" panose="020B0604020202020204" pitchFamily="34" charset="0"/>
                <a:cs typeface="Arial" panose="020B0604020202020204" pitchFamily="34" charset="0"/>
              </a:rPr>
            </a:br>
            <a:endParaRPr lang="id-ID" dirty="0"/>
          </a:p>
        </p:txBody>
      </p:sp>
      <p:pic>
        <p:nvPicPr>
          <p:cNvPr id="4" name="Content Placeholder 3" descr="http://1.bp.blogspot.com/-DfUg28rVp5U/TtC5r2-i_LI/AAAAAAAAAGM/RAZgREBW1ec/s640/296797_129899630449789_105528812886871_126239_1890083888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1" y="1600200"/>
            <a:ext cx="10524564" cy="4693025"/>
          </a:xfrm>
          <a:prstGeom prst="rect">
            <a:avLst/>
          </a:prstGeom>
          <a:noFill/>
          <a:ln>
            <a:noFill/>
          </a:ln>
        </p:spPr>
      </p:pic>
    </p:spTree>
    <p:extLst>
      <p:ext uri="{BB962C8B-B14F-4D97-AF65-F5344CB8AC3E}">
        <p14:creationId xmlns:p14="http://schemas.microsoft.com/office/powerpoint/2010/main" val="366656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jam</a:t>
            </a:r>
            <a:endParaRPr lang="id-ID" dirty="0"/>
          </a:p>
        </p:txBody>
      </p:sp>
      <p:pic>
        <p:nvPicPr>
          <p:cNvPr id="4" name="Content Placeholder 3" descr="http://2.bp.blogspot.com/-Yhgbp2hb-fk/TtC5uQ5PsiI/AAAAAAAAAGU/ly-vCqWgJ5c/s640/298306_129899173783168_105528812886871_126231_1100511142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949825"/>
            <a:ext cx="8991598" cy="4356846"/>
          </a:xfrm>
          <a:prstGeom prst="rect">
            <a:avLst/>
          </a:prstGeom>
          <a:noFill/>
          <a:ln>
            <a:noFill/>
          </a:ln>
        </p:spPr>
      </p:pic>
    </p:spTree>
    <p:extLst>
      <p:ext uri="{BB962C8B-B14F-4D97-AF65-F5344CB8AC3E}">
        <p14:creationId xmlns:p14="http://schemas.microsoft.com/office/powerpoint/2010/main" val="2553876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kompas</a:t>
            </a:r>
            <a:endParaRPr lang="id-ID" dirty="0"/>
          </a:p>
        </p:txBody>
      </p:sp>
      <p:pic>
        <p:nvPicPr>
          <p:cNvPr id="4" name="Content Placeholder 3" descr="http://1.bp.blogspot.com/-1KrAy5N8lZ4/TtC5wpqdXLI/AAAAAAAAAGc/slgIRqVbWEg/s640/302475_129899313783154_105528812886871_126233_98103408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452281" y="1909482"/>
            <a:ext cx="9843247" cy="4343399"/>
          </a:xfrm>
          <a:prstGeom prst="rect">
            <a:avLst/>
          </a:prstGeom>
          <a:noFill/>
          <a:ln>
            <a:noFill/>
          </a:ln>
        </p:spPr>
      </p:pic>
    </p:spTree>
    <p:extLst>
      <p:ext uri="{BB962C8B-B14F-4D97-AF65-F5344CB8AC3E}">
        <p14:creationId xmlns:p14="http://schemas.microsoft.com/office/powerpoint/2010/main" val="3034102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gambar</a:t>
            </a:r>
            <a:endParaRPr lang="id-ID" dirty="0"/>
          </a:p>
        </p:txBody>
      </p:sp>
      <p:pic>
        <p:nvPicPr>
          <p:cNvPr id="4" name="Content Placeholder 3" descr="http://1.bp.blogspot.com/-cfSHE65KghM/TtC5zjZ0BWI/AAAAAAAAAGk/yIU3SDPrQuA/s640/302581_129899050449847_105528812886871_126230_1172908184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398494" y="1922929"/>
            <a:ext cx="9498104" cy="4370295"/>
          </a:xfrm>
          <a:prstGeom prst="rect">
            <a:avLst/>
          </a:prstGeom>
          <a:noFill/>
          <a:ln>
            <a:noFill/>
          </a:ln>
        </p:spPr>
      </p:pic>
    </p:spTree>
    <p:extLst>
      <p:ext uri="{BB962C8B-B14F-4D97-AF65-F5344CB8AC3E}">
        <p14:creationId xmlns:p14="http://schemas.microsoft.com/office/powerpoint/2010/main" val="89996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tanggal</a:t>
            </a:r>
            <a:endParaRPr lang="id-ID" dirty="0"/>
          </a:p>
        </p:txBody>
      </p:sp>
      <p:pic>
        <p:nvPicPr>
          <p:cNvPr id="4" name="Content Placeholder 3" descr="http://2.bp.blogspot.com/-H74OIi2mlKE/TtC55W-SooI/AAAAAAAAAG0/XNjlIk-Q5vY/s640/303145_129900053783080_105528812886871_126244_1180509023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949825"/>
            <a:ext cx="9502586" cy="4208928"/>
          </a:xfrm>
          <a:prstGeom prst="rect">
            <a:avLst/>
          </a:prstGeom>
          <a:noFill/>
          <a:ln>
            <a:noFill/>
          </a:ln>
        </p:spPr>
      </p:pic>
    </p:spTree>
    <p:extLst>
      <p:ext uri="{BB962C8B-B14F-4D97-AF65-F5344CB8AC3E}">
        <p14:creationId xmlns:p14="http://schemas.microsoft.com/office/powerpoint/2010/main" val="2633197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baca 1</a:t>
            </a:r>
            <a:endParaRPr lang="id-ID" dirty="0"/>
          </a:p>
        </p:txBody>
      </p:sp>
      <p:pic>
        <p:nvPicPr>
          <p:cNvPr id="4" name="Content Placeholder 3" descr="http://1.bp.blogspot.com/-H4KW6zH3U1A/TtC5726YxtI/AAAAAAAAAG8/vdXposPo7W0/s640/309628_129898553783230_105528812886871_126225_1403654956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896035"/>
            <a:ext cx="9601196" cy="4222377"/>
          </a:xfrm>
          <a:prstGeom prst="rect">
            <a:avLst/>
          </a:prstGeom>
          <a:noFill/>
          <a:ln>
            <a:noFill/>
          </a:ln>
        </p:spPr>
      </p:pic>
    </p:spTree>
    <p:extLst>
      <p:ext uri="{BB962C8B-B14F-4D97-AF65-F5344CB8AC3E}">
        <p14:creationId xmlns:p14="http://schemas.microsoft.com/office/powerpoint/2010/main" val="1516290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kembang</a:t>
            </a:r>
            <a:endParaRPr lang="id-ID" dirty="0"/>
          </a:p>
        </p:txBody>
      </p:sp>
      <p:pic>
        <p:nvPicPr>
          <p:cNvPr id="4" name="Content Placeholder 3" descr="http://2.bp.blogspot.com/-CZfVGI99xiA/TtC5-c6JGBI/AAAAAAAAAHE/wzoKv_QudkQ/s640/309631_129900233783062_105528812886871_126247_1987750975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936377"/>
            <a:ext cx="9421904" cy="4303058"/>
          </a:xfrm>
          <a:prstGeom prst="rect">
            <a:avLst/>
          </a:prstGeom>
          <a:noFill/>
          <a:ln>
            <a:noFill/>
          </a:ln>
        </p:spPr>
      </p:pic>
    </p:spTree>
    <p:extLst>
      <p:ext uri="{BB962C8B-B14F-4D97-AF65-F5344CB8AC3E}">
        <p14:creationId xmlns:p14="http://schemas.microsoft.com/office/powerpoint/2010/main" val="132241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kimia</a:t>
            </a:r>
            <a:endParaRPr lang="id-ID" dirty="0"/>
          </a:p>
        </p:txBody>
      </p:sp>
      <p:pic>
        <p:nvPicPr>
          <p:cNvPr id="4" name="Content Placeholder 3" descr="http://2.bp.blogspot.com/-bjVA4WKA0Y8/TtC6C9n67TI/AAAAAAAAAHM/k1DAVbDwBJ8/s640/310800_129899257116493_105528812886871_126232_872498575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492624" y="1909482"/>
            <a:ext cx="9197787" cy="4370293"/>
          </a:xfrm>
          <a:prstGeom prst="rect">
            <a:avLst/>
          </a:prstGeom>
          <a:noFill/>
          <a:ln>
            <a:noFill/>
          </a:ln>
        </p:spPr>
      </p:pic>
    </p:spTree>
    <p:extLst>
      <p:ext uri="{BB962C8B-B14F-4D97-AF65-F5344CB8AC3E}">
        <p14:creationId xmlns:p14="http://schemas.microsoft.com/office/powerpoint/2010/main" val="247641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Sisipan</a:t>
            </a:r>
            <a:endParaRPr lang="id-ID" dirty="0"/>
          </a:p>
        </p:txBody>
      </p:sp>
      <p:pic>
        <p:nvPicPr>
          <p:cNvPr id="4" name="Content Placeholder 3" descr="http://3.bp.blogspot.com/-qSu1_IFKFCM/TtC6FhsJLBI/AAAAAAAAAHU/YlvVpPH-_Yo/s640/311491_129899873783098_105528812886871_126242_1559250603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976718"/>
            <a:ext cx="9408457" cy="4249269"/>
          </a:xfrm>
          <a:prstGeom prst="rect">
            <a:avLst/>
          </a:prstGeom>
          <a:noFill/>
          <a:ln>
            <a:noFill/>
          </a:ln>
        </p:spPr>
      </p:pic>
    </p:spTree>
    <p:extLst>
      <p:ext uri="{BB962C8B-B14F-4D97-AF65-F5344CB8AC3E}">
        <p14:creationId xmlns:p14="http://schemas.microsoft.com/office/powerpoint/2010/main" val="50749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a:t>
            </a:r>
            <a:r>
              <a:rPr lang="id-ID" b="1" i="1" dirty="0"/>
              <a:t>Sandi</a:t>
            </a:r>
            <a:endParaRPr lang="id-ID" dirty="0"/>
          </a:p>
        </p:txBody>
      </p:sp>
      <p:sp>
        <p:nvSpPr>
          <p:cNvPr id="3" name="Content Placeholder 2"/>
          <p:cNvSpPr>
            <a:spLocks noGrp="1"/>
          </p:cNvSpPr>
          <p:nvPr>
            <p:ph idx="1"/>
          </p:nvPr>
        </p:nvSpPr>
        <p:spPr/>
        <p:txBody>
          <a:bodyPr/>
          <a:lstStyle/>
          <a:p>
            <a:pPr marL="0" indent="0">
              <a:buNone/>
            </a:pPr>
            <a:r>
              <a:rPr lang="id-ID" dirty="0"/>
              <a:t>adalah sebuah kata dalam bahasa sansekerta yang kira-kira artinya adalah rahasia;menyembunyikan. Dalam kamus besar bahasa Indonesia kata persandian yang berasal dari kata dasar sandi adalah rahasia atau kode; definisi sinonimnya dalam bahasa Inggris cryptography, yang berarti pengetahuan, studi, atau seni tentang tulisan rahasia</a:t>
            </a:r>
          </a:p>
        </p:txBody>
      </p:sp>
    </p:spTree>
    <p:extLst>
      <p:ext uri="{BB962C8B-B14F-4D97-AF65-F5344CB8AC3E}">
        <p14:creationId xmlns:p14="http://schemas.microsoft.com/office/powerpoint/2010/main" val="163323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Datar</a:t>
            </a:r>
            <a:endParaRPr lang="id-ID" dirty="0"/>
          </a:p>
        </p:txBody>
      </p:sp>
      <p:pic>
        <p:nvPicPr>
          <p:cNvPr id="4" name="Content Placeholder 3" descr="http://2.bp.blogspot.com/-mKzxC8LMy08/TtC6I59jm9I/AAAAAAAAAHc/DIzeSq37BlE/s640/312109_129898937116525_105528812886871_126229_498142904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2" y="1855693"/>
            <a:ext cx="9601196" cy="4464425"/>
          </a:xfrm>
          <a:prstGeom prst="rect">
            <a:avLst/>
          </a:prstGeom>
          <a:noFill/>
          <a:ln>
            <a:noFill/>
          </a:ln>
        </p:spPr>
      </p:pic>
    </p:spTree>
    <p:extLst>
      <p:ext uri="{BB962C8B-B14F-4D97-AF65-F5344CB8AC3E}">
        <p14:creationId xmlns:p14="http://schemas.microsoft.com/office/powerpoint/2010/main" val="2031197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Ular</a:t>
            </a:r>
            <a:endParaRPr lang="id-ID" dirty="0"/>
          </a:p>
        </p:txBody>
      </p:sp>
      <p:pic>
        <p:nvPicPr>
          <p:cNvPr id="4" name="Content Placeholder 3" descr="http://3.bp.blogspot.com/-uifAk-XteKE/TtC6LeVg4LI/AAAAAAAAAHk/AzT7pLBB4E0/s640/313355_129900120449740_105528812886871_126246_517153134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565" y="1855694"/>
            <a:ext cx="10394576" cy="4450977"/>
          </a:xfrm>
          <a:prstGeom prst="rect">
            <a:avLst/>
          </a:prstGeom>
          <a:noFill/>
          <a:ln>
            <a:noFill/>
          </a:ln>
        </p:spPr>
      </p:pic>
    </p:spTree>
    <p:extLst>
      <p:ext uri="{BB962C8B-B14F-4D97-AF65-F5344CB8AC3E}">
        <p14:creationId xmlns:p14="http://schemas.microsoft.com/office/powerpoint/2010/main" val="4051705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Barang</a:t>
            </a:r>
            <a:endParaRPr lang="id-ID" dirty="0"/>
          </a:p>
        </p:txBody>
      </p:sp>
      <p:pic>
        <p:nvPicPr>
          <p:cNvPr id="4" name="Content Placeholder 3" descr="http://3.bp.blogspot.com/-h3pjZviNIIg/TtC6NgWenaI/AAAAAAAAAHs/6h1lyvPer7Y/s640/315501_129898760449876_105528812886871_126227_1060006241_n.jpg">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295402" y="1963271"/>
            <a:ext cx="9601195" cy="3912067"/>
          </a:xfrm>
          <a:prstGeom prst="rect">
            <a:avLst/>
          </a:prstGeom>
          <a:noFill/>
          <a:ln>
            <a:noFill/>
          </a:ln>
        </p:spPr>
      </p:pic>
    </p:spTree>
    <p:extLst>
      <p:ext uri="{BB962C8B-B14F-4D97-AF65-F5344CB8AC3E}">
        <p14:creationId xmlns:p14="http://schemas.microsoft.com/office/powerpoint/2010/main" val="1059266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Sandi Cina</a:t>
            </a:r>
            <a:endParaRPr lang="id-ID" dirty="0"/>
          </a:p>
        </p:txBody>
      </p:sp>
      <p:pic>
        <p:nvPicPr>
          <p:cNvPr id="4" name="Content Placeholder 3" descr="http://2.bp.blogspot.com/-_3hD7tcF25Q/TtC6QIoeovI/AAAAAAAAAH0/Ppi3EJs9oZs/s640/316995_129898837116535_105528812886871_126228_1450084201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2" y="1812177"/>
            <a:ext cx="9601196" cy="4467599"/>
          </a:xfrm>
          <a:prstGeom prst="rect">
            <a:avLst/>
          </a:prstGeom>
          <a:noFill/>
          <a:ln>
            <a:noFill/>
          </a:ln>
        </p:spPr>
      </p:pic>
    </p:spTree>
    <p:extLst>
      <p:ext uri="{BB962C8B-B14F-4D97-AF65-F5344CB8AC3E}">
        <p14:creationId xmlns:p14="http://schemas.microsoft.com/office/powerpoint/2010/main" val="121340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838199" y="1825625"/>
            <a:ext cx="5831541" cy="4351338"/>
          </a:xfrm>
        </p:spPr>
        <p:txBody>
          <a:bodyPr>
            <a:normAutofit/>
          </a:bodyPr>
          <a:lstStyle/>
          <a:p>
            <a:r>
              <a:rPr lang="id-ID" dirty="0"/>
              <a:t>Penemu kode/sandi morse bernama SAMUEL F B MORSE yg berkebangsaan </a:t>
            </a:r>
            <a:r>
              <a:rPr lang="id-ID" dirty="0" smtClean="0"/>
              <a:t>AMERIKA. </a:t>
            </a:r>
            <a:r>
              <a:rPr lang="id-ID" dirty="0"/>
              <a:t>kode morse disampaikan dng menggunakan: peluit, radio, asap, lampu, telegraf, dan arus listrik unt membedakan titik dan strip digunakan perbandingan 1:3 (1 unt titik dan 3 unt strip)</a:t>
            </a:r>
          </a:p>
        </p:txBody>
      </p:sp>
      <p:pic>
        <p:nvPicPr>
          <p:cNvPr id="4" name="Picture 3" descr="http://2.bp.blogspot.com/-9urgR7m2TGE/TsudIjAO8EI/AAAAAAAAADM/ti8baqDqsSQ/s320/samuel-finley-breese-mors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059706" y="1825625"/>
            <a:ext cx="4294094" cy="3897396"/>
          </a:xfrm>
          <a:prstGeom prst="rect">
            <a:avLst/>
          </a:prstGeom>
          <a:noFill/>
          <a:ln>
            <a:noFill/>
          </a:ln>
        </p:spPr>
      </p:pic>
    </p:spTree>
    <p:extLst>
      <p:ext uri="{BB962C8B-B14F-4D97-AF65-F5344CB8AC3E}">
        <p14:creationId xmlns:p14="http://schemas.microsoft.com/office/powerpoint/2010/main" val="2952504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Macam-Macam Sandi</a:t>
            </a:r>
            <a:endParaRPr lang="id-ID" dirty="0"/>
          </a:p>
        </p:txBody>
      </p:sp>
      <p:sp>
        <p:nvSpPr>
          <p:cNvPr id="3" name="Content Placeholder 2"/>
          <p:cNvSpPr>
            <a:spLocks noGrp="1"/>
          </p:cNvSpPr>
          <p:nvPr>
            <p:ph sz="half" idx="1"/>
          </p:nvPr>
        </p:nvSpPr>
        <p:spPr/>
        <p:txBody>
          <a:bodyPr>
            <a:normAutofit fontScale="62500" lnSpcReduction="20000"/>
          </a:bodyPr>
          <a:lstStyle/>
          <a:p>
            <a:r>
              <a:rPr lang="id-ID" b="1" dirty="0" smtClean="0">
                <a:latin typeface="Arial" panose="020B0604020202020204" pitchFamily="34" charset="0"/>
                <a:cs typeface="Arial" panose="020B0604020202020204" pitchFamily="34" charset="0"/>
              </a:rPr>
              <a:t>Sandi Morse</a:t>
            </a:r>
          </a:p>
          <a:p>
            <a:r>
              <a:rPr lang="id-ID" b="1" dirty="0" smtClean="0">
                <a:latin typeface="Arial" panose="020B0604020202020204" pitchFamily="34" charset="0"/>
                <a:cs typeface="Arial" panose="020B0604020202020204" pitchFamily="34" charset="0"/>
              </a:rPr>
              <a:t>Sandi Semaphore</a:t>
            </a:r>
          </a:p>
          <a:p>
            <a:r>
              <a:rPr lang="id-ID" b="1" dirty="0" smtClean="0">
                <a:latin typeface="Arial" panose="020B0604020202020204" pitchFamily="34" charset="0"/>
                <a:cs typeface="Arial" panose="020B0604020202020204" pitchFamily="34" charset="0"/>
              </a:rPr>
              <a:t>Sandi Rumput</a:t>
            </a:r>
          </a:p>
          <a:p>
            <a:r>
              <a:rPr lang="id-ID" b="1" dirty="0" smtClean="0">
                <a:latin typeface="Arial" panose="020B0604020202020204" pitchFamily="34" charset="0"/>
                <a:cs typeface="Arial" panose="020B0604020202020204" pitchFamily="34" charset="0"/>
              </a:rPr>
              <a:t>Sandi Abjad</a:t>
            </a:r>
          </a:p>
          <a:p>
            <a:r>
              <a:rPr lang="id-ID" b="1" dirty="0" smtClean="0">
                <a:latin typeface="Arial" panose="020B0604020202020204" pitchFamily="34" charset="0"/>
                <a:cs typeface="Arial" panose="020B0604020202020204" pitchFamily="34" charset="0"/>
              </a:rPr>
              <a:t>Sandi Angka</a:t>
            </a:r>
          </a:p>
          <a:p>
            <a:r>
              <a:rPr lang="id-ID" b="1" dirty="0" smtClean="0">
                <a:latin typeface="Arial" panose="020B0604020202020204" pitchFamily="34" charset="0"/>
                <a:cs typeface="Arial" panose="020B0604020202020204" pitchFamily="34" charset="0"/>
              </a:rPr>
              <a:t>Sandi baca silang</a:t>
            </a:r>
          </a:p>
          <a:p>
            <a:r>
              <a:rPr lang="id-ID" b="1" dirty="0" smtClean="0">
                <a:latin typeface="Arial" panose="020B0604020202020204" pitchFamily="34" charset="0"/>
                <a:cs typeface="Arial" panose="020B0604020202020204" pitchFamily="34" charset="0"/>
              </a:rPr>
              <a:t>Sandi balik</a:t>
            </a:r>
          </a:p>
          <a:p>
            <a:r>
              <a:rPr lang="id-ID" b="1" dirty="0" smtClean="0">
                <a:latin typeface="Arial" panose="020B0604020202020204" pitchFamily="34" charset="0"/>
                <a:cs typeface="Arial" panose="020B0604020202020204" pitchFamily="34" charset="0"/>
              </a:rPr>
              <a:t>Sandi lingkaran</a:t>
            </a:r>
          </a:p>
          <a:p>
            <a:r>
              <a:rPr lang="id-ID" b="1" dirty="0" smtClean="0">
                <a:latin typeface="Arial" panose="020B0604020202020204" pitchFamily="34" charset="0"/>
                <a:cs typeface="Arial" panose="020B0604020202020204" pitchFamily="34" charset="0"/>
              </a:rPr>
              <a:t>Sandi jam </a:t>
            </a:r>
          </a:p>
          <a:p>
            <a:r>
              <a:rPr lang="id-ID" b="1" dirty="0" smtClean="0">
                <a:latin typeface="Arial" panose="020B0604020202020204" pitchFamily="34" charset="0"/>
                <a:cs typeface="Arial" panose="020B0604020202020204" pitchFamily="34" charset="0"/>
              </a:rPr>
              <a:t>Sandi kompas</a:t>
            </a:r>
          </a:p>
          <a:p>
            <a:endParaRPr lang="id-ID" dirty="0" smtClean="0"/>
          </a:p>
          <a:p>
            <a:endParaRPr lang="id-ID" dirty="0"/>
          </a:p>
        </p:txBody>
      </p:sp>
      <p:sp>
        <p:nvSpPr>
          <p:cNvPr id="4" name="Content Placeholder 3"/>
          <p:cNvSpPr>
            <a:spLocks noGrp="1"/>
          </p:cNvSpPr>
          <p:nvPr>
            <p:ph sz="half" idx="2"/>
          </p:nvPr>
        </p:nvSpPr>
        <p:spPr/>
        <p:txBody>
          <a:bodyPr>
            <a:normAutofit fontScale="62500" lnSpcReduction="20000"/>
          </a:bodyPr>
          <a:lstStyle/>
          <a:p>
            <a:r>
              <a:rPr lang="id-ID" b="1" dirty="0" smtClean="0">
                <a:latin typeface="Arial" panose="020B0604020202020204" pitchFamily="34" charset="0"/>
                <a:cs typeface="Arial" panose="020B0604020202020204" pitchFamily="34" charset="0"/>
              </a:rPr>
              <a:t>Sandi gambar</a:t>
            </a:r>
          </a:p>
          <a:p>
            <a:r>
              <a:rPr lang="id-ID" b="1" dirty="0" smtClean="0">
                <a:latin typeface="Arial" panose="020B0604020202020204" pitchFamily="34" charset="0"/>
                <a:cs typeface="Arial" panose="020B0604020202020204" pitchFamily="34" charset="0"/>
              </a:rPr>
              <a:t>Sandi tanggal</a:t>
            </a:r>
          </a:p>
          <a:p>
            <a:r>
              <a:rPr lang="id-ID" b="1" dirty="0" smtClean="0">
                <a:latin typeface="Arial" panose="020B0604020202020204" pitchFamily="34" charset="0"/>
                <a:cs typeface="Arial" panose="020B0604020202020204" pitchFamily="34" charset="0"/>
              </a:rPr>
              <a:t>Sandi baca 1</a:t>
            </a:r>
          </a:p>
          <a:p>
            <a:r>
              <a:rPr lang="id-ID" b="1" dirty="0" smtClean="0">
                <a:latin typeface="Arial" panose="020B0604020202020204" pitchFamily="34" charset="0"/>
                <a:cs typeface="Arial" panose="020B0604020202020204" pitchFamily="34" charset="0"/>
              </a:rPr>
              <a:t>Sandi kembang</a:t>
            </a:r>
          </a:p>
          <a:p>
            <a:r>
              <a:rPr lang="id-ID" b="1" dirty="0" smtClean="0">
                <a:latin typeface="Arial" panose="020B0604020202020204" pitchFamily="34" charset="0"/>
                <a:cs typeface="Arial" panose="020B0604020202020204" pitchFamily="34" charset="0"/>
              </a:rPr>
              <a:t>Sandi kimia</a:t>
            </a:r>
          </a:p>
          <a:p>
            <a:r>
              <a:rPr lang="id-ID" b="1" dirty="0" smtClean="0">
                <a:latin typeface="Arial" panose="020B0604020202020204" pitchFamily="34" charset="0"/>
                <a:cs typeface="Arial" panose="020B0604020202020204" pitchFamily="34" charset="0"/>
              </a:rPr>
              <a:t>Sandi sisipan</a:t>
            </a:r>
          </a:p>
          <a:p>
            <a:r>
              <a:rPr lang="id-ID" b="1" dirty="0" smtClean="0">
                <a:latin typeface="Arial" panose="020B0604020202020204" pitchFamily="34" charset="0"/>
                <a:cs typeface="Arial" panose="020B0604020202020204" pitchFamily="34" charset="0"/>
              </a:rPr>
              <a:t>Sandi datar</a:t>
            </a:r>
          </a:p>
          <a:p>
            <a:r>
              <a:rPr lang="id-ID" b="1" dirty="0" smtClean="0">
                <a:latin typeface="Arial" panose="020B0604020202020204" pitchFamily="34" charset="0"/>
                <a:cs typeface="Arial" panose="020B0604020202020204" pitchFamily="34" charset="0"/>
              </a:rPr>
              <a:t>Sandi ular</a:t>
            </a:r>
          </a:p>
          <a:p>
            <a:r>
              <a:rPr lang="id-ID" b="1" dirty="0" smtClean="0">
                <a:latin typeface="Arial" panose="020B0604020202020204" pitchFamily="34" charset="0"/>
                <a:cs typeface="Arial" panose="020B0604020202020204" pitchFamily="34" charset="0"/>
              </a:rPr>
              <a:t>Sandi barang</a:t>
            </a:r>
          </a:p>
          <a:p>
            <a:r>
              <a:rPr lang="id-ID" b="1" dirty="0" smtClean="0">
                <a:latin typeface="Arial" panose="020B0604020202020204" pitchFamily="34" charset="0"/>
                <a:cs typeface="Arial" panose="020B0604020202020204" pitchFamily="34" charset="0"/>
              </a:rPr>
              <a:t>Sandi cina</a:t>
            </a:r>
            <a:endParaRPr lang="id-ID"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76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Semaphore</a:t>
            </a:r>
            <a:br>
              <a:rPr lang="id-ID" b="1" dirty="0" smtClean="0">
                <a:latin typeface="Arial" panose="020B0604020202020204" pitchFamily="34" charset="0"/>
                <a:cs typeface="Arial" panose="020B0604020202020204" pitchFamily="34" charset="0"/>
              </a:rPr>
            </a:br>
            <a:endParaRPr lang="id-ID" dirty="0"/>
          </a:p>
        </p:txBody>
      </p:sp>
      <p:sp>
        <p:nvSpPr>
          <p:cNvPr id="3" name="Content Placeholder 2"/>
          <p:cNvSpPr>
            <a:spLocks noGrp="1"/>
          </p:cNvSpPr>
          <p:nvPr>
            <p:ph idx="1"/>
          </p:nvPr>
        </p:nvSpPr>
        <p:spPr>
          <a:xfrm>
            <a:off x="838200" y="1825625"/>
            <a:ext cx="4888831" cy="4351338"/>
          </a:xfrm>
        </p:spPr>
        <p:txBody>
          <a:bodyPr/>
          <a:lstStyle/>
          <a:p>
            <a:r>
              <a:rPr lang="id-ID" b="1" i="1" dirty="0"/>
              <a:t>Semaphore</a:t>
            </a:r>
            <a:r>
              <a:rPr lang="id-ID" i="1" dirty="0"/>
              <a:t> </a:t>
            </a:r>
            <a:r>
              <a:rPr lang="id-ID" dirty="0"/>
              <a:t>adalah suatu cara untuk mengirim dan menerima berita dengan menggunakan bendera, dayung, batang, tangan kosong atau dengan sarung tangan</a:t>
            </a:r>
          </a:p>
        </p:txBody>
      </p:sp>
      <p:pic>
        <p:nvPicPr>
          <p:cNvPr id="4" name="Picture 3" descr="http://1.bp.blogspot.com/-Jx80rc_tPvs/TsusBlb0OaI/AAAAAAAAAFc/tqBphHPcHwI/s400/semaphore.gif.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727032" y="1690688"/>
            <a:ext cx="5626767" cy="4854491"/>
          </a:xfrm>
          <a:prstGeom prst="rect">
            <a:avLst/>
          </a:prstGeom>
          <a:noFill/>
          <a:ln>
            <a:noFill/>
          </a:ln>
        </p:spPr>
      </p:pic>
    </p:spTree>
    <p:extLst>
      <p:ext uri="{BB962C8B-B14F-4D97-AF65-F5344CB8AC3E}">
        <p14:creationId xmlns:p14="http://schemas.microsoft.com/office/powerpoint/2010/main" val="2335909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Rumput</a:t>
            </a:r>
            <a:br>
              <a:rPr lang="id-ID" b="1" dirty="0" smtClean="0">
                <a:latin typeface="Arial" panose="020B0604020202020204" pitchFamily="34" charset="0"/>
                <a:cs typeface="Arial" panose="020B0604020202020204" pitchFamily="34" charset="0"/>
              </a:rPr>
            </a:br>
            <a:endParaRPr lang="id-ID" dirty="0"/>
          </a:p>
        </p:txBody>
      </p:sp>
      <p:sp>
        <p:nvSpPr>
          <p:cNvPr id="3" name="Content Placeholder 2"/>
          <p:cNvSpPr>
            <a:spLocks noGrp="1"/>
          </p:cNvSpPr>
          <p:nvPr>
            <p:ph idx="1"/>
          </p:nvPr>
        </p:nvSpPr>
        <p:spPr>
          <a:xfrm>
            <a:off x="336884" y="1825625"/>
            <a:ext cx="5606716" cy="4351338"/>
          </a:xfrm>
        </p:spPr>
        <p:txBody>
          <a:bodyPr>
            <a:normAutofit/>
          </a:bodyPr>
          <a:lstStyle/>
          <a:p>
            <a:r>
              <a:rPr lang="id-ID" dirty="0"/>
              <a:t>Sandi Rumput adalah sistem representasi huruf, angka, dan tanda baca yang dibuat berdasarkan prinsip kode morse. Berarti kunci utamanya terletak pada sandi morse. Perbedaan antara keduanya hanya terletak pada cara penulisan, dimana titik dan garis pada kode morse diganti dengan rumput kecil dan rumput besar</a:t>
            </a:r>
          </a:p>
        </p:txBody>
      </p:sp>
      <p:pic>
        <p:nvPicPr>
          <p:cNvPr id="4" name="Picture 3" descr="http://2.bp.blogspot.com/-xGMTxB5ennA/Tsur-rXYcSI/AAAAAAAAAFU/1KhlP9fN_Y0/s400/Sandi+Rumpu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5625"/>
            <a:ext cx="5410200" cy="4351338"/>
          </a:xfrm>
          <a:prstGeom prst="rect">
            <a:avLst/>
          </a:prstGeom>
          <a:noFill/>
          <a:ln>
            <a:noFill/>
          </a:ln>
        </p:spPr>
      </p:pic>
    </p:spTree>
    <p:extLst>
      <p:ext uri="{BB962C8B-B14F-4D97-AF65-F5344CB8AC3E}">
        <p14:creationId xmlns:p14="http://schemas.microsoft.com/office/powerpoint/2010/main" val="3751953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Abjad</a:t>
            </a:r>
            <a:br>
              <a:rPr lang="id-ID" b="1" dirty="0" smtClean="0">
                <a:latin typeface="Arial" panose="020B0604020202020204" pitchFamily="34" charset="0"/>
                <a:cs typeface="Arial" panose="020B0604020202020204" pitchFamily="34" charset="0"/>
              </a:rPr>
            </a:br>
            <a:endParaRPr lang="id-ID" dirty="0"/>
          </a:p>
        </p:txBody>
      </p:sp>
      <p:sp>
        <p:nvSpPr>
          <p:cNvPr id="3" name="Content Placeholder 2"/>
          <p:cNvSpPr>
            <a:spLocks noGrp="1"/>
          </p:cNvSpPr>
          <p:nvPr>
            <p:ph idx="1"/>
          </p:nvPr>
        </p:nvSpPr>
        <p:spPr>
          <a:xfrm>
            <a:off x="838200" y="1825625"/>
            <a:ext cx="4549905" cy="4351338"/>
          </a:xfrm>
        </p:spPr>
        <p:txBody>
          <a:bodyPr/>
          <a:lstStyle/>
          <a:p>
            <a:r>
              <a:rPr lang="id-ID" dirty="0">
                <a:latin typeface="Arial" panose="020B0604020202020204" pitchFamily="34" charset="0"/>
                <a:cs typeface="Arial" panose="020B0604020202020204" pitchFamily="34" charset="0"/>
              </a:rPr>
              <a:t>Sandi Abjad adalah sandi yang hurufnya dibaca dari arah belakang/terbalik.</a:t>
            </a:r>
            <a:br>
              <a:rPr lang="id-ID" dirty="0">
                <a:latin typeface="Arial" panose="020B0604020202020204" pitchFamily="34" charset="0"/>
                <a:cs typeface="Arial" panose="020B0604020202020204" pitchFamily="34" charset="0"/>
              </a:rPr>
            </a:br>
            <a:r>
              <a:rPr lang="id-ID" dirty="0">
                <a:latin typeface="Arial" panose="020B0604020202020204" pitchFamily="34" charset="0"/>
                <a:cs typeface="Arial" panose="020B0604020202020204" pitchFamily="34" charset="0"/>
              </a:rPr>
              <a:t>Contoh:</a:t>
            </a:r>
            <a:br>
              <a:rPr lang="id-ID" dirty="0">
                <a:latin typeface="Arial" panose="020B0604020202020204" pitchFamily="34" charset="0"/>
                <a:cs typeface="Arial" panose="020B0604020202020204" pitchFamily="34" charset="0"/>
              </a:rPr>
            </a:br>
            <a:r>
              <a:rPr lang="id-ID" dirty="0">
                <a:latin typeface="Arial" panose="020B0604020202020204" pitchFamily="34" charset="0"/>
                <a:cs typeface="Arial" panose="020B0604020202020204" pitchFamily="34" charset="0"/>
              </a:rPr>
              <a:t/>
            </a:r>
            <a:br>
              <a:rPr lang="id-ID" dirty="0">
                <a:latin typeface="Arial" panose="020B0604020202020204" pitchFamily="34" charset="0"/>
                <a:cs typeface="Arial" panose="020B0604020202020204" pitchFamily="34" charset="0"/>
              </a:rPr>
            </a:br>
            <a:r>
              <a:rPr lang="id-ID" dirty="0">
                <a:latin typeface="Arial" panose="020B0604020202020204" pitchFamily="34" charset="0"/>
                <a:cs typeface="Arial" panose="020B0604020202020204" pitchFamily="34" charset="0"/>
              </a:rPr>
              <a:t>Kunci = A-Z</a:t>
            </a:r>
          </a:p>
        </p:txBody>
      </p:sp>
      <p:pic>
        <p:nvPicPr>
          <p:cNvPr id="4" name="Picture 3" descr="http://4.bp.blogspot.com/-pblzsMHOUyE/Tsurv2gIqsI/AAAAAAAAAEs/cl1T1JSPSYs/s400/sandi+abjaf.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3916" y="2911642"/>
            <a:ext cx="5101389" cy="2574758"/>
          </a:xfrm>
          <a:prstGeom prst="rect">
            <a:avLst/>
          </a:prstGeom>
          <a:noFill/>
          <a:ln>
            <a:noFill/>
          </a:ln>
        </p:spPr>
      </p:pic>
      <p:sp>
        <p:nvSpPr>
          <p:cNvPr id="5" name="TextBox 4"/>
          <p:cNvSpPr txBox="1"/>
          <p:nvPr/>
        </p:nvSpPr>
        <p:spPr>
          <a:xfrm>
            <a:off x="6656293" y="5486400"/>
            <a:ext cx="3240824" cy="369332"/>
          </a:xfrm>
          <a:prstGeom prst="rect">
            <a:avLst/>
          </a:prstGeom>
          <a:noFill/>
        </p:spPr>
        <p:txBody>
          <a:bodyPr wrap="none" rtlCol="0">
            <a:spAutoFit/>
          </a:bodyPr>
          <a:lstStyle/>
          <a:p>
            <a:r>
              <a:rPr lang="id-ID" dirty="0"/>
              <a:t>ARTINYA : PRAMUKA INDONESIA</a:t>
            </a:r>
          </a:p>
        </p:txBody>
      </p:sp>
      <p:sp>
        <p:nvSpPr>
          <p:cNvPr id="6" name="TextBox 5"/>
          <p:cNvSpPr txBox="1"/>
          <p:nvPr/>
        </p:nvSpPr>
        <p:spPr>
          <a:xfrm>
            <a:off x="6656293" y="2357644"/>
            <a:ext cx="3324308" cy="369332"/>
          </a:xfrm>
          <a:prstGeom prst="rect">
            <a:avLst/>
          </a:prstGeom>
          <a:noFill/>
        </p:spPr>
        <p:txBody>
          <a:bodyPr wrap="none" rtlCol="0">
            <a:spAutoFit/>
          </a:bodyPr>
          <a:lstStyle/>
          <a:p>
            <a:r>
              <a:rPr lang="id-ID" dirty="0"/>
              <a:t>CONTOH : KIZNFPZ RMWLMVHRZ</a:t>
            </a:r>
          </a:p>
        </p:txBody>
      </p:sp>
    </p:spTree>
    <p:extLst>
      <p:ext uri="{BB962C8B-B14F-4D97-AF65-F5344CB8AC3E}">
        <p14:creationId xmlns:p14="http://schemas.microsoft.com/office/powerpoint/2010/main" val="129789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Sandi Angka</a:t>
            </a:r>
            <a:endParaRPr lang="id-ID" dirty="0"/>
          </a:p>
        </p:txBody>
      </p:sp>
      <p:sp>
        <p:nvSpPr>
          <p:cNvPr id="3" name="Content Placeholder 2"/>
          <p:cNvSpPr>
            <a:spLocks noGrp="1"/>
          </p:cNvSpPr>
          <p:nvPr>
            <p:ph idx="1"/>
          </p:nvPr>
        </p:nvSpPr>
        <p:spPr>
          <a:xfrm>
            <a:off x="838200" y="1825625"/>
            <a:ext cx="2867526" cy="4351338"/>
          </a:xfrm>
        </p:spPr>
        <p:txBody>
          <a:bodyPr/>
          <a:lstStyle/>
          <a:p>
            <a:r>
              <a:rPr lang="id-ID" dirty="0"/>
              <a:t>Sandi Angka adalah Sandi yang memakai kode angka.</a:t>
            </a:r>
          </a:p>
        </p:txBody>
      </p:sp>
      <p:sp>
        <p:nvSpPr>
          <p:cNvPr id="4" name="TextBox 3"/>
          <p:cNvSpPr txBox="1"/>
          <p:nvPr/>
        </p:nvSpPr>
        <p:spPr>
          <a:xfrm>
            <a:off x="5836024" y="1963271"/>
            <a:ext cx="4953023" cy="646331"/>
          </a:xfrm>
          <a:prstGeom prst="rect">
            <a:avLst/>
          </a:prstGeom>
          <a:noFill/>
        </p:spPr>
        <p:txBody>
          <a:bodyPr wrap="none" rtlCol="0">
            <a:spAutoFit/>
          </a:bodyPr>
          <a:lstStyle/>
          <a:p>
            <a:r>
              <a:rPr lang="id-ID" dirty="0"/>
              <a:t>CONTOH : 3.0.18.0 3.0.17.12.0 15.17.0.12.20.10.0. </a:t>
            </a:r>
            <a:br>
              <a:rPr lang="id-ID" dirty="0"/>
            </a:br>
            <a:r>
              <a:rPr lang="id-ID" dirty="0"/>
              <a:t>ARTINYA : D A S A D A R M A P R A M U K A</a:t>
            </a:r>
          </a:p>
        </p:txBody>
      </p:sp>
      <p:pic>
        <p:nvPicPr>
          <p:cNvPr id="5" name="Picture 4" descr="http://3.bp.blogspot.com/-xjvy0C3eI_k/Tsury4pkzhI/AAAAAAAAAE0/Da9PhVzq--Q/s400/sandi+angka.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5719" y="3097025"/>
            <a:ext cx="5809128" cy="3079938"/>
          </a:xfrm>
          <a:prstGeom prst="rect">
            <a:avLst/>
          </a:prstGeom>
          <a:noFill/>
          <a:ln>
            <a:noFill/>
          </a:ln>
        </p:spPr>
      </p:pic>
    </p:spTree>
    <p:extLst>
      <p:ext uri="{BB962C8B-B14F-4D97-AF65-F5344CB8AC3E}">
        <p14:creationId xmlns:p14="http://schemas.microsoft.com/office/powerpoint/2010/main" val="89719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rial" panose="020B0604020202020204" pitchFamily="34" charset="0"/>
                <a:cs typeface="Arial" panose="020B0604020202020204" pitchFamily="34" charset="0"/>
              </a:rPr>
              <a:t>Sandi baca silang</a:t>
            </a:r>
            <a:br>
              <a:rPr lang="id-ID" b="1" dirty="0" smtClean="0">
                <a:latin typeface="Arial" panose="020B0604020202020204" pitchFamily="34" charset="0"/>
                <a:cs typeface="Arial" panose="020B0604020202020204" pitchFamily="34" charset="0"/>
              </a:rPr>
            </a:br>
            <a:endParaRPr lang="id-ID" dirty="0"/>
          </a:p>
        </p:txBody>
      </p:sp>
      <p:pic>
        <p:nvPicPr>
          <p:cNvPr id="4" name="Content Placeholder 3" descr="http://4.bp.blogspot.com/-yM3FusQzgxI/TtC5mh4UVYI/AAAAAAAAAF8/lXlPoqktofg/s640/294886_129899793783106_105528812886871_126241_1623134610_n.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035" y="1600199"/>
            <a:ext cx="10663518" cy="4652683"/>
          </a:xfrm>
          <a:prstGeom prst="rect">
            <a:avLst/>
          </a:prstGeom>
          <a:noFill/>
          <a:ln>
            <a:noFill/>
          </a:ln>
        </p:spPr>
      </p:pic>
    </p:spTree>
    <p:extLst>
      <p:ext uri="{BB962C8B-B14F-4D97-AF65-F5344CB8AC3E}">
        <p14:creationId xmlns:p14="http://schemas.microsoft.com/office/powerpoint/2010/main" val="3736808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299</Words>
  <Application>Microsoft Office PowerPoint</Application>
  <PresentationFormat>Widescreen</PresentationFormat>
  <Paragraphs>53</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PERTEMUAN KE 13</vt:lpstr>
      <vt:lpstr>Pengertian Sandi</vt:lpstr>
      <vt:lpstr>PowerPoint Presentation</vt:lpstr>
      <vt:lpstr>Macam-Macam Sandi</vt:lpstr>
      <vt:lpstr>Sandi Semaphore </vt:lpstr>
      <vt:lpstr>Sandi Rumput </vt:lpstr>
      <vt:lpstr>Sandi Abjad </vt:lpstr>
      <vt:lpstr>Sandi Angka</vt:lpstr>
      <vt:lpstr>Sandi baca silang </vt:lpstr>
      <vt:lpstr>Sandi balik </vt:lpstr>
      <vt:lpstr>Sandi lingkaran </vt:lpstr>
      <vt:lpstr>Sandi jam</vt:lpstr>
      <vt:lpstr>Sandi kompas</vt:lpstr>
      <vt:lpstr>Sandi gambar</vt:lpstr>
      <vt:lpstr>Sandi tanggal</vt:lpstr>
      <vt:lpstr>Sandi baca 1</vt:lpstr>
      <vt:lpstr>Sandi kembang</vt:lpstr>
      <vt:lpstr>Sandi kimia</vt:lpstr>
      <vt:lpstr>Sandi Sisipan</vt:lpstr>
      <vt:lpstr>Sandi Datar</vt:lpstr>
      <vt:lpstr>Sandi Ular</vt:lpstr>
      <vt:lpstr>Sandi Barang</vt:lpstr>
      <vt:lpstr>Sandi Cina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10</cp:revision>
  <dcterms:created xsi:type="dcterms:W3CDTF">2016-05-15T14:36:24Z</dcterms:created>
  <dcterms:modified xsi:type="dcterms:W3CDTF">2016-05-15T16:21:46Z</dcterms:modified>
</cp:coreProperties>
</file>