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00"/>
    <a:srgbClr val="CC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8FED0-0A48-482A-A9C2-016B518A7E82}" type="datetimeFigureOut">
              <a:rPr lang="id-ID" smtClean="0"/>
              <a:pPr/>
              <a:t>05/05/2009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469060-A39C-4089-9CC1-25DA7EA627E1}" type="slidenum">
              <a:rPr lang="id-ID" smtClean="0"/>
              <a:pPr/>
              <a:t>‹#›</a:t>
            </a:fld>
            <a:endParaRPr lang="id-ID"/>
          </a:p>
        </p:txBody>
      </p:sp>
    </p:spTree>
    <p:extLst>
      <p:ext uri="{BB962C8B-B14F-4D97-AF65-F5344CB8AC3E}">
        <p14:creationId xmlns:p14="http://schemas.microsoft.com/office/powerpoint/2010/main" xmlns="" val="3026999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ubtitle 2"/>
          <p:cNvSpPr txBox="1">
            <a:spLocks/>
          </p:cNvSpPr>
          <p:nvPr userDrawn="1"/>
        </p:nvSpPr>
        <p:spPr>
          <a:xfrm>
            <a:off x="823269" y="5778398"/>
            <a:ext cx="7662325" cy="458914"/>
          </a:xfrm>
          <a:prstGeom prst="rect">
            <a:avLst/>
          </a:prstGeom>
        </p:spPr>
        <p:txBody>
          <a:bodyPr lIns="0" tIns="0" rIns="0" bIns="0" anchor="ctr"/>
          <a:lstStyle/>
          <a:p>
            <a:pPr algn="ctr" fontAlgn="base">
              <a:spcBef>
                <a:spcPct val="0"/>
              </a:spcBef>
              <a:spcAft>
                <a:spcPct val="0"/>
              </a:spcAft>
              <a:defRPr/>
            </a:pPr>
            <a:r>
              <a:rPr lang="en-US" sz="2000" b="1" dirty="0">
                <a:ln w="3175">
                  <a:noFill/>
                </a:ln>
                <a:solidFill>
                  <a:prstClr val="black"/>
                </a:solidFill>
                <a:effectLst/>
                <a:ea typeface="Tahoma" pitchFamily="34" charset="0"/>
                <a:cs typeface="Tahoma" pitchFamily="34" charset="0"/>
              </a:rPr>
              <a:t>KEMENTERIAN PENDIDIKAN DAN KEBUDAYAAN</a:t>
            </a:r>
            <a:endParaRPr lang="id-ID" sz="2000" b="1" dirty="0">
              <a:ln w="3175">
                <a:noFill/>
              </a:ln>
              <a:solidFill>
                <a:prstClr val="black"/>
              </a:solidFill>
              <a:effectLst/>
              <a:ea typeface="Tahoma" pitchFamily="34" charset="0"/>
              <a:cs typeface="Tahoma" pitchFamily="34" charset="0"/>
            </a:endParaRPr>
          </a:p>
        </p:txBody>
      </p:sp>
      <p:sp>
        <p:nvSpPr>
          <p:cNvPr id="24" name="Rectangle 23"/>
          <p:cNvSpPr/>
          <p:nvPr userDrawn="1"/>
        </p:nvSpPr>
        <p:spPr>
          <a:xfrm>
            <a:off x="560398" y="5270430"/>
            <a:ext cx="8188066" cy="492443"/>
          </a:xfrm>
          <a:prstGeom prst="rect">
            <a:avLst/>
          </a:prstGeom>
        </p:spPr>
        <p:txBody>
          <a:bodyPr wrap="square" lIns="0" tIns="0" rIns="0" bIns="0" anchor="ctr">
            <a:spAutoFit/>
          </a:bodyPr>
          <a:lstStyle/>
          <a:p>
            <a:pPr algn="ctr" fontAlgn="base">
              <a:spcBef>
                <a:spcPct val="0"/>
              </a:spcBef>
              <a:spcAft>
                <a:spcPct val="0"/>
              </a:spcAft>
              <a:defRPr/>
            </a:pPr>
            <a:r>
              <a:rPr lang="id-ID" sz="1600" b="1" dirty="0">
                <a:ln w="3175">
                  <a:noFill/>
                </a:ln>
                <a:solidFill>
                  <a:prstClr val="black"/>
                </a:solidFill>
                <a:ea typeface="Tahoma" pitchFamily="34" charset="0"/>
                <a:cs typeface="Tahoma" pitchFamily="34" charset="0"/>
              </a:rPr>
              <a:t>BADAN PENGEMBANGAN SUMBER DAYA MANUSIA PENDIDIKAN DAN KEBUDAYAAN                        </a:t>
            </a:r>
          </a:p>
          <a:p>
            <a:pPr algn="ctr" fontAlgn="base">
              <a:spcBef>
                <a:spcPct val="0"/>
              </a:spcBef>
              <a:spcAft>
                <a:spcPct val="0"/>
              </a:spcAft>
              <a:defRPr/>
            </a:pPr>
            <a:r>
              <a:rPr lang="id-ID" sz="1600" b="1" dirty="0">
                <a:ln w="3175">
                  <a:noFill/>
                </a:ln>
                <a:solidFill>
                  <a:prstClr val="black"/>
                </a:solidFill>
                <a:ea typeface="Tahoma" pitchFamily="34" charset="0"/>
                <a:cs typeface="Tahoma" pitchFamily="34" charset="0"/>
              </a:rPr>
              <a:t>DAN PENJAMINAN MUTU PENDIDIKAN</a:t>
            </a:r>
          </a:p>
        </p:txBody>
      </p:sp>
      <p:sp>
        <p:nvSpPr>
          <p:cNvPr id="7" name="Title 6"/>
          <p:cNvSpPr>
            <a:spLocks noGrp="1"/>
          </p:cNvSpPr>
          <p:nvPr userDrawn="1">
            <p:ph type="title" hasCustomPrompt="1"/>
          </p:nvPr>
        </p:nvSpPr>
        <p:spPr>
          <a:xfrm>
            <a:off x="385074" y="1772816"/>
            <a:ext cx="8363389" cy="2592288"/>
          </a:xfrm>
        </p:spPr>
        <p:txBody>
          <a:bodyPr anchor="t">
            <a:noAutofit/>
          </a:bodyPr>
          <a:lstStyle>
            <a:lvl1pPr algn="ctr">
              <a:defRPr sz="4400">
                <a:solidFill>
                  <a:srgbClr val="000066"/>
                </a:solidFill>
                <a:effectLst>
                  <a:outerShdw blurRad="38100" dist="32000" dir="5400000" algn="tl">
                    <a:srgbClr val="000000">
                      <a:alpha val="30000"/>
                    </a:srgbClr>
                  </a:outerShdw>
                </a:effectLst>
                <a:latin typeface="Calibri"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2211019117"/>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3008313" cy="9786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196752"/>
            <a:ext cx="5111750" cy="4929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175414"/>
            <a:ext cx="3008313" cy="39507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8532440" y="5877272"/>
            <a:ext cx="750887" cy="365125"/>
          </a:xfrm>
        </p:spPr>
        <p:txBody>
          <a:bodyPr/>
          <a:lstStyle>
            <a:lvl1pPr>
              <a:defRPr sz="2000"/>
            </a:lvl1pPr>
          </a:lstStyle>
          <a:p>
            <a:pPr>
              <a:defRPr/>
            </a:pPr>
            <a:fld id="{1F5A19C7-6415-4229-8752-6BC3B9934FF5}"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228701930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96751"/>
            <a:ext cx="5486400" cy="353082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0229" y="5013176"/>
            <a:ext cx="2895600" cy="365125"/>
          </a:xfrm>
          <a:prstGeom prst="rect">
            <a:avLst/>
          </a:prstGeom>
        </p:spPr>
        <p:txBody>
          <a:bodyPr/>
          <a:lstStyle>
            <a:lvl1pPr>
              <a:defRPr/>
            </a:lvl1pPr>
          </a:lstStyle>
          <a:p>
            <a:pPr fontAlgn="base">
              <a:spcBef>
                <a:spcPct val="0"/>
              </a:spcBef>
              <a:spcAft>
                <a:spcPct val="0"/>
              </a:spcAft>
              <a:defRPr/>
            </a:pPr>
            <a:endParaRPr lang="en-US">
              <a:solidFill>
                <a:prstClr val="black"/>
              </a:solidFill>
              <a:latin typeface="Arial" charset="0"/>
              <a:ea typeface="宋体" pitchFamily="2" charset="-122"/>
            </a:endParaRPr>
          </a:p>
        </p:txBody>
      </p:sp>
      <p:sp>
        <p:nvSpPr>
          <p:cNvPr id="7" name="Slide Number Placeholder 6"/>
          <p:cNvSpPr>
            <a:spLocks noGrp="1"/>
          </p:cNvSpPr>
          <p:nvPr>
            <p:ph type="sldNum" sz="quarter" idx="12"/>
          </p:nvPr>
        </p:nvSpPr>
        <p:spPr>
          <a:xfrm>
            <a:off x="8501633" y="5872187"/>
            <a:ext cx="750887" cy="365125"/>
          </a:xfrm>
        </p:spPr>
        <p:txBody>
          <a:bodyPr/>
          <a:lstStyle>
            <a:lvl1pPr>
              <a:defRPr/>
            </a:lvl1pPr>
          </a:lstStyle>
          <a:p>
            <a:pPr>
              <a:defRPr/>
            </a:pPr>
            <a:fld id="{9E7E98A6-1048-4E0E-A173-E5FECEFDB08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xmlns="" val="254900471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755576" y="1193074"/>
            <a:ext cx="8102165"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8501633" y="5877272"/>
            <a:ext cx="750887" cy="365125"/>
          </a:xfrm>
        </p:spPr>
        <p:txBody>
          <a:bodyPr/>
          <a:lstStyle>
            <a:lvl1pPr>
              <a:defRPr sz="2000"/>
            </a:lvl1pPr>
          </a:lstStyle>
          <a:p>
            <a:pPr>
              <a:defRPr/>
            </a:pPr>
            <a:fld id="{184AB42E-53CA-4EDA-8C63-2F5C84661A8C}"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xmlns="" val="30098475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501633" y="5877272"/>
            <a:ext cx="750887" cy="365125"/>
          </a:xfrm>
        </p:spPr>
        <p:txBody>
          <a:bodyPr/>
          <a:lstStyle>
            <a:lvl1pPr>
              <a:defRPr sz="2000"/>
            </a:lvl1pPr>
          </a:lstStyle>
          <a:p>
            <a:pPr>
              <a:defRPr/>
            </a:pPr>
            <a:fld id="{16A5B94C-D580-4BAA-BA75-7A95934547E0}"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79454997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0524" y="2708920"/>
            <a:ext cx="7772400" cy="1907927"/>
          </a:xfrm>
        </p:spPr>
        <p:txBody>
          <a:bodyPr anchor="ctr">
            <a:noAutofit/>
          </a:bodyPr>
          <a:lstStyle>
            <a:lvl1pPr algn="ctr">
              <a:defRPr sz="4400" b="1" cap="all">
                <a:effectLst>
                  <a:outerShdw blurRad="38100" dist="32000" dir="5400000" algn="tl">
                    <a:srgbClr val="000000">
                      <a:alpha val="30000"/>
                    </a:srgbClr>
                  </a:outerShdw>
                </a:effectLst>
              </a:defRPr>
            </a:lvl1pPr>
          </a:lstStyle>
          <a:p>
            <a:r>
              <a:rPr lang="en-US" dirty="0" smtClean="0"/>
              <a:t>Click to edit Master title style</a:t>
            </a:r>
            <a:endParaRPr lang="en-US" dirty="0"/>
          </a:p>
        </p:txBody>
      </p:sp>
      <p:sp>
        <p:nvSpPr>
          <p:cNvPr id="7" name="Slide Number Placeholder 5"/>
          <p:cNvSpPr>
            <a:spLocks noGrp="1"/>
          </p:cNvSpPr>
          <p:nvPr>
            <p:ph type="sldNum" sz="quarter" idx="10"/>
          </p:nvPr>
        </p:nvSpPr>
        <p:spPr>
          <a:xfrm>
            <a:off x="8522270" y="5877272"/>
            <a:ext cx="730250" cy="365125"/>
          </a:xfrm>
        </p:spPr>
        <p:txBody>
          <a:bodyPr/>
          <a:lstStyle>
            <a:lvl1pPr>
              <a:defRPr sz="2000" b="1" smtClean="0">
                <a:solidFill>
                  <a:schemeClr val="tx1"/>
                </a:solidFill>
                <a:effectLst>
                  <a:outerShdw blurRad="38100" dist="38100" dir="2700000" algn="tl">
                    <a:srgbClr val="000000">
                      <a:alpha val="43137"/>
                    </a:srgbClr>
                  </a:outerShdw>
                </a:effectLst>
                <a:latin typeface="Berlin Sans FB Demi" pitchFamily="34" charset="0"/>
              </a:defRPr>
            </a:lvl1pPr>
          </a:lstStyle>
          <a:p>
            <a:pPr>
              <a:defRPr/>
            </a:pPr>
            <a:fld id="{6CF84370-FEF3-495E-B20F-85BDEA017A7F}"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113989241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124096"/>
            <a:ext cx="7772400" cy="762000"/>
          </a:xfrm>
        </p:spPr>
        <p:txBody>
          <a:bodyPr>
            <a:normAutofit/>
          </a:bodyPr>
          <a:lstStyle>
            <a:lvl1pPr algn="ctr">
              <a:defRPr sz="4000" b="0" cap="none" spc="0">
                <a:ln>
                  <a:noFill/>
                </a:ln>
                <a:solidFill>
                  <a:schemeClr val="tx1"/>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0"/>
            </a:lvl1pPr>
            <a:lvl2pPr>
              <a:defRPr b="0"/>
            </a:lvl2pPr>
            <a:lvl3pPr>
              <a:defRPr b="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0"/>
          </p:nvPr>
        </p:nvSpPr>
        <p:spPr>
          <a:xfrm>
            <a:off x="8485188" y="6416675"/>
            <a:ext cx="735012" cy="365125"/>
          </a:xfrm>
        </p:spPr>
        <p:txBody>
          <a:bodyPr/>
          <a:lstStyle>
            <a:lvl1pPr algn="ctr">
              <a:defRPr sz="2000" b="1" smtClean="0">
                <a:solidFill>
                  <a:schemeClr val="tx1"/>
                </a:solidFill>
                <a:effectLst>
                  <a:outerShdw blurRad="38100" dist="38100" dir="2700000" algn="tl">
                    <a:srgbClr val="000000">
                      <a:alpha val="43137"/>
                    </a:srgbClr>
                  </a:outerShdw>
                </a:effectLst>
                <a:latin typeface="Berlin Sans FB Demi" pitchFamily="34" charset="0"/>
              </a:defRPr>
            </a:lvl1pPr>
          </a:lstStyle>
          <a:p>
            <a:pPr>
              <a:defRPr/>
            </a:pPr>
            <a:fld id="{415432E0-48D8-42A9-A660-1994DB42BEFF}"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3852258536"/>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6" name="Title 1"/>
          <p:cNvSpPr txBox="1">
            <a:spLocks/>
          </p:cNvSpPr>
          <p:nvPr userDrawn="1"/>
        </p:nvSpPr>
        <p:spPr>
          <a:xfrm>
            <a:off x="7596336" y="224797"/>
            <a:ext cx="1008112" cy="762000"/>
          </a:xfrm>
          <a:prstGeom prst="rect">
            <a:avLst/>
          </a:prstGeom>
        </p:spPr>
        <p:txBody>
          <a:bodyPr anchor="ctr">
            <a:normAutofit/>
          </a:bodyPr>
          <a:lstStyle>
            <a:lvl1pPr algn="l" rtl="0" eaLnBrk="0" fontAlgn="base" hangingPunct="0">
              <a:spcBef>
                <a:spcPct val="0"/>
              </a:spcBef>
              <a:spcAft>
                <a:spcPct val="0"/>
              </a:spcAft>
              <a:defRPr sz="3600" kern="1200">
                <a:ln w="10160">
                  <a:solidFill>
                    <a:schemeClr val="accent1"/>
                  </a:solidFill>
                  <a:prstDash val="solid"/>
                </a:ln>
                <a:solidFill>
                  <a:srgbClr val="FFFFFF"/>
                </a:solidFill>
                <a:effectLst>
                  <a:outerShdw blurRad="38100" dist="32000" dir="5400000" algn="tl">
                    <a:srgbClr val="000000">
                      <a:alpha val="30000"/>
                    </a:srgbClr>
                  </a:outerShdw>
                  <a:reflection blurRad="6350" stA="55000" endA="300" endPos="45500" dir="5400000" sy="-100000" algn="bl" rotWithShape="0"/>
                </a:effectLst>
                <a:latin typeface="Aharoni" pitchFamily="2" charset="-79"/>
                <a:ea typeface="+mj-ea"/>
                <a:cs typeface="Aharoni" pitchFamily="2" charset="-79"/>
              </a:defRPr>
            </a:lvl1pPr>
            <a:lvl2pPr algn="l" rtl="0" eaLnBrk="0" fontAlgn="base" hangingPunct="0">
              <a:spcBef>
                <a:spcPct val="0"/>
              </a:spcBef>
              <a:spcAft>
                <a:spcPct val="0"/>
              </a:spcAft>
              <a:defRPr sz="3600">
                <a:solidFill>
                  <a:srgbClr val="FFFFFF"/>
                </a:solidFill>
                <a:latin typeface="Aharoni" pitchFamily="2" charset="-79"/>
                <a:ea typeface="宋体" pitchFamily="2" charset="-122"/>
                <a:cs typeface="Aharoni" pitchFamily="2" charset="-79"/>
              </a:defRPr>
            </a:lvl2pPr>
            <a:lvl3pPr algn="l" rtl="0" eaLnBrk="0" fontAlgn="base" hangingPunct="0">
              <a:spcBef>
                <a:spcPct val="0"/>
              </a:spcBef>
              <a:spcAft>
                <a:spcPct val="0"/>
              </a:spcAft>
              <a:defRPr sz="3600">
                <a:solidFill>
                  <a:srgbClr val="FFFFFF"/>
                </a:solidFill>
                <a:latin typeface="Aharoni" pitchFamily="2" charset="-79"/>
                <a:ea typeface="宋体" pitchFamily="2" charset="-122"/>
                <a:cs typeface="Aharoni" pitchFamily="2" charset="-79"/>
              </a:defRPr>
            </a:lvl3pPr>
            <a:lvl4pPr algn="l" rtl="0" eaLnBrk="0" fontAlgn="base" hangingPunct="0">
              <a:spcBef>
                <a:spcPct val="0"/>
              </a:spcBef>
              <a:spcAft>
                <a:spcPct val="0"/>
              </a:spcAft>
              <a:defRPr sz="3600">
                <a:solidFill>
                  <a:srgbClr val="FFFFFF"/>
                </a:solidFill>
                <a:latin typeface="Aharoni" pitchFamily="2" charset="-79"/>
                <a:ea typeface="宋体" pitchFamily="2" charset="-122"/>
                <a:cs typeface="Aharoni" pitchFamily="2" charset="-79"/>
              </a:defRPr>
            </a:lvl4pPr>
            <a:lvl5pPr algn="l" rtl="0" eaLnBrk="0" fontAlgn="base" hangingPunct="0">
              <a:spcBef>
                <a:spcPct val="0"/>
              </a:spcBef>
              <a:spcAft>
                <a:spcPct val="0"/>
              </a:spcAft>
              <a:defRPr sz="3600">
                <a:solidFill>
                  <a:srgbClr val="FFFFFF"/>
                </a:solidFill>
                <a:latin typeface="Aharoni" pitchFamily="2" charset="-79"/>
                <a:ea typeface="宋体" pitchFamily="2" charset="-122"/>
                <a:cs typeface="Aharoni" pitchFamily="2" charset="-79"/>
              </a:defRPr>
            </a:lvl5pPr>
            <a:lvl6pPr marL="457200" algn="l" rtl="0" fontAlgn="base">
              <a:spcBef>
                <a:spcPct val="0"/>
              </a:spcBef>
              <a:spcAft>
                <a:spcPct val="0"/>
              </a:spcAft>
              <a:defRPr sz="3600">
                <a:solidFill>
                  <a:srgbClr val="FFFFFF"/>
                </a:solidFill>
                <a:latin typeface="Aharoni" pitchFamily="2" charset="-79"/>
                <a:ea typeface="宋体" pitchFamily="2" charset="-122"/>
                <a:cs typeface="Aharoni" pitchFamily="2" charset="-79"/>
              </a:defRPr>
            </a:lvl6pPr>
            <a:lvl7pPr marL="914400" algn="l" rtl="0" fontAlgn="base">
              <a:spcBef>
                <a:spcPct val="0"/>
              </a:spcBef>
              <a:spcAft>
                <a:spcPct val="0"/>
              </a:spcAft>
              <a:defRPr sz="3600">
                <a:solidFill>
                  <a:srgbClr val="FFFFFF"/>
                </a:solidFill>
                <a:latin typeface="Aharoni" pitchFamily="2" charset="-79"/>
                <a:ea typeface="宋体" pitchFamily="2" charset="-122"/>
                <a:cs typeface="Aharoni" pitchFamily="2" charset="-79"/>
              </a:defRPr>
            </a:lvl7pPr>
            <a:lvl8pPr marL="1371600" algn="l" rtl="0" fontAlgn="base">
              <a:spcBef>
                <a:spcPct val="0"/>
              </a:spcBef>
              <a:spcAft>
                <a:spcPct val="0"/>
              </a:spcAft>
              <a:defRPr sz="3600">
                <a:solidFill>
                  <a:srgbClr val="FFFFFF"/>
                </a:solidFill>
                <a:latin typeface="Aharoni" pitchFamily="2" charset="-79"/>
                <a:ea typeface="宋体" pitchFamily="2" charset="-122"/>
                <a:cs typeface="Aharoni" pitchFamily="2" charset="-79"/>
              </a:defRPr>
            </a:lvl8pPr>
            <a:lvl9pPr marL="1828800" algn="l" rtl="0" fontAlgn="base">
              <a:spcBef>
                <a:spcPct val="0"/>
              </a:spcBef>
              <a:spcAft>
                <a:spcPct val="0"/>
              </a:spcAft>
              <a:defRPr sz="3600">
                <a:solidFill>
                  <a:srgbClr val="FFFFFF"/>
                </a:solidFill>
                <a:latin typeface="Aharoni" pitchFamily="2" charset="-79"/>
                <a:ea typeface="宋体" pitchFamily="2" charset="-122"/>
                <a:cs typeface="Aharoni" pitchFamily="2" charset="-79"/>
              </a:defRPr>
            </a:lvl9pPr>
          </a:lstStyle>
          <a:p>
            <a:pPr>
              <a:defRPr/>
            </a:pPr>
            <a:r>
              <a:rPr lang="id-ID" sz="2000" dirty="0" smtClean="0">
                <a:ln w="10160">
                  <a:noFill/>
                  <a:prstDash val="solid"/>
                </a:ln>
                <a:solidFill>
                  <a:srgbClr val="FFFF00"/>
                </a:solidFill>
              </a:rPr>
              <a:t>(Lanj)</a:t>
            </a:r>
            <a:endParaRPr lang="en-US" sz="2000" dirty="0">
              <a:ln w="10160">
                <a:noFill/>
                <a:prstDash val="solid"/>
              </a:ln>
              <a:solidFill>
                <a:srgbClr val="FFFF00"/>
              </a:solidFill>
            </a:endParaRPr>
          </a:p>
        </p:txBody>
      </p:sp>
      <p:sp>
        <p:nvSpPr>
          <p:cNvPr id="2" name="Title 1"/>
          <p:cNvSpPr>
            <a:spLocks noGrp="1"/>
          </p:cNvSpPr>
          <p:nvPr>
            <p:ph type="title" hasCustomPrompt="1"/>
          </p:nvPr>
        </p:nvSpPr>
        <p:spPr>
          <a:xfrm>
            <a:off x="762000" y="116632"/>
            <a:ext cx="7050360" cy="762000"/>
          </a:xfrm>
        </p:spPr>
        <p:txBody>
          <a:bodyPr>
            <a:noAutofit/>
          </a:bodyPr>
          <a:lstStyle>
            <a:lvl1pPr>
              <a:defRPr sz="3600" b="0" cap="none" spc="0">
                <a:ln>
                  <a:noFill/>
                </a:ln>
                <a:solidFill>
                  <a:schemeClr val="tx1"/>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8517507" y="5877272"/>
            <a:ext cx="735013" cy="365125"/>
          </a:xfrm>
        </p:spPr>
        <p:txBody>
          <a:bodyPr/>
          <a:lstStyle>
            <a:lvl1pPr algn="ctr">
              <a:defRPr sz="2000" b="1" smtClean="0">
                <a:solidFill>
                  <a:schemeClr val="tx1"/>
                </a:solidFill>
                <a:effectLst>
                  <a:outerShdw blurRad="38100" dist="38100" dir="2700000" algn="tl">
                    <a:srgbClr val="000000">
                      <a:alpha val="43137"/>
                    </a:srgbClr>
                  </a:outerShdw>
                </a:effectLst>
                <a:latin typeface="Berlin Sans FB Demi" pitchFamily="34" charset="0"/>
              </a:defRPr>
            </a:lvl1pPr>
          </a:lstStyle>
          <a:p>
            <a:pPr>
              <a:defRPr/>
            </a:pPr>
            <a:fld id="{DAC0F0C3-6B95-4476-8FFD-293251647F9A}"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2466477866"/>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006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xfrm>
            <a:off x="8522270" y="5877272"/>
            <a:ext cx="730250" cy="365125"/>
          </a:xfrm>
        </p:spPr>
        <p:txBody>
          <a:bodyPr/>
          <a:lstStyle>
            <a:lvl1pPr>
              <a:defRPr sz="2000" b="1" smtClean="0">
                <a:solidFill>
                  <a:schemeClr val="tx1"/>
                </a:solidFill>
                <a:effectLst>
                  <a:outerShdw blurRad="38100" dist="38100" dir="2700000" algn="tl">
                    <a:srgbClr val="000000">
                      <a:alpha val="43137"/>
                    </a:srgbClr>
                  </a:outerShdw>
                </a:effectLst>
                <a:latin typeface="Berlin Sans FB Demi" pitchFamily="34" charset="0"/>
              </a:defRPr>
            </a:lvl1pPr>
          </a:lstStyle>
          <a:p>
            <a:pPr>
              <a:defRPr/>
            </a:pPr>
            <a:fld id="{60BECE76-9751-424A-AAA4-85BFA8B0C36F}"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303927122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157563"/>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57563"/>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6"/>
          <p:cNvSpPr>
            <a:spLocks noGrp="1"/>
          </p:cNvSpPr>
          <p:nvPr>
            <p:ph type="sldNum" sz="quarter" idx="12"/>
          </p:nvPr>
        </p:nvSpPr>
        <p:spPr>
          <a:xfrm>
            <a:off x="8501633" y="5877272"/>
            <a:ext cx="750887" cy="365125"/>
          </a:xfrm>
        </p:spPr>
        <p:txBody>
          <a:bodyPr/>
          <a:lstStyle>
            <a:lvl1pPr>
              <a:defRPr sz="2000" smtClean="0">
                <a:solidFill>
                  <a:schemeClr val="tx1"/>
                </a:solidFill>
              </a:defRPr>
            </a:lvl1pPr>
          </a:lstStyle>
          <a:p>
            <a:pPr>
              <a:defRPr/>
            </a:pPr>
            <a:fld id="{7D076C88-4540-4595-B5C0-2D8F088196BC}"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272603337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465665"/>
            <a:ext cx="4040188" cy="82035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170626"/>
            <a:ext cx="4040188" cy="506668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465665"/>
            <a:ext cx="4041775" cy="82035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170626"/>
            <a:ext cx="4041775" cy="506668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Slide Number Placeholder 8"/>
          <p:cNvSpPr>
            <a:spLocks noGrp="1"/>
          </p:cNvSpPr>
          <p:nvPr>
            <p:ph type="sldNum" sz="quarter" idx="12"/>
          </p:nvPr>
        </p:nvSpPr>
        <p:spPr>
          <a:xfrm>
            <a:off x="8501633" y="5877272"/>
            <a:ext cx="750887" cy="365125"/>
          </a:xfrm>
        </p:spPr>
        <p:txBody>
          <a:bodyPr/>
          <a:lstStyle>
            <a:lvl1pPr>
              <a:defRPr sz="2000" smtClean="0">
                <a:solidFill>
                  <a:schemeClr val="tx1"/>
                </a:solidFill>
              </a:defRPr>
            </a:lvl1pPr>
          </a:lstStyle>
          <a:p>
            <a:pPr>
              <a:defRPr/>
            </a:pPr>
            <a:fld id="{82F3DCF3-FA44-4DC6-8159-0AB119BB04E1}"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171689345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7" name="Slide Number Placeholder 4"/>
          <p:cNvSpPr>
            <a:spLocks noGrp="1"/>
          </p:cNvSpPr>
          <p:nvPr>
            <p:ph type="sldNum" sz="quarter" idx="12"/>
          </p:nvPr>
        </p:nvSpPr>
        <p:spPr>
          <a:xfrm>
            <a:off x="8501632" y="6477000"/>
            <a:ext cx="750888" cy="365125"/>
          </a:xfrm>
        </p:spPr>
        <p:txBody>
          <a:bodyPr/>
          <a:lstStyle>
            <a:lvl1pPr algn="ctr">
              <a:defRPr sz="2000" smtClean="0">
                <a:solidFill>
                  <a:schemeClr val="tx1"/>
                </a:solidFill>
              </a:defRPr>
            </a:lvl1pPr>
          </a:lstStyle>
          <a:p>
            <a:pPr>
              <a:defRPr/>
            </a:pPr>
            <a:fld id="{D76D704E-A187-4D1F-94B5-BBD9F630A3A5}"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3765003781"/>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104819"/>
            <a:ext cx="6906344" cy="792162"/>
          </a:xfrm>
        </p:spPr>
        <p:txBody>
          <a:bodyPr>
            <a:noAutofit/>
          </a:bodyPr>
          <a:lstStyle>
            <a:lvl1pPr algn="l" rtl="0" eaLnBrk="0" fontAlgn="base" hangingPunct="0">
              <a:spcBef>
                <a:spcPct val="0"/>
              </a:spcBef>
              <a:spcAft>
                <a:spcPct val="0"/>
              </a:spcAft>
              <a:defRPr lang="en-US" sz="3600" b="1" kern="1200" dirty="0">
                <a:ln w="10160">
                  <a:solidFill>
                    <a:schemeClr val="tx2">
                      <a:lumMod val="75000"/>
                    </a:schemeClr>
                  </a:solidFill>
                  <a:prstDash val="solid"/>
                </a:ln>
                <a:solidFill>
                  <a:srgbClr val="FFFFFF"/>
                </a:solidFill>
                <a:effectLst>
                  <a:outerShdw blurRad="38100" dist="32000" dir="5400000" algn="tl">
                    <a:srgbClr val="000000">
                      <a:alpha val="30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8" name="Slide Number Placeholder 4"/>
          <p:cNvSpPr>
            <a:spLocks noGrp="1"/>
          </p:cNvSpPr>
          <p:nvPr>
            <p:ph type="sldNum" sz="quarter" idx="12"/>
          </p:nvPr>
        </p:nvSpPr>
        <p:spPr>
          <a:xfrm>
            <a:off x="8501632" y="5877272"/>
            <a:ext cx="750888" cy="365125"/>
          </a:xfrm>
        </p:spPr>
        <p:txBody>
          <a:bodyPr/>
          <a:lstStyle>
            <a:lvl1pPr algn="ctr">
              <a:defRPr smtClean="0">
                <a:solidFill>
                  <a:schemeClr val="tx1"/>
                </a:solidFill>
              </a:defRPr>
            </a:lvl1pPr>
          </a:lstStyle>
          <a:p>
            <a:pPr>
              <a:defRPr/>
            </a:pPr>
            <a:fld id="{B7AAA8BF-0B0D-47EA-973D-EF85F416085C}" type="slidenum">
              <a:rPr lang="en-US">
                <a:solidFill>
                  <a:prstClr val="black"/>
                </a:solidFill>
              </a:rPr>
              <a:pPr>
                <a:defRPr/>
              </a:pPr>
              <a:t>‹#›</a:t>
            </a:fld>
            <a:endParaRPr lang="en-US" dirty="0">
              <a:solidFill>
                <a:prstClr val="black"/>
              </a:solidFill>
            </a:endParaRPr>
          </a:p>
        </p:txBody>
      </p:sp>
      <p:sp>
        <p:nvSpPr>
          <p:cNvPr id="9" name="Title 1"/>
          <p:cNvSpPr txBox="1">
            <a:spLocks/>
          </p:cNvSpPr>
          <p:nvPr userDrawn="1"/>
        </p:nvSpPr>
        <p:spPr>
          <a:xfrm>
            <a:off x="7668344" y="267018"/>
            <a:ext cx="1008112" cy="762000"/>
          </a:xfrm>
          <a:prstGeom prst="rect">
            <a:avLst/>
          </a:prstGeom>
        </p:spPr>
        <p:txBody>
          <a:bodyPr anchor="ctr">
            <a:normAutofit/>
          </a:bodyPr>
          <a:lstStyle>
            <a:lvl1pPr algn="l" rtl="0" eaLnBrk="0" fontAlgn="base" hangingPunct="0">
              <a:spcBef>
                <a:spcPct val="0"/>
              </a:spcBef>
              <a:spcAft>
                <a:spcPct val="0"/>
              </a:spcAft>
              <a:defRPr sz="3600" kern="1200">
                <a:ln w="10160">
                  <a:solidFill>
                    <a:schemeClr val="accent1"/>
                  </a:solidFill>
                  <a:prstDash val="solid"/>
                </a:ln>
                <a:solidFill>
                  <a:srgbClr val="FFFFFF"/>
                </a:solidFill>
                <a:effectLst>
                  <a:outerShdw blurRad="38100" dist="32000" dir="5400000" algn="tl">
                    <a:srgbClr val="000000">
                      <a:alpha val="30000"/>
                    </a:srgbClr>
                  </a:outerShdw>
                  <a:reflection blurRad="6350" stA="55000" endA="300" endPos="45500" dir="5400000" sy="-100000" algn="bl" rotWithShape="0"/>
                </a:effectLst>
                <a:latin typeface="Aharoni" pitchFamily="2" charset="-79"/>
                <a:ea typeface="+mj-ea"/>
                <a:cs typeface="Aharoni" pitchFamily="2" charset="-79"/>
              </a:defRPr>
            </a:lvl1pPr>
            <a:lvl2pPr algn="l" rtl="0" eaLnBrk="0" fontAlgn="base" hangingPunct="0">
              <a:spcBef>
                <a:spcPct val="0"/>
              </a:spcBef>
              <a:spcAft>
                <a:spcPct val="0"/>
              </a:spcAft>
              <a:defRPr sz="3600">
                <a:solidFill>
                  <a:srgbClr val="FFFFFF"/>
                </a:solidFill>
                <a:latin typeface="Aharoni" pitchFamily="2" charset="-79"/>
                <a:ea typeface="宋体" pitchFamily="2" charset="-122"/>
                <a:cs typeface="Aharoni" pitchFamily="2" charset="-79"/>
              </a:defRPr>
            </a:lvl2pPr>
            <a:lvl3pPr algn="l" rtl="0" eaLnBrk="0" fontAlgn="base" hangingPunct="0">
              <a:spcBef>
                <a:spcPct val="0"/>
              </a:spcBef>
              <a:spcAft>
                <a:spcPct val="0"/>
              </a:spcAft>
              <a:defRPr sz="3600">
                <a:solidFill>
                  <a:srgbClr val="FFFFFF"/>
                </a:solidFill>
                <a:latin typeface="Aharoni" pitchFamily="2" charset="-79"/>
                <a:ea typeface="宋体" pitchFamily="2" charset="-122"/>
                <a:cs typeface="Aharoni" pitchFamily="2" charset="-79"/>
              </a:defRPr>
            </a:lvl3pPr>
            <a:lvl4pPr algn="l" rtl="0" eaLnBrk="0" fontAlgn="base" hangingPunct="0">
              <a:spcBef>
                <a:spcPct val="0"/>
              </a:spcBef>
              <a:spcAft>
                <a:spcPct val="0"/>
              </a:spcAft>
              <a:defRPr sz="3600">
                <a:solidFill>
                  <a:srgbClr val="FFFFFF"/>
                </a:solidFill>
                <a:latin typeface="Aharoni" pitchFamily="2" charset="-79"/>
                <a:ea typeface="宋体" pitchFamily="2" charset="-122"/>
                <a:cs typeface="Aharoni" pitchFamily="2" charset="-79"/>
              </a:defRPr>
            </a:lvl4pPr>
            <a:lvl5pPr algn="l" rtl="0" eaLnBrk="0" fontAlgn="base" hangingPunct="0">
              <a:spcBef>
                <a:spcPct val="0"/>
              </a:spcBef>
              <a:spcAft>
                <a:spcPct val="0"/>
              </a:spcAft>
              <a:defRPr sz="3600">
                <a:solidFill>
                  <a:srgbClr val="FFFFFF"/>
                </a:solidFill>
                <a:latin typeface="Aharoni" pitchFamily="2" charset="-79"/>
                <a:ea typeface="宋体" pitchFamily="2" charset="-122"/>
                <a:cs typeface="Aharoni" pitchFamily="2" charset="-79"/>
              </a:defRPr>
            </a:lvl5pPr>
            <a:lvl6pPr marL="457200" algn="l" rtl="0" fontAlgn="base">
              <a:spcBef>
                <a:spcPct val="0"/>
              </a:spcBef>
              <a:spcAft>
                <a:spcPct val="0"/>
              </a:spcAft>
              <a:defRPr sz="3600">
                <a:solidFill>
                  <a:srgbClr val="FFFFFF"/>
                </a:solidFill>
                <a:latin typeface="Aharoni" pitchFamily="2" charset="-79"/>
                <a:ea typeface="宋体" pitchFamily="2" charset="-122"/>
                <a:cs typeface="Aharoni" pitchFamily="2" charset="-79"/>
              </a:defRPr>
            </a:lvl6pPr>
            <a:lvl7pPr marL="914400" algn="l" rtl="0" fontAlgn="base">
              <a:spcBef>
                <a:spcPct val="0"/>
              </a:spcBef>
              <a:spcAft>
                <a:spcPct val="0"/>
              </a:spcAft>
              <a:defRPr sz="3600">
                <a:solidFill>
                  <a:srgbClr val="FFFFFF"/>
                </a:solidFill>
                <a:latin typeface="Aharoni" pitchFamily="2" charset="-79"/>
                <a:ea typeface="宋体" pitchFamily="2" charset="-122"/>
                <a:cs typeface="Aharoni" pitchFamily="2" charset="-79"/>
              </a:defRPr>
            </a:lvl7pPr>
            <a:lvl8pPr marL="1371600" algn="l" rtl="0" fontAlgn="base">
              <a:spcBef>
                <a:spcPct val="0"/>
              </a:spcBef>
              <a:spcAft>
                <a:spcPct val="0"/>
              </a:spcAft>
              <a:defRPr sz="3600">
                <a:solidFill>
                  <a:srgbClr val="FFFFFF"/>
                </a:solidFill>
                <a:latin typeface="Aharoni" pitchFamily="2" charset="-79"/>
                <a:ea typeface="宋体" pitchFamily="2" charset="-122"/>
                <a:cs typeface="Aharoni" pitchFamily="2" charset="-79"/>
              </a:defRPr>
            </a:lvl8pPr>
            <a:lvl9pPr marL="1828800" algn="l" rtl="0" fontAlgn="base">
              <a:spcBef>
                <a:spcPct val="0"/>
              </a:spcBef>
              <a:spcAft>
                <a:spcPct val="0"/>
              </a:spcAft>
              <a:defRPr sz="3600">
                <a:solidFill>
                  <a:srgbClr val="FFFFFF"/>
                </a:solidFill>
                <a:latin typeface="Aharoni" pitchFamily="2" charset="-79"/>
                <a:ea typeface="宋体" pitchFamily="2" charset="-122"/>
                <a:cs typeface="Aharoni" pitchFamily="2" charset="-79"/>
              </a:defRPr>
            </a:lvl9pPr>
          </a:lstStyle>
          <a:p>
            <a:pPr>
              <a:defRPr/>
            </a:pPr>
            <a:r>
              <a:rPr lang="id-ID" sz="2000" dirty="0" smtClean="0">
                <a:ln w="10160">
                  <a:noFill/>
                  <a:prstDash val="solid"/>
                </a:ln>
                <a:solidFill>
                  <a:srgbClr val="FFFF00"/>
                </a:solidFill>
              </a:rPr>
              <a:t>(Lanj)</a:t>
            </a:r>
            <a:endParaRPr lang="en-US" sz="2000" dirty="0">
              <a:ln w="10160">
                <a:noFill/>
                <a:prstDash val="solid"/>
              </a:ln>
              <a:solidFill>
                <a:srgbClr val="FFFF00"/>
              </a:solidFill>
            </a:endParaRPr>
          </a:p>
        </p:txBody>
      </p:sp>
    </p:spTree>
    <p:extLst>
      <p:ext uri="{BB962C8B-B14F-4D97-AF65-F5344CB8AC3E}">
        <p14:creationId xmlns:p14="http://schemas.microsoft.com/office/powerpoint/2010/main" xmlns="" val="321766587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8501633" y="6416675"/>
            <a:ext cx="750887" cy="365125"/>
          </a:xfrm>
        </p:spPr>
        <p:txBody>
          <a:bodyPr/>
          <a:lstStyle>
            <a:lvl1pPr>
              <a:defRPr sz="2000"/>
            </a:lvl1pPr>
          </a:lstStyle>
          <a:p>
            <a:pPr>
              <a:defRPr/>
            </a:pPr>
            <a:fld id="{30935EC6-4084-4CEE-8F8D-A46F35AB7E8A}"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xmlns="" val="277475576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Picture 6" descr="diknas"/>
          <p:cNvPicPr>
            <a:picLocks noChangeAspect="1"/>
          </p:cNvPicPr>
          <p:nvPr userDrawn="1"/>
        </p:nvPicPr>
        <p:blipFill>
          <a:blip r:embed="rId16" cstate="print"/>
          <a:srcRect/>
          <a:stretch>
            <a:fillRect/>
          </a:stretch>
        </p:blipFill>
        <p:spPr bwMode="auto">
          <a:xfrm>
            <a:off x="173400" y="126623"/>
            <a:ext cx="660459" cy="710089"/>
          </a:xfrm>
          <a:prstGeom prst="rect">
            <a:avLst/>
          </a:prstGeom>
          <a:ln>
            <a:noFill/>
          </a:ln>
          <a:effectLst/>
        </p:spPr>
      </p:pic>
      <p:sp>
        <p:nvSpPr>
          <p:cNvPr id="2" name="Title Placeholder 1"/>
          <p:cNvSpPr>
            <a:spLocks noGrp="1" noChangeAspect="1"/>
          </p:cNvSpPr>
          <p:nvPr>
            <p:ph type="title"/>
          </p:nvPr>
        </p:nvSpPr>
        <p:spPr>
          <a:xfrm>
            <a:off x="762000" y="103571"/>
            <a:ext cx="7671968" cy="61292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028" name="Text Placeholder 2"/>
          <p:cNvSpPr>
            <a:spLocks noGrp="1" noChangeAspect="1"/>
          </p:cNvSpPr>
          <p:nvPr>
            <p:ph type="body" idx="1"/>
          </p:nvPr>
        </p:nvSpPr>
        <p:spPr bwMode="auto">
          <a:xfrm>
            <a:off x="718505" y="1193074"/>
            <a:ext cx="8102165"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22" name="Straight Connector 21"/>
          <p:cNvCxnSpPr/>
          <p:nvPr userDrawn="1"/>
        </p:nvCxnSpPr>
        <p:spPr>
          <a:xfrm>
            <a:off x="0" y="914400"/>
            <a:ext cx="9189720" cy="0"/>
          </a:xfrm>
          <a:prstGeom prst="line">
            <a:avLst/>
          </a:prstGeom>
          <a:ln w="19050">
            <a:solidFill>
              <a:schemeClr val="accent6">
                <a:lumMod val="75000"/>
              </a:schemeClr>
            </a:solidFill>
          </a:ln>
          <a:effectLst>
            <a:reflection blurRad="6350" stA="52000" endA="300" endPos="35000" dir="5400000" sy="-100000" algn="bl" rotWithShape="0"/>
          </a:effectLst>
        </p:spPr>
        <p:style>
          <a:lnRef idx="2">
            <a:schemeClr val="accent2"/>
          </a:lnRef>
          <a:fillRef idx="0">
            <a:schemeClr val="accent2"/>
          </a:fillRef>
          <a:effectRef idx="1">
            <a:schemeClr val="accent2"/>
          </a:effectRef>
          <a:fontRef idx="minor">
            <a:schemeClr val="tx1"/>
          </a:fontRef>
        </p:style>
      </p:cxnSp>
      <p:sp>
        <p:nvSpPr>
          <p:cNvPr id="6" name="Slide Number Placeholder 5"/>
          <p:cNvSpPr>
            <a:spLocks noGrp="1"/>
          </p:cNvSpPr>
          <p:nvPr userDrawn="1">
            <p:ph type="sldNum" sz="quarter" idx="4"/>
          </p:nvPr>
        </p:nvSpPr>
        <p:spPr>
          <a:xfrm>
            <a:off x="8501633" y="6416675"/>
            <a:ext cx="750887" cy="365125"/>
          </a:xfrm>
          <a:prstGeom prst="rect">
            <a:avLst/>
          </a:prstGeom>
        </p:spPr>
        <p:txBody>
          <a:bodyPr vert="horz" lIns="91440" tIns="45720" rIns="91440" bIns="45720" rtlCol="0" anchor="ctr"/>
          <a:lstStyle>
            <a:lvl1pPr algn="ctr">
              <a:defRPr sz="2000" b="1" smtClean="0">
                <a:solidFill>
                  <a:schemeClr val="tx1"/>
                </a:solidFill>
                <a:effectLst>
                  <a:outerShdw blurRad="38100" dist="38100" dir="2700000" algn="tl">
                    <a:srgbClr val="000000">
                      <a:alpha val="43137"/>
                    </a:srgbClr>
                  </a:outerShdw>
                </a:effectLst>
                <a:latin typeface="Berlin Sans FB Demi" pitchFamily="34" charset="0"/>
              </a:defRPr>
            </a:lvl1pPr>
          </a:lstStyle>
          <a:p>
            <a:pPr fontAlgn="base">
              <a:spcBef>
                <a:spcPct val="0"/>
              </a:spcBef>
              <a:spcAft>
                <a:spcPct val="0"/>
              </a:spcAft>
              <a:defRPr/>
            </a:pPr>
            <a:fld id="{CB76A831-4205-4B35-AD20-B5EBE995015B}" type="slidenum">
              <a:rPr lang="en-US" smtClean="0">
                <a:solidFill>
                  <a:prstClr val="black"/>
                </a:solidFill>
                <a:ea typeface="宋体" pitchFamily="2" charset="-122"/>
              </a:rPr>
              <a:pPr fontAlgn="base">
                <a:spcBef>
                  <a:spcPct val="0"/>
                </a:spcBef>
                <a:spcAft>
                  <a:spcPct val="0"/>
                </a:spcAft>
                <a:defRPr/>
              </a:pPr>
              <a:t>‹#›</a:t>
            </a:fld>
            <a:endParaRPr lang="en-US" dirty="0">
              <a:solidFill>
                <a:prstClr val="black"/>
              </a:solidFill>
              <a:ea typeface="宋体" pitchFamily="2" charset="-122"/>
            </a:endParaRPr>
          </a:p>
        </p:txBody>
      </p:sp>
      <p:pic>
        <p:nvPicPr>
          <p:cNvPr id="25" name="Picture 24" descr="C:\Users\Santi A\Documents\5 KURIKULUM 2013\5 RANCANGAN SASARAN KURIKULUM\logo kurikulum.png"/>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8320839" y="126622"/>
            <a:ext cx="670761" cy="710089"/>
          </a:xfrm>
          <a:prstGeom prst="rect">
            <a:avLst/>
          </a:prstGeom>
          <a:noFill/>
          <a:ln>
            <a:noFill/>
          </a:ln>
        </p:spPr>
      </p:pic>
    </p:spTree>
    <p:extLst>
      <p:ext uri="{BB962C8B-B14F-4D97-AF65-F5344CB8AC3E}">
        <p14:creationId xmlns:p14="http://schemas.microsoft.com/office/powerpoint/2010/main" xmlns="" val="3846700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lang="en-US" sz="4000" b="0" kern="1200" cap="none" spc="0" dirty="0">
          <a:ln>
            <a:noFill/>
          </a:ln>
          <a:solidFill>
            <a:schemeClr val="tx1"/>
          </a:solidFill>
          <a:effectLst/>
          <a:latin typeface="Calibri" pitchFamily="34" charset="0"/>
          <a:ea typeface="+mj-ea"/>
          <a:cs typeface="Arial" pitchFamily="34" charset="0"/>
        </a:defRPr>
      </a:lvl1pPr>
      <a:lvl2pPr algn="l" rtl="0" eaLnBrk="0" fontAlgn="base" hangingPunct="0">
        <a:spcBef>
          <a:spcPct val="0"/>
        </a:spcBef>
        <a:spcAft>
          <a:spcPct val="0"/>
        </a:spcAft>
        <a:defRPr sz="3600">
          <a:solidFill>
            <a:srgbClr val="FFFFFF"/>
          </a:solidFill>
          <a:latin typeface="Aharoni" pitchFamily="2" charset="-79"/>
          <a:ea typeface="宋体" pitchFamily="2" charset="-122"/>
          <a:cs typeface="Aharoni" pitchFamily="2" charset="-79"/>
        </a:defRPr>
      </a:lvl2pPr>
      <a:lvl3pPr algn="l" rtl="0" eaLnBrk="0" fontAlgn="base" hangingPunct="0">
        <a:spcBef>
          <a:spcPct val="0"/>
        </a:spcBef>
        <a:spcAft>
          <a:spcPct val="0"/>
        </a:spcAft>
        <a:defRPr sz="3600">
          <a:solidFill>
            <a:srgbClr val="FFFFFF"/>
          </a:solidFill>
          <a:latin typeface="Aharoni" pitchFamily="2" charset="-79"/>
          <a:ea typeface="宋体" pitchFamily="2" charset="-122"/>
          <a:cs typeface="Aharoni" pitchFamily="2" charset="-79"/>
        </a:defRPr>
      </a:lvl3pPr>
      <a:lvl4pPr algn="l" rtl="0" eaLnBrk="0" fontAlgn="base" hangingPunct="0">
        <a:spcBef>
          <a:spcPct val="0"/>
        </a:spcBef>
        <a:spcAft>
          <a:spcPct val="0"/>
        </a:spcAft>
        <a:defRPr sz="3600">
          <a:solidFill>
            <a:srgbClr val="FFFFFF"/>
          </a:solidFill>
          <a:latin typeface="Aharoni" pitchFamily="2" charset="-79"/>
          <a:ea typeface="宋体" pitchFamily="2" charset="-122"/>
          <a:cs typeface="Aharoni" pitchFamily="2" charset="-79"/>
        </a:defRPr>
      </a:lvl4pPr>
      <a:lvl5pPr algn="l" rtl="0" eaLnBrk="0" fontAlgn="base" hangingPunct="0">
        <a:spcBef>
          <a:spcPct val="0"/>
        </a:spcBef>
        <a:spcAft>
          <a:spcPct val="0"/>
        </a:spcAft>
        <a:defRPr sz="3600">
          <a:solidFill>
            <a:srgbClr val="FFFFFF"/>
          </a:solidFill>
          <a:latin typeface="Aharoni" pitchFamily="2" charset="-79"/>
          <a:ea typeface="宋体" pitchFamily="2" charset="-122"/>
          <a:cs typeface="Aharoni" pitchFamily="2" charset="-79"/>
        </a:defRPr>
      </a:lvl5pPr>
      <a:lvl6pPr marL="457200" algn="l" rtl="0" fontAlgn="base">
        <a:spcBef>
          <a:spcPct val="0"/>
        </a:spcBef>
        <a:spcAft>
          <a:spcPct val="0"/>
        </a:spcAft>
        <a:defRPr sz="3600">
          <a:solidFill>
            <a:srgbClr val="FFFFFF"/>
          </a:solidFill>
          <a:latin typeface="Aharoni" pitchFamily="2" charset="-79"/>
          <a:ea typeface="宋体" pitchFamily="2" charset="-122"/>
          <a:cs typeface="Aharoni" pitchFamily="2" charset="-79"/>
        </a:defRPr>
      </a:lvl6pPr>
      <a:lvl7pPr marL="914400" algn="l" rtl="0" fontAlgn="base">
        <a:spcBef>
          <a:spcPct val="0"/>
        </a:spcBef>
        <a:spcAft>
          <a:spcPct val="0"/>
        </a:spcAft>
        <a:defRPr sz="3600">
          <a:solidFill>
            <a:srgbClr val="FFFFFF"/>
          </a:solidFill>
          <a:latin typeface="Aharoni" pitchFamily="2" charset="-79"/>
          <a:ea typeface="宋体" pitchFamily="2" charset="-122"/>
          <a:cs typeface="Aharoni" pitchFamily="2" charset="-79"/>
        </a:defRPr>
      </a:lvl7pPr>
      <a:lvl8pPr marL="1371600" algn="l" rtl="0" fontAlgn="base">
        <a:spcBef>
          <a:spcPct val="0"/>
        </a:spcBef>
        <a:spcAft>
          <a:spcPct val="0"/>
        </a:spcAft>
        <a:defRPr sz="3600">
          <a:solidFill>
            <a:srgbClr val="FFFFFF"/>
          </a:solidFill>
          <a:latin typeface="Aharoni" pitchFamily="2" charset="-79"/>
          <a:ea typeface="宋体" pitchFamily="2" charset="-122"/>
          <a:cs typeface="Aharoni" pitchFamily="2" charset="-79"/>
        </a:defRPr>
      </a:lvl8pPr>
      <a:lvl9pPr marL="1828800" algn="l" rtl="0" fontAlgn="base">
        <a:spcBef>
          <a:spcPct val="0"/>
        </a:spcBef>
        <a:spcAft>
          <a:spcPct val="0"/>
        </a:spcAft>
        <a:defRPr sz="3600">
          <a:solidFill>
            <a:srgbClr val="FFFFFF"/>
          </a:solidFill>
          <a:latin typeface="Aharoni" pitchFamily="2" charset="-79"/>
          <a:ea typeface="宋体" pitchFamily="2" charset="-122"/>
          <a:cs typeface="Aharoni" pitchFamily="2" charset="-79"/>
        </a:defRPr>
      </a:lvl9pPr>
    </p:titleStyle>
    <p:bodyStyle>
      <a:lvl1pPr marL="342900" indent="-342900" algn="l" rtl="0" eaLnBrk="0" fontAlgn="base" hangingPunct="0">
        <a:spcBef>
          <a:spcPct val="20000"/>
        </a:spcBef>
        <a:spcAft>
          <a:spcPct val="0"/>
        </a:spcAft>
        <a:buFont typeface="Wingdings" pitchFamily="2" charset="2"/>
        <a:buChar char="§"/>
        <a:defRPr sz="2600" b="1" kern="1200">
          <a:solidFill>
            <a:schemeClr val="tx1"/>
          </a:solidFill>
          <a:latin typeface="Calibri" pitchFamily="34" charset="0"/>
          <a:ea typeface="+mn-ea"/>
          <a:cs typeface="Arial" pitchFamily="34" charset="0"/>
        </a:defRPr>
      </a:lvl1pPr>
      <a:lvl2pPr marL="742950" indent="-285750" algn="l" rtl="0" eaLnBrk="0" fontAlgn="base" hangingPunct="0">
        <a:spcBef>
          <a:spcPct val="20000"/>
        </a:spcBef>
        <a:spcAft>
          <a:spcPct val="0"/>
        </a:spcAft>
        <a:buFont typeface="Courier New" pitchFamily="49" charset="0"/>
        <a:buChar char="o"/>
        <a:defRPr sz="2200" b="1" kern="1200">
          <a:solidFill>
            <a:schemeClr val="tx1"/>
          </a:solidFill>
          <a:latin typeface="Calibri"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b="1" kern="1200">
          <a:solidFill>
            <a:schemeClr val="tx1"/>
          </a:solidFill>
          <a:latin typeface="Calibri"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a:t>KONSEP PEMBELAJARAN </a:t>
            </a:r>
            <a:r>
              <a:rPr lang="id-ID" dirty="0" smtClean="0"/>
              <a:t>TEMATIK TERPADU</a:t>
            </a:r>
            <a:endParaRPr lang="id-ID" dirty="0"/>
          </a:p>
        </p:txBody>
      </p:sp>
    </p:spTree>
    <p:extLst>
      <p:ext uri="{BB962C8B-B14F-4D97-AF65-F5344CB8AC3E}">
        <p14:creationId xmlns="" xmlns:p14="http://schemas.microsoft.com/office/powerpoint/2010/main" val="244133568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Arial Narrow" pitchFamily="34" charset="0"/>
              </a:rPr>
              <a:t>Tahap Pembelajaran Tematik  Terpadu</a:t>
            </a:r>
            <a:endParaRPr lang="id-ID" dirty="0"/>
          </a:p>
        </p:txBody>
      </p:sp>
      <p:sp>
        <p:nvSpPr>
          <p:cNvPr id="3" name="Content Placeholder 2"/>
          <p:cNvSpPr>
            <a:spLocks noGrp="1"/>
          </p:cNvSpPr>
          <p:nvPr>
            <p:ph idx="1"/>
          </p:nvPr>
        </p:nvSpPr>
        <p:spPr/>
        <p:txBody>
          <a:bodyPr/>
          <a:lstStyle/>
          <a:p>
            <a:pPr lvl="0"/>
            <a:r>
              <a:rPr lang="id-ID" dirty="0"/>
              <a:t>Menentukan tema. dimungkinkan disepakati bersama dengan peserta didik.</a:t>
            </a:r>
          </a:p>
          <a:p>
            <a:pPr lvl="0"/>
            <a:r>
              <a:rPr lang="id-ID" dirty="0"/>
              <a:t>Mengintegrasikan tema dengan kurikulum yang berlaku. dengan mengedepankan dimensi sikap, pengetahuan, dan keterampilan.</a:t>
            </a:r>
          </a:p>
          <a:p>
            <a:pPr lvl="0"/>
            <a:r>
              <a:rPr lang="id-ID" dirty="0"/>
              <a:t>Mendesain rencana pembelajaran. Tahapan ini mencakup pengorganisasian sumber dan aktivitas ekstrakurikuler dalam rangka mendemonstrasikan kegiatan dalam tema</a:t>
            </a:r>
            <a:r>
              <a:rPr lang="id-ID" dirty="0" smtClean="0"/>
              <a:t>.</a:t>
            </a:r>
            <a:endParaRPr lang="id-ID" dirty="0"/>
          </a:p>
        </p:txBody>
      </p:sp>
    </p:spTree>
    <p:extLst>
      <p:ext uri="{BB962C8B-B14F-4D97-AF65-F5344CB8AC3E}">
        <p14:creationId xmlns="" xmlns:p14="http://schemas.microsoft.com/office/powerpoint/2010/main" val="182677222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Arial Narrow" pitchFamily="34" charset="0"/>
              </a:rPr>
              <a:t>Tahap Pembelajaran Tematik  Terpadu</a:t>
            </a:r>
            <a:endParaRPr lang="id-ID" dirty="0"/>
          </a:p>
        </p:txBody>
      </p:sp>
      <p:sp>
        <p:nvSpPr>
          <p:cNvPr id="3" name="Content Placeholder 2"/>
          <p:cNvSpPr>
            <a:spLocks noGrp="1"/>
          </p:cNvSpPr>
          <p:nvPr>
            <p:ph idx="1"/>
          </p:nvPr>
        </p:nvSpPr>
        <p:spPr/>
        <p:txBody>
          <a:bodyPr anchor="t"/>
          <a:lstStyle/>
          <a:p>
            <a:pPr lvl="0"/>
            <a:r>
              <a:rPr lang="id-ID" dirty="0"/>
              <a:t>Aktivitas kelompok dan diskusi. Yang memberi peluang berpartisipasi dan mencapai berbagi persepektif dari tema. Hal ini membangun guru dan peserta didik dalam mengeksplorasi subjek</a:t>
            </a:r>
            <a:r>
              <a:rPr lang="id-ID" dirty="0" smtClean="0"/>
              <a:t>.</a:t>
            </a:r>
            <a:endParaRPr lang="id-ID" dirty="0"/>
          </a:p>
        </p:txBody>
      </p:sp>
    </p:spTree>
    <p:extLst>
      <p:ext uri="{BB962C8B-B14F-4D97-AF65-F5344CB8AC3E}">
        <p14:creationId xmlns="" xmlns:p14="http://schemas.microsoft.com/office/powerpoint/2010/main" val="2784563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a:t>Model Pembelajaran Tematik Integratif</a:t>
            </a:r>
          </a:p>
        </p:txBody>
      </p:sp>
      <p:sp>
        <p:nvSpPr>
          <p:cNvPr id="3" name="Content Placeholder 2"/>
          <p:cNvSpPr>
            <a:spLocks noGrp="1"/>
          </p:cNvSpPr>
          <p:nvPr>
            <p:ph idx="1"/>
          </p:nvPr>
        </p:nvSpPr>
        <p:spPr/>
        <p:txBody>
          <a:bodyPr/>
          <a:lstStyle/>
          <a:p>
            <a:r>
              <a:rPr lang="id-ID" dirty="0"/>
              <a:t>Model jaring laba-laba (webbed model). Model ini berangkat dari pendekatan tematis sebagai acuan dasar bahan dan kegiatan pembelajaran. Tema yang dibuat dapat mengikat kegiatan  pembelajaran, baik dalam mata pelajaran tertentu maupun antarmata pelajaran. (Robin Fogarty  1991) </a:t>
            </a:r>
          </a:p>
          <a:p>
            <a:endParaRPr lang="id-ID" dirty="0"/>
          </a:p>
        </p:txBody>
      </p:sp>
    </p:spTree>
    <p:extLst>
      <p:ext uri="{BB962C8B-B14F-4D97-AF65-F5344CB8AC3E}">
        <p14:creationId xmlns="" xmlns:p14="http://schemas.microsoft.com/office/powerpoint/2010/main" val="15309713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800" dirty="0"/>
              <a:t>TERIMA KASIH</a:t>
            </a:r>
          </a:p>
        </p:txBody>
      </p:sp>
    </p:spTree>
    <p:extLst>
      <p:ext uri="{BB962C8B-B14F-4D97-AF65-F5344CB8AC3E}">
        <p14:creationId xmlns="" xmlns:p14="http://schemas.microsoft.com/office/powerpoint/2010/main" val="267510973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Pembelajaran Tematik</a:t>
            </a:r>
            <a:endParaRPr lang="id-ID" dirty="0"/>
          </a:p>
        </p:txBody>
      </p:sp>
      <p:sp>
        <p:nvSpPr>
          <p:cNvPr id="3" name="Content Placeholder 2"/>
          <p:cNvSpPr>
            <a:spLocks noGrp="1"/>
          </p:cNvSpPr>
          <p:nvPr>
            <p:ph idx="1"/>
          </p:nvPr>
        </p:nvSpPr>
        <p:spPr/>
        <p:txBody>
          <a:bodyPr/>
          <a:lstStyle/>
          <a:p>
            <a:r>
              <a:rPr lang="id-ID" dirty="0"/>
              <a:t>Model pembelajaran tematik terpadu (PTP) atau </a:t>
            </a:r>
            <a:r>
              <a:rPr lang="id-ID" i="1" dirty="0"/>
              <a:t>integrated thematic instruction (ITI)</a:t>
            </a:r>
            <a:r>
              <a:rPr lang="id-ID" dirty="0"/>
              <a:t> pertama kali dikembangkan pada awal tahun 1970-an</a:t>
            </a:r>
          </a:p>
          <a:p>
            <a:r>
              <a:rPr lang="id-ID" dirty="0"/>
              <a:t>PTP diyakini sebagai salah satu model pengajaran yang efektif (</a:t>
            </a:r>
            <a:r>
              <a:rPr lang="id-ID" i="1" dirty="0"/>
              <a:t>highly effective teaching</a:t>
            </a:r>
            <a:r>
              <a:rPr lang="id-ID" dirty="0"/>
              <a:t> </a:t>
            </a:r>
            <a:r>
              <a:rPr lang="id-ID" i="1" dirty="0"/>
              <a:t>model</a:t>
            </a:r>
            <a:r>
              <a:rPr lang="id-ID" dirty="0"/>
              <a:t>), </a:t>
            </a:r>
          </a:p>
          <a:p>
            <a:r>
              <a:rPr lang="id-ID" dirty="0">
                <a:solidFill>
                  <a:srgbClr val="FF0000"/>
                </a:solidFill>
              </a:rPr>
              <a:t>Pembelajaran Tematik Terpadu mampu mewadahi dan menyentuh secara terpadu dimensi emosi, fisik, dan </a:t>
            </a:r>
            <a:r>
              <a:rPr lang="id-ID" dirty="0" smtClean="0">
                <a:solidFill>
                  <a:srgbClr val="FF0000"/>
                </a:solidFill>
              </a:rPr>
              <a:t>akademik</a:t>
            </a:r>
          </a:p>
        </p:txBody>
      </p:sp>
    </p:spTree>
    <p:extLst>
      <p:ext uri="{BB962C8B-B14F-4D97-AF65-F5344CB8AC3E}">
        <p14:creationId xmlns="" xmlns:p14="http://schemas.microsoft.com/office/powerpoint/2010/main" val="197626532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a:t>Pembelajaran Tematik</a:t>
            </a:r>
          </a:p>
        </p:txBody>
      </p:sp>
      <p:sp>
        <p:nvSpPr>
          <p:cNvPr id="5" name="Content Placeholder 4"/>
          <p:cNvSpPr>
            <a:spLocks noGrp="1"/>
          </p:cNvSpPr>
          <p:nvPr>
            <p:ph idx="1"/>
          </p:nvPr>
        </p:nvSpPr>
        <p:spPr/>
        <p:txBody>
          <a:bodyPr anchor="t"/>
          <a:lstStyle/>
          <a:p>
            <a:r>
              <a:rPr lang="id-ID" sz="2800" dirty="0"/>
              <a:t>secara empirik berhasil memacu percepatan dan meningkatkan kapasitas memori peserta didik (</a:t>
            </a:r>
            <a:r>
              <a:rPr lang="id-ID" sz="2800" i="1" dirty="0"/>
              <a:t>enhance learning and increase long-term memory capabilities of learners</a:t>
            </a:r>
            <a:r>
              <a:rPr lang="id-ID" sz="2800" dirty="0"/>
              <a:t>) untuk waktu yang panjang</a:t>
            </a:r>
            <a:endParaRPr lang="id-ID" dirty="0"/>
          </a:p>
        </p:txBody>
      </p:sp>
    </p:spTree>
    <p:extLst>
      <p:ext uri="{BB962C8B-B14F-4D97-AF65-F5344CB8AC3E}">
        <p14:creationId xmlns="" xmlns:p14="http://schemas.microsoft.com/office/powerpoint/2010/main" val="167825897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Pembelajaran Tematik Integratif</a:t>
            </a:r>
            <a:endParaRPr lang="id-ID" dirty="0"/>
          </a:p>
        </p:txBody>
      </p:sp>
      <p:sp>
        <p:nvSpPr>
          <p:cNvPr id="4" name="Content Placeholder 3"/>
          <p:cNvSpPr>
            <a:spLocks noGrp="1"/>
          </p:cNvSpPr>
          <p:nvPr>
            <p:ph idx="1"/>
          </p:nvPr>
        </p:nvSpPr>
        <p:spPr/>
        <p:txBody>
          <a:bodyPr/>
          <a:lstStyle/>
          <a:p>
            <a:r>
              <a:rPr lang="id-ID" sz="2800" dirty="0"/>
              <a:t>Pembelajaran </a:t>
            </a:r>
            <a:r>
              <a:rPr lang="id-ID" sz="2800" dirty="0" smtClean="0"/>
              <a:t>tematik </a:t>
            </a:r>
            <a:r>
              <a:rPr lang="id-ID" sz="2800" dirty="0"/>
              <a:t>integratif /terintegrasi (</a:t>
            </a:r>
            <a:r>
              <a:rPr lang="id-ID" sz="2800" i="1" dirty="0"/>
              <a:t>integrated thematic instruction, ITI</a:t>
            </a:r>
            <a:r>
              <a:rPr lang="id-ID" sz="2800" dirty="0"/>
              <a:t>) asalnya dikonseptualisasikan tahun 1970an. Pendekatan pembelajaran ini awalnya dikembangkan untuk anak-anak berbakat dan bertalenta (</a:t>
            </a:r>
            <a:r>
              <a:rPr lang="id-ID" sz="2800" i="1" dirty="0"/>
              <a:t>gifted and talented</a:t>
            </a:r>
            <a:r>
              <a:rPr lang="id-ID" sz="2800" dirty="0"/>
              <a:t>), cerdas, pada  program perluasan belajar, dan yang belajar cepat</a:t>
            </a:r>
            <a:r>
              <a:rPr lang="id-ID" dirty="0"/>
              <a:t>. </a:t>
            </a:r>
          </a:p>
        </p:txBody>
      </p:sp>
    </p:spTree>
    <p:extLst>
      <p:ext uri="{BB962C8B-B14F-4D97-AF65-F5344CB8AC3E}">
        <p14:creationId xmlns="" xmlns:p14="http://schemas.microsoft.com/office/powerpoint/2010/main" val="95096411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096"/>
            <a:ext cx="7696200" cy="762000"/>
          </a:xfrm>
        </p:spPr>
        <p:txBody>
          <a:bodyPr>
            <a:noAutofit/>
          </a:bodyPr>
          <a:lstStyle/>
          <a:p>
            <a:r>
              <a:rPr lang="id-ID" sz="3200" dirty="0"/>
              <a:t>Kelebihan Pembelajaran Tematik Integratif</a:t>
            </a:r>
          </a:p>
        </p:txBody>
      </p:sp>
      <p:sp>
        <p:nvSpPr>
          <p:cNvPr id="3" name="Content Placeholder 2"/>
          <p:cNvSpPr>
            <a:spLocks noGrp="1"/>
          </p:cNvSpPr>
          <p:nvPr>
            <p:ph idx="1"/>
          </p:nvPr>
        </p:nvSpPr>
        <p:spPr/>
        <p:txBody>
          <a:bodyPr/>
          <a:lstStyle/>
          <a:p>
            <a:r>
              <a:rPr lang="id-ID" dirty="0"/>
              <a:t>Premis utama PTP bahwa peserta didik memerlukan peluang tambahan (</a:t>
            </a:r>
            <a:r>
              <a:rPr lang="id-ID" i="1" dirty="0"/>
              <a:t>additional opportunities</a:t>
            </a:r>
            <a:r>
              <a:rPr lang="id-ID" dirty="0"/>
              <a:t>) untuk menggunakan talentanya,</a:t>
            </a:r>
          </a:p>
          <a:p>
            <a:r>
              <a:rPr lang="id-ID" dirty="0"/>
              <a:t>menyediakan waktu bersama yang lain untuk secara cepat mengkonseptualisasi dan mensintesis. </a:t>
            </a:r>
          </a:p>
          <a:p>
            <a:r>
              <a:rPr lang="id-ID" dirty="0"/>
              <a:t>relevan untuk mengakomodasi kualitatif lingkungan belajar. </a:t>
            </a:r>
          </a:p>
          <a:p>
            <a:r>
              <a:rPr lang="id-ID" dirty="0"/>
              <a:t>menginspirasi peserta didik untuk memperoleh pengalaman belajar</a:t>
            </a:r>
            <a:r>
              <a:rPr lang="id-ID" dirty="0" smtClean="0"/>
              <a:t>.</a:t>
            </a:r>
            <a:endParaRPr lang="id-ID" dirty="0"/>
          </a:p>
        </p:txBody>
      </p:sp>
    </p:spTree>
    <p:extLst>
      <p:ext uri="{BB962C8B-B14F-4D97-AF65-F5344CB8AC3E}">
        <p14:creationId xmlns="" xmlns:p14="http://schemas.microsoft.com/office/powerpoint/2010/main" val="369970596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Kelebihan Pembelajaran Tematik Integratif</a:t>
            </a:r>
          </a:p>
        </p:txBody>
      </p:sp>
      <p:sp>
        <p:nvSpPr>
          <p:cNvPr id="3" name="Content Placeholder 2"/>
          <p:cNvSpPr>
            <a:spLocks noGrp="1"/>
          </p:cNvSpPr>
          <p:nvPr>
            <p:ph idx="1"/>
          </p:nvPr>
        </p:nvSpPr>
        <p:spPr/>
        <p:txBody>
          <a:bodyPr/>
          <a:lstStyle/>
          <a:p>
            <a:r>
              <a:rPr lang="id-ID" dirty="0" smtClean="0"/>
              <a:t>Memiliki </a:t>
            </a:r>
            <a:r>
              <a:rPr lang="id-ID" dirty="0"/>
              <a:t>perbedaan kualitatif (qualitatively different) dengan model pembelajaran lain, karena sifatnya memandu peserta didik mencapai kemampuan berpikir tingkat tinggi (</a:t>
            </a:r>
            <a:r>
              <a:rPr lang="id-ID" i="1" dirty="0"/>
              <a:t>higher levels of thinking</a:t>
            </a:r>
            <a:r>
              <a:rPr lang="id-ID" dirty="0"/>
              <a:t>) atau keterampilan berpikir dengan mengoptimasi kecerdasan ganda (multiple thinking skills), sebuah proses inovatif bagi pengembangan dimensi sikap, keterampilan dan pengetahuan. </a:t>
            </a:r>
          </a:p>
        </p:txBody>
      </p:sp>
    </p:spTree>
    <p:extLst>
      <p:ext uri="{BB962C8B-B14F-4D97-AF65-F5344CB8AC3E}">
        <p14:creationId xmlns="" xmlns:p14="http://schemas.microsoft.com/office/powerpoint/2010/main" val="30566061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d-ID" sz="3200" dirty="0"/>
              <a:t>Manfaat Pendekatan Tematik Terpadu</a:t>
            </a:r>
          </a:p>
        </p:txBody>
      </p:sp>
      <p:sp>
        <p:nvSpPr>
          <p:cNvPr id="5" name="Content Placeholder 4"/>
          <p:cNvSpPr>
            <a:spLocks noGrp="1"/>
          </p:cNvSpPr>
          <p:nvPr>
            <p:ph idx="1"/>
          </p:nvPr>
        </p:nvSpPr>
        <p:spPr/>
        <p:txBody>
          <a:bodyPr/>
          <a:lstStyle/>
          <a:p>
            <a:pPr marL="514350" lvl="0" indent="-514350">
              <a:buFont typeface="+mj-lt"/>
              <a:buAutoNum type="arabicPeriod"/>
            </a:pPr>
            <a:r>
              <a:rPr lang="id-ID" dirty="0"/>
              <a:t>Suasana kelas yang nyaman dan menyenangkan. </a:t>
            </a:r>
          </a:p>
          <a:p>
            <a:pPr marL="514350" lvl="0" indent="-514350">
              <a:buFont typeface="+mj-lt"/>
              <a:buAutoNum type="arabicPeriod"/>
            </a:pPr>
            <a:r>
              <a:rPr lang="id-ID" dirty="0" smtClean="0"/>
              <a:t>Menggunakan kelompok kerjasama, kolaborasi, kelompok belajar, dan strategi pemecahan konflik yang mendorong peserta didik untuk memecahkan masalah</a:t>
            </a:r>
            <a:endParaRPr lang="id-ID" dirty="0"/>
          </a:p>
          <a:p>
            <a:pPr marL="514350" lvl="0" indent="-514350">
              <a:buFont typeface="+mj-lt"/>
              <a:buAutoNum type="arabicPeriod"/>
            </a:pPr>
            <a:r>
              <a:rPr lang="id-ID" dirty="0" smtClean="0"/>
              <a:t> Mengoptimasi lingkungan belajar sebagai kunci kelas yang ramah otak (</a:t>
            </a:r>
            <a:r>
              <a:rPr lang="id-ID" i="1" dirty="0" smtClean="0"/>
              <a:t>brain-friendly classroom</a:t>
            </a:r>
            <a:r>
              <a:rPr lang="id-ID" dirty="0" smtClean="0"/>
              <a:t>).</a:t>
            </a:r>
            <a:endParaRPr lang="id-ID" dirty="0"/>
          </a:p>
        </p:txBody>
      </p:sp>
    </p:spTree>
    <p:extLst>
      <p:ext uri="{BB962C8B-B14F-4D97-AF65-F5344CB8AC3E}">
        <p14:creationId xmlns="" xmlns:p14="http://schemas.microsoft.com/office/powerpoint/2010/main" val="314378137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a:t>Manfaat Pendekatan Tematik Terpadu</a:t>
            </a:r>
          </a:p>
        </p:txBody>
      </p:sp>
      <p:sp>
        <p:nvSpPr>
          <p:cNvPr id="3" name="Content Placeholder 2"/>
          <p:cNvSpPr>
            <a:spLocks noGrp="1"/>
          </p:cNvSpPr>
          <p:nvPr>
            <p:ph idx="1"/>
          </p:nvPr>
        </p:nvSpPr>
        <p:spPr/>
        <p:txBody>
          <a:bodyPr/>
          <a:lstStyle/>
          <a:p>
            <a:pPr marL="514350" lvl="0" indent="-514350">
              <a:buAutoNum type="arabicPeriod" startAt="4"/>
            </a:pPr>
            <a:r>
              <a:rPr lang="id-ID" dirty="0" smtClean="0"/>
              <a:t>Peserta </a:t>
            </a:r>
            <a:r>
              <a:rPr lang="id-ID" dirty="0"/>
              <a:t>didik secara cepat dan tepat waktu mampu memproses informasi. Proses itu tidak hanya menyentuh dimensi kuantitas dan kualitas mengeksplorasi konsep-konsep baru dan membantu peserta didik mengembangkan pengetahuan secara </a:t>
            </a:r>
            <a:r>
              <a:rPr lang="id-ID" dirty="0" smtClean="0"/>
              <a:t>siap.</a:t>
            </a:r>
          </a:p>
          <a:p>
            <a:pPr marL="514350" lvl="0" indent="-514350">
              <a:buAutoNum type="arabicPeriod" startAt="4"/>
            </a:pPr>
            <a:r>
              <a:rPr lang="id-ID" dirty="0" smtClean="0"/>
              <a:t>Proses </a:t>
            </a:r>
            <a:r>
              <a:rPr lang="id-ID" dirty="0"/>
              <a:t>pembelajaran di kelas mendorong peserta didik berada dalam format ramah otak. </a:t>
            </a:r>
            <a:endParaRPr lang="id-ID" dirty="0" smtClean="0"/>
          </a:p>
          <a:p>
            <a:pPr marL="514350" lvl="0" indent="-514350">
              <a:buAutoNum type="arabicPeriod" startAt="4"/>
            </a:pPr>
            <a:r>
              <a:rPr lang="id-ID" dirty="0" smtClean="0"/>
              <a:t>Materi </a:t>
            </a:r>
            <a:r>
              <a:rPr lang="id-ID" dirty="0"/>
              <a:t>pembelajaran yang disampaikan oleh guru dapat diaplikasikan langsung oleh peserta didik dalam kehidupannya sehari-hari</a:t>
            </a:r>
            <a:r>
              <a:rPr lang="id-ID" dirty="0" smtClean="0"/>
              <a:t>.</a:t>
            </a:r>
            <a:endParaRPr lang="id-ID" dirty="0"/>
          </a:p>
        </p:txBody>
      </p:sp>
    </p:spTree>
    <p:extLst>
      <p:ext uri="{BB962C8B-B14F-4D97-AF65-F5344CB8AC3E}">
        <p14:creationId xmlns="" xmlns:p14="http://schemas.microsoft.com/office/powerpoint/2010/main" val="274662566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a:t>Manfaat Pendekatan Tematik Terpadu</a:t>
            </a:r>
          </a:p>
        </p:txBody>
      </p:sp>
      <p:sp>
        <p:nvSpPr>
          <p:cNvPr id="3" name="Content Placeholder 2"/>
          <p:cNvSpPr>
            <a:spLocks noGrp="1"/>
          </p:cNvSpPr>
          <p:nvPr>
            <p:ph idx="1"/>
          </p:nvPr>
        </p:nvSpPr>
        <p:spPr/>
        <p:txBody>
          <a:bodyPr/>
          <a:lstStyle/>
          <a:p>
            <a:pPr marL="514350" lvl="0" indent="-514350">
              <a:buNone/>
            </a:pPr>
            <a:r>
              <a:rPr lang="id-ID" dirty="0" smtClean="0"/>
              <a:t>7.  Peserta </a:t>
            </a:r>
            <a:r>
              <a:rPr lang="id-ID" dirty="0"/>
              <a:t>didik yang relatif mengalami keterlambatan untuk menuntaskan program belajar dapat dibantu oleh guru dengan cara memberikan bimbingan khusus dan menerapkan prinsip belajar </a:t>
            </a:r>
            <a:r>
              <a:rPr lang="id-ID" dirty="0" smtClean="0"/>
              <a:t>tuntas.</a:t>
            </a:r>
          </a:p>
          <a:p>
            <a:pPr marL="514350" lvl="0" indent="-514350">
              <a:buNone/>
            </a:pPr>
            <a:r>
              <a:rPr lang="id-ID" dirty="0" smtClean="0"/>
              <a:t>8.  Program </a:t>
            </a:r>
            <a:r>
              <a:rPr lang="id-ID" dirty="0"/>
              <a:t>pembelajaran yang bersifat ramah otak memungkinkan guru untuk mewujudkan ketuntasan belajar dengan menerapkan variasi cara </a:t>
            </a:r>
            <a:r>
              <a:rPr lang="id-ID" dirty="0" smtClean="0"/>
              <a:t>penilaian</a:t>
            </a:r>
            <a:endParaRPr lang="id-ID" dirty="0"/>
          </a:p>
        </p:txBody>
      </p:sp>
    </p:spTree>
    <p:extLst>
      <p:ext uri="{BB962C8B-B14F-4D97-AF65-F5344CB8AC3E}">
        <p14:creationId xmlns="" xmlns:p14="http://schemas.microsoft.com/office/powerpoint/2010/main" val="3944282358"/>
      </p:ext>
    </p:extLst>
  </p:cSld>
  <p:clrMapOvr>
    <a:masterClrMapping/>
  </p:clrMapOvr>
  <p:transition/>
</p:sld>
</file>

<file path=ppt/theme/theme1.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511</Words>
  <Application>Microsoft Office PowerPoint</Application>
  <PresentationFormat>On-screen Show (4:3)</PresentationFormat>
  <Paragraphs>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Theme4</vt:lpstr>
      <vt:lpstr>KONSEP PEMBELAJARAN TEMATIK TERPADU</vt:lpstr>
      <vt:lpstr>Pembelajaran Tematik</vt:lpstr>
      <vt:lpstr>Pembelajaran Tematik</vt:lpstr>
      <vt:lpstr>Pembelajaran Tematik Integratif</vt:lpstr>
      <vt:lpstr>Kelebihan Pembelajaran Tematik Integratif</vt:lpstr>
      <vt:lpstr>Kelebihan Pembelajaran Tematik Integratif</vt:lpstr>
      <vt:lpstr>Manfaat Pendekatan Tematik Terpadu</vt:lpstr>
      <vt:lpstr>Manfaat Pendekatan Tematik Terpadu</vt:lpstr>
      <vt:lpstr>Manfaat Pendekatan Tematik Terpadu</vt:lpstr>
      <vt:lpstr>Tahap Pembelajaran Tematik  Terpadu</vt:lpstr>
      <vt:lpstr>Tahap Pembelajaran Tematik  Terpadu</vt:lpstr>
      <vt:lpstr>Model Pembelajaran Tematik Integratif</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RASIONAL KURIKULUM 2013  (MD.1)</dc:title>
  <dc:creator>Santi A</dc:creator>
  <cp:lastModifiedBy>supriatna</cp:lastModifiedBy>
  <cp:revision>15</cp:revision>
  <dcterms:created xsi:type="dcterms:W3CDTF">2013-03-03T05:36:55Z</dcterms:created>
  <dcterms:modified xsi:type="dcterms:W3CDTF">2009-05-04T17:24:10Z</dcterms:modified>
</cp:coreProperties>
</file>