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61" r:id="rId10"/>
    <p:sldId id="262" r:id="rId11"/>
    <p:sldId id="264" r:id="rId12"/>
    <p:sldId id="265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>
        <p:scale>
          <a:sx n="50" d="100"/>
          <a:sy n="50" d="100"/>
        </p:scale>
        <p:origin x="-1002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AF92F-21C0-4D9F-B71C-DA04309475B1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17305-43AB-44DD-9ECA-AAA8F10D88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17305-43AB-44DD-9ECA-AAA8F10D88E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17305-43AB-44DD-9ECA-AAA8F10D88E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31ACD-0F7C-498E-81FE-2691E516D59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17305-43AB-44DD-9ECA-AAA8F10D88E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17305-43AB-44DD-9ECA-AAA8F10D88E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17305-43AB-44DD-9ECA-AAA8F10D88E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17305-43AB-44DD-9ECA-AAA8F10D88E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17305-43AB-44DD-9ECA-AAA8F10D88E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17305-43AB-44DD-9ECA-AAA8F10D88E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17305-43AB-44DD-9ECA-AAA8F10D88E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17305-43AB-44DD-9ECA-AAA8F10D88E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5571-73BB-4224-B71A-B1E678B2C58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1BE-EFE7-4CD9-9A92-F686046F0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5571-73BB-4224-B71A-B1E678B2C58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1BE-EFE7-4CD9-9A92-F686046F0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5571-73BB-4224-B71A-B1E678B2C58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1BE-EFE7-4CD9-9A92-F686046F0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5571-73BB-4224-B71A-B1E678B2C58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1BE-EFE7-4CD9-9A92-F686046F0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5571-73BB-4224-B71A-B1E678B2C58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1BE-EFE7-4CD9-9A92-F686046F0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5571-73BB-4224-B71A-B1E678B2C58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1BE-EFE7-4CD9-9A92-F686046F0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5571-73BB-4224-B71A-B1E678B2C58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1BE-EFE7-4CD9-9A92-F686046F0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5571-73BB-4224-B71A-B1E678B2C58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1BE-EFE7-4CD9-9A92-F686046F0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5571-73BB-4224-B71A-B1E678B2C58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1BE-EFE7-4CD9-9A92-F686046F0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5571-73BB-4224-B71A-B1E678B2C58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1BE-EFE7-4CD9-9A92-F686046F0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5571-73BB-4224-B71A-B1E678B2C58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1BE-EFE7-4CD9-9A92-F686046F0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75571-73BB-4224-B71A-B1E678B2C58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601BE-EFE7-4CD9-9A92-F686046F0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A.C.M.E. Explosive" pitchFamily="34" charset="0"/>
              </a:rPr>
              <a:t>Perubahan</a:t>
            </a:r>
            <a:r>
              <a:rPr lang="en-US" sz="3200" dirty="0" smtClean="0">
                <a:latin typeface="A.C.M.E. Explosive" pitchFamily="34" charset="0"/>
              </a:rPr>
              <a:t> </a:t>
            </a:r>
            <a:r>
              <a:rPr lang="en-US" sz="3200" dirty="0" err="1" smtClean="0">
                <a:latin typeface="A.C.M.E. Explosive" pitchFamily="34" charset="0"/>
              </a:rPr>
              <a:t>Paradigma</a:t>
            </a:r>
            <a:endParaRPr lang="en-US" sz="3200" dirty="0">
              <a:latin typeface="A.C.M.E. Explosive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505200"/>
            <a:ext cx="38862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600" dirty="0" smtClean="0"/>
              <a:t> </a:t>
            </a:r>
            <a:r>
              <a:rPr lang="en-US" sz="1600" dirty="0" err="1" smtClean="0">
                <a:latin typeface="BakerSignet BT" pitchFamily="34" charset="0"/>
              </a:rPr>
              <a:t>Berorientasi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pada</a:t>
            </a:r>
            <a:r>
              <a:rPr lang="en-US" sz="1600" dirty="0" smtClean="0">
                <a:latin typeface="BakerSignet BT" pitchFamily="34" charset="0"/>
              </a:rPr>
              <a:t> guru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Siswa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sebagai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objek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belajar</a:t>
            </a:r>
            <a:endParaRPr lang="en-US" sz="1600" dirty="0" smtClean="0">
              <a:latin typeface="BakerSignet BT" pitchFamily="34" charset="0"/>
            </a:endParaRPr>
          </a:p>
          <a:p>
            <a:pPr marL="163513" indent="-163513">
              <a:buFont typeface="Wingdings" pitchFamily="2" charset="2"/>
              <a:buChar char="v"/>
            </a:pPr>
            <a:r>
              <a:rPr lang="en-US" sz="1600" dirty="0" err="1" smtClean="0">
                <a:latin typeface="BakerSignet BT" pitchFamily="34" charset="0"/>
              </a:rPr>
              <a:t>Proses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pembelajaran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terjadi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pada</a:t>
            </a:r>
            <a:r>
              <a:rPr lang="en-US" sz="1600" dirty="0" smtClean="0">
                <a:latin typeface="BakerSignet BT" pitchFamily="34" charset="0"/>
              </a:rPr>
              <a:t> </a:t>
            </a:r>
          </a:p>
          <a:p>
            <a:pPr marL="163513" indent="-163513"/>
            <a:r>
              <a:rPr lang="en-US" sz="1600" dirty="0">
                <a:latin typeface="BakerSignet BT" pitchFamily="34" charset="0"/>
              </a:rPr>
              <a:t> </a:t>
            </a:r>
            <a:r>
              <a:rPr lang="en-US" sz="1600" dirty="0" smtClean="0">
                <a:latin typeface="BakerSignet BT" pitchFamily="34" charset="0"/>
              </a:rPr>
              <a:t>   </a:t>
            </a:r>
            <a:r>
              <a:rPr lang="en-US" sz="1600" dirty="0" err="1" smtClean="0">
                <a:latin typeface="BakerSignet BT" pitchFamily="34" charset="0"/>
              </a:rPr>
              <a:t>tempat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dan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waktu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tertentu</a:t>
            </a:r>
            <a:endParaRPr lang="en-US" sz="1600" dirty="0" smtClean="0">
              <a:latin typeface="BakerSignet BT" pitchFamily="34" charset="0"/>
            </a:endParaRPr>
          </a:p>
          <a:p>
            <a:pPr marL="228600" indent="-228600">
              <a:buFont typeface="Wingdings" pitchFamily="2" charset="2"/>
              <a:buChar char="v"/>
            </a:pPr>
            <a:r>
              <a:rPr lang="en-US" sz="1600" dirty="0" err="1" smtClean="0">
                <a:latin typeface="BakerSignet BT" pitchFamily="34" charset="0"/>
              </a:rPr>
              <a:t>Tujuan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utama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menitikberatkan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pada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penguasaan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materi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pelajaran</a:t>
            </a:r>
            <a:endParaRPr lang="en-US" sz="1600" dirty="0">
              <a:latin typeface="BakerSignet B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3505200"/>
            <a:ext cx="4724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600" dirty="0" smtClean="0"/>
              <a:t> </a:t>
            </a:r>
            <a:r>
              <a:rPr lang="en-US" sz="1600" dirty="0" err="1" smtClean="0">
                <a:latin typeface="BakerSignet BT" pitchFamily="34" charset="0"/>
              </a:rPr>
              <a:t>Berorientasi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pada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siswa</a:t>
            </a:r>
            <a:endParaRPr lang="en-US" sz="1600" dirty="0" smtClean="0">
              <a:latin typeface="BakerSignet BT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1600" dirty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Siswa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sebagai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subyek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belajar</a:t>
            </a:r>
            <a:endParaRPr lang="en-US" sz="1600" dirty="0" smtClean="0">
              <a:latin typeface="BakerSignet BT" pitchFamily="34" charset="0"/>
            </a:endParaRPr>
          </a:p>
          <a:p>
            <a:pPr marL="163513" indent="-163513">
              <a:buFont typeface="Wingdings" pitchFamily="2" charset="2"/>
              <a:buChar char="v"/>
            </a:pPr>
            <a:r>
              <a:rPr lang="en-US" sz="1600" dirty="0" err="1" smtClean="0">
                <a:latin typeface="BakerSignet BT" pitchFamily="34" charset="0"/>
              </a:rPr>
              <a:t>Proses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pembelajaran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terjadi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di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mana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saja</a:t>
            </a:r>
            <a:endParaRPr lang="en-US" sz="1600" dirty="0" smtClean="0">
              <a:latin typeface="BakerSignet BT" pitchFamily="34" charset="0"/>
            </a:endParaRPr>
          </a:p>
          <a:p>
            <a:pPr marL="228600" indent="-228600">
              <a:buFont typeface="Wingdings" pitchFamily="2" charset="2"/>
              <a:buChar char="v"/>
              <a:tabLst>
                <a:tab pos="114300" algn="l"/>
              </a:tabLst>
            </a:pPr>
            <a:r>
              <a:rPr lang="en-US" sz="1600" dirty="0" err="1" smtClean="0">
                <a:latin typeface="BakerSignet BT" pitchFamily="34" charset="0"/>
              </a:rPr>
              <a:t>Tujuan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utama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pada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pembentukan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tingkah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laku</a:t>
            </a:r>
            <a:r>
              <a:rPr lang="en-US" sz="1600" dirty="0" smtClean="0">
                <a:latin typeface="BakerSignet BT" pitchFamily="34" charset="0"/>
              </a:rPr>
              <a:t> yang </a:t>
            </a:r>
            <a:r>
              <a:rPr lang="en-US" sz="1600" dirty="0" err="1" smtClean="0">
                <a:latin typeface="BakerSignet BT" pitchFamily="34" charset="0"/>
              </a:rPr>
              <a:t>lebih</a:t>
            </a:r>
            <a:r>
              <a:rPr lang="en-US" sz="1600" dirty="0" smtClean="0">
                <a:latin typeface="BakerSignet BT" pitchFamily="34" charset="0"/>
              </a:rPr>
              <a:t> </a:t>
            </a:r>
            <a:r>
              <a:rPr lang="en-US" sz="1600" dirty="0" err="1" smtClean="0">
                <a:latin typeface="BakerSignet BT" pitchFamily="34" charset="0"/>
              </a:rPr>
              <a:t>luas</a:t>
            </a:r>
            <a:r>
              <a:rPr lang="en-US" sz="1600" dirty="0" smtClean="0">
                <a:latin typeface="BakerSignet BT" pitchFamily="34" charset="0"/>
              </a:rPr>
              <a:t>.</a:t>
            </a:r>
            <a:endParaRPr lang="en-US" sz="1600" dirty="0">
              <a:latin typeface="BakerSignet BT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950" y="1525616"/>
            <a:ext cx="1695450" cy="1903383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9" name="Right Arrow 8"/>
          <p:cNvSpPr/>
          <p:nvPr/>
        </p:nvSpPr>
        <p:spPr>
          <a:xfrm>
            <a:off x="3962400" y="3733800"/>
            <a:ext cx="381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/>
          <a:srcRect r="790" b="6533"/>
          <a:stretch>
            <a:fillRect/>
          </a:stretch>
        </p:blipFill>
        <p:spPr bwMode="auto">
          <a:xfrm>
            <a:off x="5715000" y="1538268"/>
            <a:ext cx="2209800" cy="1637541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A.C.M.E. Explosive" pitchFamily="34" charset="0"/>
              </a:rPr>
              <a:t>Teori</a:t>
            </a:r>
            <a:r>
              <a:rPr lang="en-US" sz="3200" dirty="0" smtClean="0">
                <a:latin typeface="A.C.M.E. Explosive" pitchFamily="34" charset="0"/>
              </a:rPr>
              <a:t> </a:t>
            </a:r>
            <a:r>
              <a:rPr lang="en-US" sz="3200" dirty="0" err="1" smtClean="0">
                <a:latin typeface="A.C.M.E. Explosive" pitchFamily="34" charset="0"/>
              </a:rPr>
              <a:t>gesalt</a:t>
            </a:r>
            <a:endParaRPr lang="en-US" sz="3200" dirty="0">
              <a:latin typeface="A.C.M.E. Explosive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676400"/>
            <a:ext cx="8610600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>
                <a:latin typeface="BakerSignet BT" pitchFamily="34" charset="0"/>
              </a:rPr>
              <a:t>Dikembangkan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oleh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Koffka</a:t>
            </a:r>
            <a:r>
              <a:rPr lang="en-US" sz="2400" dirty="0" smtClean="0">
                <a:latin typeface="BakerSignet BT" pitchFamily="34" charset="0"/>
              </a:rPr>
              <a:t>, Kohler, Wertheimer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Teori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ini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menekankan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pada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proses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pengembangan</a:t>
            </a:r>
            <a:r>
              <a:rPr lang="en-US" sz="2400" dirty="0" smtClean="0">
                <a:latin typeface="BakerSignet BT" pitchFamily="34" charset="0"/>
              </a:rPr>
              <a:t> insight.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BakerSignet BT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Misalnya</a:t>
            </a:r>
            <a:r>
              <a:rPr lang="en-US" sz="2400" dirty="0" smtClean="0">
                <a:latin typeface="BakerSignet BT" pitchFamily="34" charset="0"/>
              </a:rPr>
              <a:t>: </a:t>
            </a:r>
            <a:r>
              <a:rPr lang="en-US" sz="2400" dirty="0" err="1" smtClean="0">
                <a:latin typeface="BakerSignet BT" pitchFamily="34" charset="0"/>
              </a:rPr>
              <a:t>simpanse</a:t>
            </a:r>
            <a:r>
              <a:rPr lang="en-US" sz="2400" dirty="0" smtClean="0">
                <a:latin typeface="BakerSignet BT" pitchFamily="34" charset="0"/>
              </a:rPr>
              <a:t> yang </a:t>
            </a:r>
            <a:r>
              <a:rPr lang="en-US" sz="2400" dirty="0" err="1" smtClean="0">
                <a:latin typeface="BakerSignet BT" pitchFamily="34" charset="0"/>
              </a:rPr>
              <a:t>ada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luar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jeruji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melihat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tongkat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pisang</a:t>
            </a:r>
            <a:r>
              <a:rPr lang="en-US" sz="2400" dirty="0" smtClean="0">
                <a:latin typeface="BakerSignet BT" pitchFamily="34" charset="0"/>
              </a:rPr>
              <a:t> yang </a:t>
            </a:r>
            <a:r>
              <a:rPr lang="en-US" sz="2400" dirty="0" err="1" smtClean="0">
                <a:latin typeface="BakerSignet BT" pitchFamily="34" charset="0"/>
              </a:rPr>
              <a:t>ada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diluar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jeruji</a:t>
            </a:r>
            <a:r>
              <a:rPr lang="en-US" sz="2400" dirty="0" smtClean="0">
                <a:latin typeface="BakerSignet BT" pitchFamily="34" charset="0"/>
              </a:rPr>
              <a:t>. </a:t>
            </a:r>
            <a:r>
              <a:rPr lang="en-US" sz="2400" dirty="0" err="1" smtClean="0">
                <a:latin typeface="BakerSignet BT" pitchFamily="34" charset="0"/>
              </a:rPr>
              <a:t>Simpanse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menangkap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makna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bahwa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tongkat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dapat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digunakan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untuk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mengambil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pisang</a:t>
            </a:r>
            <a:r>
              <a:rPr lang="en-US" sz="2400" dirty="0" smtClean="0">
                <a:latin typeface="BakerSignet BT" pitchFamily="34" charset="0"/>
              </a:rPr>
              <a:t>.</a:t>
            </a:r>
          </a:p>
          <a:p>
            <a:pPr marL="285750" indent="-285750"/>
            <a:r>
              <a:rPr lang="en-US" sz="2400" dirty="0" smtClean="0">
                <a:latin typeface="BakerSignet BT" pitchFamily="34" charset="0"/>
              </a:rPr>
              <a:t>     </a:t>
            </a:r>
          </a:p>
          <a:p>
            <a:r>
              <a:rPr lang="en-US" sz="1600" dirty="0" smtClean="0">
                <a:latin typeface="BakerSignet BT" pitchFamily="34" charset="0"/>
              </a:rPr>
              <a:t> </a:t>
            </a:r>
            <a:endParaRPr lang="en-US" sz="2000" dirty="0">
              <a:latin typeface="BakerSignet B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114800"/>
            <a:ext cx="861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BakerSignet BT" pitchFamily="34" charset="0"/>
              </a:rPr>
              <a:t>Belajar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terjadi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karena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menangkap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makna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hubungan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antar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komponen</a:t>
            </a:r>
            <a:r>
              <a:rPr lang="en-US" sz="2400" dirty="0" smtClean="0">
                <a:latin typeface="BakerSignet BT" pitchFamily="34" charset="0"/>
              </a:rPr>
              <a:t> yang </a:t>
            </a:r>
            <a:r>
              <a:rPr lang="en-US" sz="2400" dirty="0" err="1" smtClean="0">
                <a:latin typeface="BakerSignet BT" pitchFamily="34" charset="0"/>
              </a:rPr>
              <a:t>ada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lingkungan</a:t>
            </a:r>
            <a:r>
              <a:rPr lang="en-US" sz="2400" dirty="0" smtClean="0">
                <a:latin typeface="BakerSignet BT" pitchFamily="34" charset="0"/>
              </a:rPr>
              <a:t>)</a:t>
            </a:r>
            <a:endParaRPr lang="en-US" sz="2400" dirty="0">
              <a:latin typeface="BakerSignet BT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36028"/>
            <a:ext cx="1219200" cy="1393371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A.C.M.E. Explosive" pitchFamily="34" charset="0"/>
              </a:rPr>
              <a:t>Teori</a:t>
            </a:r>
            <a:r>
              <a:rPr lang="en-US" sz="3200" dirty="0" smtClean="0">
                <a:latin typeface="A.C.M.E. Explosive" pitchFamily="34" charset="0"/>
              </a:rPr>
              <a:t> </a:t>
            </a:r>
            <a:r>
              <a:rPr lang="en-US" sz="3200" dirty="0" err="1" smtClean="0">
                <a:latin typeface="A.C.M.E. Explosive" pitchFamily="34" charset="0"/>
              </a:rPr>
              <a:t>medan</a:t>
            </a:r>
            <a:endParaRPr lang="en-US" sz="3200" dirty="0">
              <a:latin typeface="A.C.M.E. Explosive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676400"/>
            <a:ext cx="8610600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>
                <a:latin typeface="BakerSignet BT" pitchFamily="34" charset="0"/>
              </a:rPr>
              <a:t>Dikembangkan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oleh</a:t>
            </a:r>
            <a:r>
              <a:rPr lang="en-US" sz="2400" dirty="0" smtClean="0">
                <a:latin typeface="BakerSignet BT" pitchFamily="34" charset="0"/>
              </a:rPr>
              <a:t> Kurt </a:t>
            </a:r>
            <a:r>
              <a:rPr lang="en-US" sz="2400" dirty="0" err="1" smtClean="0">
                <a:latin typeface="BakerSignet BT" pitchFamily="34" charset="0"/>
              </a:rPr>
              <a:t>Lewin</a:t>
            </a:r>
            <a:endParaRPr lang="en-US" sz="2400" dirty="0" smtClean="0">
              <a:latin typeface="BakerSignet BT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Teori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ini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menekankan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pada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proses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belajar</a:t>
            </a:r>
            <a:r>
              <a:rPr lang="en-US" sz="2400" dirty="0" smtClean="0">
                <a:latin typeface="BakerSignet BT" pitchFamily="34" charset="0"/>
              </a:rPr>
              <a:t> yang </a:t>
            </a:r>
            <a:r>
              <a:rPr lang="en-US" sz="2400" dirty="0" err="1" smtClean="0">
                <a:latin typeface="BakerSignet BT" pitchFamily="34" charset="0"/>
              </a:rPr>
              <a:t>bertujuan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untuk</a:t>
            </a:r>
            <a:endParaRPr lang="en-US" sz="2400" dirty="0" smtClean="0">
              <a:latin typeface="BakerSignet BT" pitchFamily="34" charset="0"/>
            </a:endParaRPr>
          </a:p>
          <a:p>
            <a:r>
              <a:rPr lang="en-US" sz="2400" dirty="0" smtClean="0">
                <a:latin typeface="BakerSignet BT" pitchFamily="34" charset="0"/>
              </a:rPr>
              <a:t>     </a:t>
            </a:r>
            <a:r>
              <a:rPr lang="en-US" sz="2400" dirty="0" err="1" smtClean="0">
                <a:latin typeface="BakerSignet BT" pitchFamily="34" charset="0"/>
              </a:rPr>
              <a:t>memecahkan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masalah</a:t>
            </a:r>
            <a:r>
              <a:rPr lang="en-US" sz="2400" dirty="0" smtClean="0">
                <a:latin typeface="BakerSignet BT" pitchFamily="34" charset="0"/>
              </a:rPr>
              <a:t>.</a:t>
            </a:r>
          </a:p>
          <a:p>
            <a:pPr marL="285750" indent="-285750"/>
            <a:r>
              <a:rPr lang="en-US" sz="2400" dirty="0" smtClean="0">
                <a:latin typeface="BakerSignet BT" pitchFamily="34" charset="0"/>
              </a:rPr>
              <a:t>     </a:t>
            </a:r>
          </a:p>
          <a:p>
            <a:r>
              <a:rPr lang="en-US" sz="1600" dirty="0" smtClean="0">
                <a:latin typeface="BakerSignet BT" pitchFamily="34" charset="0"/>
              </a:rPr>
              <a:t> </a:t>
            </a:r>
            <a:endParaRPr lang="en-US" sz="2000" dirty="0">
              <a:latin typeface="BakerSignet BT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114800"/>
            <a:ext cx="2162175" cy="211455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A.C.M.E. Explosive" pitchFamily="34" charset="0"/>
              </a:rPr>
              <a:t>Teori</a:t>
            </a:r>
            <a:r>
              <a:rPr lang="en-US" sz="3200" dirty="0" smtClean="0">
                <a:latin typeface="A.C.M.E. Explosive" pitchFamily="34" charset="0"/>
              </a:rPr>
              <a:t> </a:t>
            </a:r>
            <a:r>
              <a:rPr lang="en-US" sz="3200" dirty="0" err="1" smtClean="0">
                <a:latin typeface="A.C.M.E. Explosive" pitchFamily="34" charset="0"/>
              </a:rPr>
              <a:t>konstruktivistik</a:t>
            </a:r>
            <a:endParaRPr lang="en-US" sz="3200" dirty="0">
              <a:latin typeface="A.C.M.E. Explosive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676400"/>
            <a:ext cx="8610600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>
                <a:latin typeface="BakerSignet BT" pitchFamily="34" charset="0"/>
              </a:rPr>
              <a:t>Dikembangkan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oleh</a:t>
            </a:r>
            <a:r>
              <a:rPr lang="en-US" sz="2400" dirty="0" smtClean="0">
                <a:latin typeface="BakerSignet BT" pitchFamily="34" charset="0"/>
              </a:rPr>
              <a:t> Piaget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Teori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ini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menekankan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pada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proses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belajar</a:t>
            </a:r>
            <a:r>
              <a:rPr lang="en-US" sz="2400" dirty="0" smtClean="0">
                <a:latin typeface="BakerSignet BT" pitchFamily="34" charset="0"/>
              </a:rPr>
              <a:t> yang </a:t>
            </a:r>
            <a:r>
              <a:rPr lang="en-US" sz="2400" dirty="0" err="1" smtClean="0">
                <a:latin typeface="BakerSignet BT" pitchFamily="34" charset="0"/>
              </a:rPr>
              <a:t>bertujuan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untuk</a:t>
            </a:r>
            <a:endParaRPr lang="en-US" sz="2400" dirty="0" smtClean="0">
              <a:latin typeface="BakerSignet BT" pitchFamily="34" charset="0"/>
            </a:endParaRPr>
          </a:p>
          <a:p>
            <a:r>
              <a:rPr lang="en-US" sz="2400" dirty="0" smtClean="0">
                <a:latin typeface="BakerSignet BT" pitchFamily="34" charset="0"/>
              </a:rPr>
              <a:t>     </a:t>
            </a:r>
            <a:r>
              <a:rPr lang="en-US" sz="2400" dirty="0" err="1" smtClean="0">
                <a:latin typeface="BakerSignet BT" pitchFamily="34" charset="0"/>
              </a:rPr>
              <a:t>mengkonstruksi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pengetahuan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melalui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proses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asimilasi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akomodasi</a:t>
            </a:r>
            <a:r>
              <a:rPr lang="en-US" sz="2400" dirty="0" smtClean="0">
                <a:latin typeface="BakerSignet BT" pitchFamily="34" charset="0"/>
              </a:rPr>
              <a:t>.</a:t>
            </a:r>
          </a:p>
          <a:p>
            <a:pPr marL="285750" indent="-285750"/>
            <a:r>
              <a:rPr lang="en-US" sz="2400" dirty="0" smtClean="0">
                <a:latin typeface="BakerSignet BT" pitchFamily="34" charset="0"/>
              </a:rPr>
              <a:t>     </a:t>
            </a:r>
          </a:p>
          <a:p>
            <a:r>
              <a:rPr lang="en-US" sz="1600" dirty="0" smtClean="0">
                <a:latin typeface="BakerSignet BT" pitchFamily="34" charset="0"/>
              </a:rPr>
              <a:t> </a:t>
            </a:r>
            <a:endParaRPr lang="en-US" sz="2000" dirty="0">
              <a:latin typeface="BakerSignet BT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 l="7336" t="31443" r="772" b="14433"/>
          <a:stretch>
            <a:fillRect/>
          </a:stretch>
        </p:blipFill>
        <p:spPr bwMode="auto">
          <a:xfrm>
            <a:off x="5029200" y="4648200"/>
            <a:ext cx="3821430" cy="168592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0010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entury Gothic" pitchFamily="34" charset="0"/>
              </a:rPr>
              <a:t>DAFTAR PUSTAKA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4478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entury Gothic" pitchFamily="34" charset="0"/>
              </a:rPr>
              <a:t>Wina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Sanjaya</a:t>
            </a:r>
            <a:r>
              <a:rPr lang="en-US" dirty="0" smtClean="0">
                <a:latin typeface="Century Gothic" pitchFamily="34" charset="0"/>
              </a:rPr>
              <a:t>. 2016.</a:t>
            </a:r>
            <a:r>
              <a:rPr lang="en-US" i="1" dirty="0" smtClean="0">
                <a:latin typeface="Century Gothic" pitchFamily="34" charset="0"/>
              </a:rPr>
              <a:t>Strategi </a:t>
            </a:r>
            <a:r>
              <a:rPr lang="en-US" i="1" dirty="0" err="1" smtClean="0">
                <a:latin typeface="Century Gothic" pitchFamily="34" charset="0"/>
              </a:rPr>
              <a:t>Pembelajaran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Berorientasi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Standar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Proses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</a:rPr>
              <a:t>. Jakarta: </a:t>
            </a:r>
            <a:r>
              <a:rPr lang="en-US" dirty="0" err="1" smtClean="0">
                <a:latin typeface="Century Gothic" pitchFamily="34" charset="0"/>
              </a:rPr>
              <a:t>Prenada</a:t>
            </a:r>
            <a:r>
              <a:rPr lang="en-US" dirty="0" smtClean="0">
                <a:latin typeface="Century Gothic" pitchFamily="34" charset="0"/>
              </a:rPr>
              <a:t> Media Group</a:t>
            </a:r>
          </a:p>
          <a:p>
            <a:endParaRPr lang="en-US" dirty="0">
              <a:latin typeface="Century Gothic" pitchFamily="34" charset="0"/>
            </a:endParaRPr>
          </a:p>
          <a:p>
            <a:r>
              <a:rPr lang="en-US" dirty="0" err="1" smtClean="0">
                <a:latin typeface="Century Gothic" pitchFamily="34" charset="0"/>
              </a:rPr>
              <a:t>Rusman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i="1" dirty="0" smtClean="0">
                <a:latin typeface="Century Gothic" pitchFamily="34" charset="0"/>
              </a:rPr>
              <a:t>2014.Model-model </a:t>
            </a:r>
            <a:r>
              <a:rPr lang="en-US" i="1" dirty="0" err="1">
                <a:latin typeface="Century Gothic" pitchFamily="34" charset="0"/>
              </a:rPr>
              <a:t>P</a:t>
            </a:r>
            <a:r>
              <a:rPr lang="en-US" i="1" dirty="0" err="1" smtClean="0">
                <a:latin typeface="Century Gothic" pitchFamily="34" charset="0"/>
              </a:rPr>
              <a:t>embelajaran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dirty="0" err="1" smtClean="0">
                <a:latin typeface="Century Gothic" pitchFamily="34" charset="0"/>
              </a:rPr>
              <a:t>Mengembangkan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profesionalisme</a:t>
            </a:r>
            <a:r>
              <a:rPr lang="en-US" dirty="0" smtClean="0">
                <a:latin typeface="Century Gothic" pitchFamily="34" charset="0"/>
              </a:rPr>
              <a:t> guru. </a:t>
            </a:r>
            <a:r>
              <a:rPr lang="en-US" dirty="0" err="1" smtClean="0">
                <a:latin typeface="Century Gothic" pitchFamily="34" charset="0"/>
              </a:rPr>
              <a:t>Edisi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kedua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dirty="0" err="1" smtClean="0">
                <a:latin typeface="Century Gothic" pitchFamily="34" charset="0"/>
              </a:rPr>
              <a:t>Depok</a:t>
            </a:r>
            <a:r>
              <a:rPr lang="en-US" dirty="0" smtClean="0">
                <a:latin typeface="Century Gothic" pitchFamily="34" charset="0"/>
              </a:rPr>
              <a:t>: </a:t>
            </a:r>
            <a:r>
              <a:rPr lang="en-US" dirty="0" err="1" smtClean="0">
                <a:latin typeface="Century Gothic" pitchFamily="34" charset="0"/>
              </a:rPr>
              <a:t>Rajagrafindo</a:t>
            </a:r>
            <a:endParaRPr lang="en-US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  <a:p>
            <a:r>
              <a:rPr lang="en-US" dirty="0" err="1" smtClean="0">
                <a:latin typeface="Century Gothic" pitchFamily="34" charset="0"/>
              </a:rPr>
              <a:t>Wena</a:t>
            </a:r>
            <a:r>
              <a:rPr lang="en-US" dirty="0" smtClean="0">
                <a:latin typeface="Century Gothic" pitchFamily="34" charset="0"/>
              </a:rPr>
              <a:t>, Made. </a:t>
            </a:r>
            <a:r>
              <a:rPr lang="en-US" i="1" dirty="0" smtClean="0">
                <a:latin typeface="Century Gothic" pitchFamily="34" charset="0"/>
              </a:rPr>
              <a:t>2014.Strategi </a:t>
            </a:r>
            <a:r>
              <a:rPr lang="en-US" i="1" dirty="0" err="1" smtClean="0">
                <a:latin typeface="Century Gothic" pitchFamily="34" charset="0"/>
              </a:rPr>
              <a:t>Pembelajaran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Inovatif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Kontemporer</a:t>
            </a:r>
            <a:r>
              <a:rPr lang="en-US" dirty="0" smtClean="0">
                <a:latin typeface="Century Gothic" pitchFamily="34" charset="0"/>
              </a:rPr>
              <a:t>. Jakarta: </a:t>
            </a:r>
            <a:r>
              <a:rPr lang="en-US" dirty="0" err="1" smtClean="0">
                <a:latin typeface="Century Gothic" pitchFamily="34" charset="0"/>
              </a:rPr>
              <a:t>Bumi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Aksara</a:t>
            </a:r>
            <a:endParaRPr lang="en-US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  <a:p>
            <a:r>
              <a:rPr lang="en-US" dirty="0" err="1" smtClean="0">
                <a:latin typeface="Century Gothic" pitchFamily="34" charset="0"/>
              </a:rPr>
              <a:t>Majid</a:t>
            </a:r>
            <a:r>
              <a:rPr lang="en-US" dirty="0" smtClean="0">
                <a:latin typeface="Century Gothic" pitchFamily="34" charset="0"/>
              </a:rPr>
              <a:t>, Abdul. </a:t>
            </a:r>
            <a:r>
              <a:rPr lang="en-US" i="1" dirty="0" smtClean="0">
                <a:latin typeface="Century Gothic" pitchFamily="34" charset="0"/>
              </a:rPr>
              <a:t>2014.Strategi </a:t>
            </a:r>
            <a:r>
              <a:rPr lang="en-US" i="1" dirty="0" err="1" smtClean="0">
                <a:latin typeface="Century Gothic" pitchFamily="34" charset="0"/>
              </a:rPr>
              <a:t>Pembelajaran</a:t>
            </a:r>
            <a:r>
              <a:rPr lang="en-US" dirty="0" smtClean="0">
                <a:latin typeface="Century Gothic" pitchFamily="34" charset="0"/>
              </a:rPr>
              <a:t>. Bandung: </a:t>
            </a:r>
            <a:r>
              <a:rPr lang="en-US" dirty="0" err="1" smtClean="0">
                <a:latin typeface="Century Gothic" pitchFamily="34" charset="0"/>
              </a:rPr>
              <a:t>Remaja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Rosdakarya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A.C.M.E. Explosive" pitchFamily="34" charset="0"/>
              </a:rPr>
              <a:t>Makna</a:t>
            </a:r>
            <a:r>
              <a:rPr lang="en-US" sz="3200" dirty="0" smtClean="0">
                <a:latin typeface="A.C.M.E. Explosive" pitchFamily="34" charset="0"/>
              </a:rPr>
              <a:t> </a:t>
            </a:r>
            <a:r>
              <a:rPr lang="en-US" sz="3200" dirty="0" err="1" smtClean="0">
                <a:latin typeface="A.C.M.E. Explosive" pitchFamily="34" charset="0"/>
              </a:rPr>
              <a:t>pembelajaran</a:t>
            </a:r>
            <a:endParaRPr lang="en-US" sz="3200" dirty="0">
              <a:latin typeface="A.C.M.E. Explosive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676400"/>
            <a:ext cx="64770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600" dirty="0" smtClean="0"/>
              <a:t> </a:t>
            </a:r>
            <a:r>
              <a:rPr lang="en-US" sz="2000" dirty="0" err="1" smtClean="0">
                <a:latin typeface="BakerSignet BT" pitchFamily="34" charset="0"/>
              </a:rPr>
              <a:t>Pembelajaran</a:t>
            </a:r>
            <a:r>
              <a:rPr lang="en-US" sz="2000" dirty="0" smtClean="0">
                <a:latin typeface="BakerSignet BT" pitchFamily="34" charset="0"/>
              </a:rPr>
              <a:t> </a:t>
            </a:r>
            <a:r>
              <a:rPr lang="en-US" sz="2000" dirty="0" err="1" smtClean="0">
                <a:latin typeface="BakerSignet BT" pitchFamily="34" charset="0"/>
              </a:rPr>
              <a:t>merupakan</a:t>
            </a:r>
            <a:r>
              <a:rPr lang="en-US" sz="2000" dirty="0" smtClean="0">
                <a:latin typeface="BakerSignet BT" pitchFamily="34" charset="0"/>
              </a:rPr>
              <a:t> </a:t>
            </a:r>
            <a:r>
              <a:rPr lang="en-US" sz="2000" dirty="0" err="1" smtClean="0">
                <a:latin typeface="BakerSignet BT" pitchFamily="34" charset="0"/>
              </a:rPr>
              <a:t>proses</a:t>
            </a:r>
            <a:r>
              <a:rPr lang="en-US" sz="2000" dirty="0" smtClean="0">
                <a:latin typeface="BakerSignet BT" pitchFamily="34" charset="0"/>
              </a:rPr>
              <a:t> </a:t>
            </a:r>
            <a:r>
              <a:rPr lang="en-US" sz="2000" dirty="0" err="1" smtClean="0">
                <a:latin typeface="BakerSignet BT" pitchFamily="34" charset="0"/>
              </a:rPr>
              <a:t>berpikir</a:t>
            </a:r>
            <a:endParaRPr lang="en-US" sz="2000" dirty="0" smtClean="0">
              <a:latin typeface="BakerSignet BT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BakerSignet BT" pitchFamily="34" charset="0"/>
              </a:rPr>
              <a:t> </a:t>
            </a:r>
            <a:r>
              <a:rPr lang="en-US" sz="2000" dirty="0" err="1" smtClean="0">
                <a:latin typeface="BakerSignet BT" pitchFamily="34" charset="0"/>
              </a:rPr>
              <a:t>Pembelajaran</a:t>
            </a:r>
            <a:r>
              <a:rPr lang="en-US" sz="2000" dirty="0" smtClean="0">
                <a:latin typeface="BakerSignet BT" pitchFamily="34" charset="0"/>
              </a:rPr>
              <a:t> </a:t>
            </a:r>
            <a:r>
              <a:rPr lang="en-US" sz="2000" dirty="0" err="1" smtClean="0">
                <a:latin typeface="BakerSignet BT" pitchFamily="34" charset="0"/>
              </a:rPr>
              <a:t>berlangsung</a:t>
            </a:r>
            <a:r>
              <a:rPr lang="en-US" sz="2000" dirty="0" smtClean="0">
                <a:latin typeface="BakerSignet BT" pitchFamily="34" charset="0"/>
              </a:rPr>
              <a:t> </a:t>
            </a:r>
            <a:r>
              <a:rPr lang="en-US" sz="2000" dirty="0" err="1" smtClean="0">
                <a:latin typeface="BakerSignet BT" pitchFamily="34" charset="0"/>
              </a:rPr>
              <a:t>sepanjang</a:t>
            </a:r>
            <a:r>
              <a:rPr lang="en-US" sz="2000" dirty="0" smtClean="0">
                <a:latin typeface="BakerSignet BT" pitchFamily="34" charset="0"/>
              </a:rPr>
              <a:t> </a:t>
            </a:r>
            <a:r>
              <a:rPr lang="en-US" sz="2000" dirty="0" err="1" smtClean="0">
                <a:latin typeface="BakerSignet BT" pitchFamily="34" charset="0"/>
              </a:rPr>
              <a:t>hayat</a:t>
            </a:r>
            <a:endParaRPr lang="en-US" sz="2000" dirty="0" smtClean="0">
              <a:latin typeface="BakerSignet BT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BakerSignet BT" pitchFamily="34" charset="0"/>
              </a:rPr>
              <a:t> </a:t>
            </a:r>
            <a:r>
              <a:rPr lang="en-US" sz="2000" dirty="0" err="1" smtClean="0">
                <a:latin typeface="BakerSignet BT" pitchFamily="34" charset="0"/>
              </a:rPr>
              <a:t>Pembelajaran</a:t>
            </a:r>
            <a:r>
              <a:rPr lang="en-US" sz="2000" dirty="0" smtClean="0">
                <a:latin typeface="BakerSignet BT" pitchFamily="34" charset="0"/>
              </a:rPr>
              <a:t> </a:t>
            </a:r>
            <a:r>
              <a:rPr lang="en-US" sz="2000" dirty="0" err="1" smtClean="0">
                <a:latin typeface="BakerSignet BT" pitchFamily="34" charset="0"/>
              </a:rPr>
              <a:t>merupakan</a:t>
            </a:r>
            <a:r>
              <a:rPr lang="en-US" sz="2000" dirty="0" smtClean="0">
                <a:latin typeface="BakerSignet BT" pitchFamily="34" charset="0"/>
              </a:rPr>
              <a:t> </a:t>
            </a:r>
            <a:r>
              <a:rPr lang="en-US" sz="2000" dirty="0" err="1" smtClean="0">
                <a:latin typeface="BakerSignet BT" pitchFamily="34" charset="0"/>
              </a:rPr>
              <a:t>proses</a:t>
            </a:r>
            <a:r>
              <a:rPr lang="en-US" sz="2000" dirty="0" smtClean="0">
                <a:latin typeface="BakerSignet BT" pitchFamily="34" charset="0"/>
              </a:rPr>
              <a:t> </a:t>
            </a:r>
            <a:r>
              <a:rPr lang="en-US" sz="2000" dirty="0" err="1" smtClean="0">
                <a:latin typeface="BakerSignet BT" pitchFamily="34" charset="0"/>
              </a:rPr>
              <a:t>memanfaarkan</a:t>
            </a:r>
            <a:r>
              <a:rPr lang="en-US" sz="2000" dirty="0" smtClean="0">
                <a:latin typeface="BakerSignet BT" pitchFamily="34" charset="0"/>
              </a:rPr>
              <a:t> </a:t>
            </a:r>
            <a:r>
              <a:rPr lang="en-US" sz="2000" dirty="0" err="1" smtClean="0">
                <a:latin typeface="BakerSignet BT" pitchFamily="34" charset="0"/>
              </a:rPr>
              <a:t>potensi</a:t>
            </a:r>
            <a:r>
              <a:rPr lang="en-US" sz="2000" dirty="0" smtClean="0">
                <a:latin typeface="BakerSignet BT" pitchFamily="34" charset="0"/>
              </a:rPr>
              <a:t> </a:t>
            </a:r>
            <a:r>
              <a:rPr lang="en-US" sz="2000" dirty="0" err="1" smtClean="0">
                <a:latin typeface="BakerSignet BT" pitchFamily="34" charset="0"/>
              </a:rPr>
              <a:t>otak</a:t>
            </a:r>
            <a:endParaRPr lang="en-US" sz="2000" dirty="0" smtClean="0">
              <a:latin typeface="BakerSignet BT" pitchFamily="34" charset="0"/>
            </a:endParaRPr>
          </a:p>
          <a:p>
            <a:pPr marL="228600" indent="57150">
              <a:buFont typeface="Wingdings" pitchFamily="2" charset="2"/>
              <a:buChar char="§"/>
              <a:tabLst>
                <a:tab pos="342900" algn="l"/>
              </a:tabLst>
            </a:pPr>
            <a:r>
              <a:rPr lang="en-US" sz="2000" dirty="0" smtClean="0">
                <a:latin typeface="BakerSignet BT" pitchFamily="34" charset="0"/>
              </a:rPr>
              <a:t> </a:t>
            </a:r>
            <a:r>
              <a:rPr lang="en-US" sz="2000" dirty="0" err="1" smtClean="0">
                <a:latin typeface="BakerSignet BT" pitchFamily="34" charset="0"/>
              </a:rPr>
              <a:t>otak</a:t>
            </a:r>
            <a:r>
              <a:rPr lang="en-US" sz="2000" dirty="0" smtClean="0">
                <a:latin typeface="BakerSignet BT" pitchFamily="34" charset="0"/>
              </a:rPr>
              <a:t> </a:t>
            </a:r>
            <a:r>
              <a:rPr lang="en-US" sz="2000" dirty="0" err="1" smtClean="0">
                <a:latin typeface="BakerSignet BT" pitchFamily="34" charset="0"/>
              </a:rPr>
              <a:t>kanan</a:t>
            </a:r>
            <a:r>
              <a:rPr lang="en-US" sz="2000" dirty="0" smtClean="0">
                <a:latin typeface="BakerSignet BT" pitchFamily="34" charset="0"/>
              </a:rPr>
              <a:t>: </a:t>
            </a:r>
            <a:r>
              <a:rPr lang="en-US" sz="2000" dirty="0" err="1" smtClean="0">
                <a:latin typeface="BakerSignet BT" pitchFamily="34" charset="0"/>
              </a:rPr>
              <a:t>perasaan</a:t>
            </a:r>
            <a:r>
              <a:rPr lang="en-US" sz="2000" dirty="0" smtClean="0">
                <a:latin typeface="BakerSignet BT" pitchFamily="34" charset="0"/>
              </a:rPr>
              <a:t>, </a:t>
            </a:r>
            <a:r>
              <a:rPr lang="en-US" sz="2000" dirty="0" err="1" smtClean="0">
                <a:latin typeface="BakerSignet BT" pitchFamily="34" charset="0"/>
              </a:rPr>
              <a:t>kesadaran</a:t>
            </a:r>
            <a:r>
              <a:rPr lang="en-US" sz="2000" dirty="0" smtClean="0">
                <a:latin typeface="BakerSignet BT" pitchFamily="34" charset="0"/>
              </a:rPr>
              <a:t>, </a:t>
            </a:r>
            <a:r>
              <a:rPr lang="en-US" sz="2000" dirty="0" err="1" smtClean="0">
                <a:latin typeface="BakerSignet BT" pitchFamily="34" charset="0"/>
              </a:rPr>
              <a:t>musik</a:t>
            </a:r>
            <a:r>
              <a:rPr lang="en-US" sz="2000" dirty="0" smtClean="0">
                <a:latin typeface="BakerSignet BT" pitchFamily="34" charset="0"/>
              </a:rPr>
              <a:t>, </a:t>
            </a:r>
            <a:r>
              <a:rPr lang="en-US" sz="2000" dirty="0" err="1" smtClean="0">
                <a:latin typeface="BakerSignet BT" pitchFamily="34" charset="0"/>
              </a:rPr>
              <a:t>seni</a:t>
            </a:r>
            <a:r>
              <a:rPr lang="en-US" sz="2000" dirty="0" smtClean="0">
                <a:latin typeface="BakerSignet BT" pitchFamily="34" charset="0"/>
              </a:rPr>
              <a:t>, </a:t>
            </a:r>
            <a:r>
              <a:rPr lang="en-US" sz="2000" dirty="0" err="1" smtClean="0">
                <a:latin typeface="BakerSignet BT" pitchFamily="34" charset="0"/>
              </a:rPr>
              <a:t>kreativitas</a:t>
            </a:r>
            <a:endParaRPr lang="en-US" sz="2000" dirty="0" smtClean="0">
              <a:latin typeface="BakerSignet BT" pitchFamily="34" charset="0"/>
            </a:endParaRPr>
          </a:p>
          <a:p>
            <a:pPr marL="228600" indent="57150">
              <a:buFont typeface="Wingdings" pitchFamily="2" charset="2"/>
              <a:buChar char="§"/>
            </a:pPr>
            <a:r>
              <a:rPr lang="en-US" sz="2000" dirty="0" smtClean="0">
                <a:latin typeface="BakerSignet BT" pitchFamily="34" charset="0"/>
              </a:rPr>
              <a:t> </a:t>
            </a:r>
            <a:r>
              <a:rPr lang="en-US" sz="2000" dirty="0" err="1" smtClean="0">
                <a:latin typeface="BakerSignet BT" pitchFamily="34" charset="0"/>
              </a:rPr>
              <a:t>otak</a:t>
            </a:r>
            <a:r>
              <a:rPr lang="en-US" sz="2000" dirty="0" smtClean="0">
                <a:latin typeface="BakerSignet BT" pitchFamily="34" charset="0"/>
              </a:rPr>
              <a:t> </a:t>
            </a:r>
            <a:r>
              <a:rPr lang="en-US" sz="2000" dirty="0" err="1" smtClean="0">
                <a:latin typeface="BakerSignet BT" pitchFamily="34" charset="0"/>
              </a:rPr>
              <a:t>kiri</a:t>
            </a:r>
            <a:r>
              <a:rPr lang="en-US" sz="2000" dirty="0" smtClean="0">
                <a:latin typeface="BakerSignet BT" pitchFamily="34" charset="0"/>
              </a:rPr>
              <a:t>: </a:t>
            </a:r>
            <a:r>
              <a:rPr lang="en-US" sz="2000" dirty="0" err="1" smtClean="0">
                <a:latin typeface="BakerSignet BT" pitchFamily="34" charset="0"/>
              </a:rPr>
              <a:t>berpikir</a:t>
            </a:r>
            <a:r>
              <a:rPr lang="en-US" sz="2000" dirty="0" smtClean="0">
                <a:latin typeface="BakerSignet BT" pitchFamily="34" charset="0"/>
              </a:rPr>
              <a:t> </a:t>
            </a:r>
            <a:r>
              <a:rPr lang="en-US" sz="2000" dirty="0" err="1" smtClean="0">
                <a:latin typeface="BakerSignet BT" pitchFamily="34" charset="0"/>
              </a:rPr>
              <a:t>logis</a:t>
            </a:r>
            <a:r>
              <a:rPr lang="en-US" sz="2000" dirty="0" smtClean="0">
                <a:latin typeface="BakerSignet BT" pitchFamily="34" charset="0"/>
              </a:rPr>
              <a:t> </a:t>
            </a:r>
            <a:r>
              <a:rPr lang="en-US" sz="2000" dirty="0" err="1" smtClean="0">
                <a:latin typeface="BakerSignet BT" pitchFamily="34" charset="0"/>
              </a:rPr>
              <a:t>dan</a:t>
            </a:r>
            <a:r>
              <a:rPr lang="en-US" sz="2000" dirty="0" smtClean="0">
                <a:latin typeface="BakerSignet BT" pitchFamily="34" charset="0"/>
              </a:rPr>
              <a:t> </a:t>
            </a:r>
            <a:r>
              <a:rPr lang="en-US" sz="2000" dirty="0" err="1" smtClean="0">
                <a:latin typeface="BakerSignet BT" pitchFamily="34" charset="0"/>
              </a:rPr>
              <a:t>rasional</a:t>
            </a:r>
            <a:endParaRPr lang="en-US" sz="2000" dirty="0" smtClean="0">
              <a:latin typeface="BakerSignet BT" pitchFamily="34" charset="0"/>
            </a:endParaRPr>
          </a:p>
          <a:p>
            <a:pPr marL="228600" indent="57150"/>
            <a:endParaRPr lang="en-US" sz="2000" dirty="0">
              <a:latin typeface="BakerSignet BT" pitchFamily="34" charset="0"/>
            </a:endParaRPr>
          </a:p>
        </p:txBody>
      </p:sp>
      <p:pic>
        <p:nvPicPr>
          <p:cNvPr id="11" name="Picture 10" descr="pi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429000"/>
            <a:ext cx="4089355" cy="2314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00200" y="228600"/>
            <a:ext cx="5867400" cy="990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.C.M.E. Explosive" pitchFamily="34" charset="0"/>
                <a:ea typeface="+mj-ea"/>
                <a:cs typeface="+mj-cs"/>
              </a:rPr>
              <a:t>Teori-teori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.C.M.E. Explosive" pitchFamily="34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.C.M.E. Explosive" pitchFamily="34" charset="0"/>
                <a:ea typeface="+mj-ea"/>
                <a:cs typeface="+mj-cs"/>
              </a:rPr>
              <a:t>belajar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.C.M.E. Explosive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905000"/>
            <a:ext cx="2514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BakerSignet BT" pitchFamily="34" charset="0"/>
              </a:rPr>
              <a:t>Behavioristik</a:t>
            </a:r>
            <a:endParaRPr lang="en-US" sz="3600" dirty="0">
              <a:latin typeface="BakerSignet B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1981200"/>
            <a:ext cx="2514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BakerSignet BT" pitchFamily="34" charset="0"/>
              </a:rPr>
              <a:t>Kognitif</a:t>
            </a:r>
            <a:endParaRPr lang="en-US" sz="3600" dirty="0">
              <a:latin typeface="BakerSignet BT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981200" y="1219200"/>
            <a:ext cx="16764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419600" y="1219200"/>
            <a:ext cx="19050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" y="2971800"/>
            <a:ext cx="44958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err="1" smtClean="0">
                <a:latin typeface="BakerSignet BT" pitchFamily="34" charset="0"/>
              </a:rPr>
              <a:t>Koneksionisme</a:t>
            </a:r>
            <a:r>
              <a:rPr lang="en-US" sz="2000" dirty="0" smtClean="0">
                <a:latin typeface="BakerSignet BT" pitchFamily="34" charset="0"/>
              </a:rPr>
              <a:t>-Thorndike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BakerSignet BT" pitchFamily="34" charset="0"/>
              </a:rPr>
              <a:t> Classical conditioning-</a:t>
            </a:r>
            <a:r>
              <a:rPr lang="en-US" sz="2000" dirty="0" err="1" smtClean="0">
                <a:latin typeface="BakerSignet BT" pitchFamily="34" charset="0"/>
              </a:rPr>
              <a:t>Pavlop</a:t>
            </a:r>
            <a:endParaRPr lang="en-US" sz="2000" dirty="0" smtClean="0">
              <a:latin typeface="BakerSignet BT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BakerSignet BT" pitchFamily="34" charset="0"/>
              </a:rPr>
              <a:t> Operant conditioning-Skinner</a:t>
            </a:r>
          </a:p>
          <a:p>
            <a:endParaRPr lang="en-US" sz="2000" dirty="0">
              <a:latin typeface="BakerSignet B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9200" y="2971800"/>
            <a:ext cx="37338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BakerSignet BT" pitchFamily="34" charset="0"/>
              </a:rPr>
              <a:t>Gestalt-</a:t>
            </a:r>
            <a:r>
              <a:rPr lang="en-US" sz="2000" dirty="0" err="1" smtClean="0">
                <a:latin typeface="BakerSignet BT" pitchFamily="34" charset="0"/>
              </a:rPr>
              <a:t>Kofka</a:t>
            </a:r>
            <a:r>
              <a:rPr lang="en-US" sz="2000" dirty="0" smtClean="0">
                <a:latin typeface="BakerSignet BT" pitchFamily="34" charset="0"/>
              </a:rPr>
              <a:t>, </a:t>
            </a:r>
            <a:r>
              <a:rPr lang="en-US" sz="2000" dirty="0" err="1" smtClean="0">
                <a:latin typeface="BakerSignet BT" pitchFamily="34" charset="0"/>
              </a:rPr>
              <a:t>Kohler,Wertheimer</a:t>
            </a:r>
            <a:endParaRPr lang="en-US" sz="2000" dirty="0" smtClean="0">
              <a:latin typeface="BakerSignet BT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BakerSignet BT" pitchFamily="34" charset="0"/>
              </a:rPr>
              <a:t> Medan-</a:t>
            </a:r>
            <a:r>
              <a:rPr lang="en-US" sz="2000" dirty="0" err="1" smtClean="0">
                <a:latin typeface="BakerSignet BT" pitchFamily="34" charset="0"/>
              </a:rPr>
              <a:t>Lerin</a:t>
            </a:r>
            <a:endParaRPr lang="en-US" sz="2000" dirty="0" smtClean="0">
              <a:latin typeface="BakerSignet BT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BakerSignet BT" pitchFamily="34" charset="0"/>
              </a:rPr>
              <a:t> </a:t>
            </a:r>
            <a:r>
              <a:rPr lang="en-US" sz="2000" dirty="0" err="1" smtClean="0">
                <a:latin typeface="BakerSignet BT" pitchFamily="34" charset="0"/>
              </a:rPr>
              <a:t>Konstruktivistik</a:t>
            </a:r>
            <a:r>
              <a:rPr lang="en-US" sz="2000" dirty="0" smtClean="0">
                <a:latin typeface="BakerSignet BT" pitchFamily="34" charset="0"/>
              </a:rPr>
              <a:t>-Piaget</a:t>
            </a:r>
            <a:endParaRPr lang="en-US" sz="2000" dirty="0">
              <a:latin typeface="BakerSignet BT" pitchFamily="34" charset="0"/>
            </a:endParaRP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343400"/>
            <a:ext cx="2076450" cy="22098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762000"/>
          <a:ext cx="81534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42672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.C.M.E. Explosive" pitchFamily="34" charset="0"/>
                          <a:ea typeface="+mn-ea"/>
                          <a:cs typeface="+mn-cs"/>
                        </a:rPr>
                        <a:t>Behavioristik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.C.M.E. Explosive" pitchFamily="34" charset="0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.C.M.E. Explosive" pitchFamily="34" charset="0"/>
                          <a:ea typeface="+mn-ea"/>
                          <a:cs typeface="+mn-cs"/>
                        </a:rPr>
                        <a:t>kognitif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.C.M.E. Explosive" pitchFamily="34" charset="0"/>
                        <a:ea typeface="+mn-ea"/>
                        <a:cs typeface="+mn-cs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BakerSignet BT" pitchFamily="34" charset="0"/>
                        </a:rPr>
                        <a:t>Menekankan</a:t>
                      </a:r>
                      <a:r>
                        <a:rPr lang="en-US" sz="2000" baseline="0" dirty="0" smtClean="0">
                          <a:latin typeface="BakerSignet BT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BakerSignet BT" pitchFamily="34" charset="0"/>
                        </a:rPr>
                        <a:t>pada</a:t>
                      </a:r>
                      <a:r>
                        <a:rPr lang="en-US" sz="2000" baseline="0" dirty="0" smtClean="0">
                          <a:latin typeface="BakerSignet BT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BakerSignet BT" pitchFamily="34" charset="0"/>
                        </a:rPr>
                        <a:t>pembentukan</a:t>
                      </a:r>
                      <a:r>
                        <a:rPr lang="en-US" sz="2000" baseline="0" dirty="0" smtClean="0">
                          <a:latin typeface="BakerSignet BT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BakerSignet BT" pitchFamily="34" charset="0"/>
                        </a:rPr>
                        <a:t>kebiasaan</a:t>
                      </a:r>
                      <a:endParaRPr lang="en-US" sz="2000" dirty="0">
                        <a:latin typeface="BakerSignet B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BakerSignet BT" pitchFamily="34" charset="0"/>
                        </a:rPr>
                        <a:t>Menitikberatkan</a:t>
                      </a:r>
                      <a:r>
                        <a:rPr lang="en-US" sz="2000" dirty="0" smtClean="0">
                          <a:latin typeface="BakerSignet BT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BakerSignet BT" pitchFamily="34" charset="0"/>
                        </a:rPr>
                        <a:t>pada</a:t>
                      </a:r>
                      <a:r>
                        <a:rPr lang="en-US" sz="2000" baseline="0" dirty="0" smtClean="0">
                          <a:latin typeface="BakerSignet BT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BakerSignet BT" pitchFamily="34" charset="0"/>
                        </a:rPr>
                        <a:t>terbentuknya</a:t>
                      </a:r>
                      <a:r>
                        <a:rPr lang="en-US" sz="2000" baseline="0" dirty="0" smtClean="0">
                          <a:latin typeface="BakerSignet BT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BakerSignet BT" pitchFamily="34" charset="0"/>
                        </a:rPr>
                        <a:t>struktur</a:t>
                      </a:r>
                      <a:r>
                        <a:rPr lang="en-US" sz="2000" baseline="0" dirty="0" smtClean="0">
                          <a:latin typeface="BakerSignet BT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BakerSignet BT" pitchFamily="34" charset="0"/>
                        </a:rPr>
                        <a:t>kognitif</a:t>
                      </a:r>
                      <a:endParaRPr lang="en-US" sz="2000" dirty="0">
                        <a:latin typeface="BakerSignet B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BakerSignet BT" pitchFamily="34" charset="0"/>
                        </a:rPr>
                        <a:t>Memecahkan</a:t>
                      </a:r>
                      <a:r>
                        <a:rPr lang="en-US" sz="2000" baseline="0" dirty="0" smtClean="0">
                          <a:latin typeface="BakerSignet BT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BakerSignet BT" pitchFamily="34" charset="0"/>
                        </a:rPr>
                        <a:t>masalah</a:t>
                      </a:r>
                      <a:r>
                        <a:rPr lang="en-US" sz="2000" baseline="0" dirty="0" smtClean="0">
                          <a:latin typeface="BakerSignet BT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BakerSignet BT" pitchFamily="34" charset="0"/>
                        </a:rPr>
                        <a:t>dengan</a:t>
                      </a:r>
                      <a:r>
                        <a:rPr lang="en-US" sz="2000" baseline="0" dirty="0" smtClean="0">
                          <a:latin typeface="BakerSignet BT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BakerSignet BT" pitchFamily="34" charset="0"/>
                        </a:rPr>
                        <a:t>cara</a:t>
                      </a:r>
                      <a:r>
                        <a:rPr lang="en-US" sz="2000" baseline="0" dirty="0" smtClean="0">
                          <a:latin typeface="BakerSignet BT" pitchFamily="34" charset="0"/>
                        </a:rPr>
                        <a:t> trial </a:t>
                      </a:r>
                      <a:r>
                        <a:rPr lang="en-US" sz="2000" baseline="0" dirty="0" err="1" smtClean="0">
                          <a:latin typeface="BakerSignet BT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BakerSignet BT" pitchFamily="34" charset="0"/>
                        </a:rPr>
                        <a:t> error</a:t>
                      </a:r>
                      <a:endParaRPr lang="en-US" sz="2000" dirty="0">
                        <a:latin typeface="BakerSignet B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BakerSignet BT" pitchFamily="34" charset="0"/>
                        </a:rPr>
                        <a:t>Memecahkan</a:t>
                      </a:r>
                      <a:r>
                        <a:rPr lang="en-US" sz="2000" dirty="0" smtClean="0">
                          <a:latin typeface="BakerSignet BT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BakerSignet BT" pitchFamily="34" charset="0"/>
                        </a:rPr>
                        <a:t>masalah</a:t>
                      </a:r>
                      <a:r>
                        <a:rPr lang="en-US" sz="2000" dirty="0" smtClean="0">
                          <a:latin typeface="BakerSignet BT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BakerSignet BT" pitchFamily="34" charset="0"/>
                        </a:rPr>
                        <a:t>pada</a:t>
                      </a:r>
                      <a:r>
                        <a:rPr lang="en-US" sz="2000" dirty="0" smtClean="0">
                          <a:latin typeface="BakerSignet BT" pitchFamily="34" charset="0"/>
                        </a:rPr>
                        <a:t> insight</a:t>
                      </a:r>
                      <a:endParaRPr lang="en-US" sz="2000" dirty="0">
                        <a:latin typeface="BakerSignet B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kerSignet BT" pitchFamily="34" charset="0"/>
                        </a:rPr>
                        <a:t>Stimulus - </a:t>
                      </a:r>
                      <a:r>
                        <a:rPr lang="en-US" sz="2000" dirty="0" err="1" smtClean="0">
                          <a:latin typeface="BakerSignet BT" pitchFamily="34" charset="0"/>
                        </a:rPr>
                        <a:t>Respon</a:t>
                      </a:r>
                      <a:endParaRPr lang="en-US" sz="2000" dirty="0">
                        <a:latin typeface="BakerSignet B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kerSignet BT" pitchFamily="34" charset="0"/>
                        </a:rPr>
                        <a:t>Insight</a:t>
                      </a:r>
                      <a:endParaRPr lang="en-US" sz="2000" dirty="0">
                        <a:latin typeface="BakerSignet BT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4914" y="4038600"/>
            <a:ext cx="3244762" cy="210502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A.C.M.E. Explosive" pitchFamily="34" charset="0"/>
              </a:rPr>
              <a:t>koneksionisme</a:t>
            </a:r>
            <a:endParaRPr lang="en-US" sz="3200" dirty="0">
              <a:latin typeface="A.C.M.E. Explosive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676400"/>
            <a:ext cx="6477000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Dikembangkan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Thorndike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Bunga</a:t>
            </a:r>
            <a:r>
              <a:rPr lang="en-US" sz="2400" dirty="0" smtClean="0"/>
              <a:t> (S-</a:t>
            </a:r>
            <a:r>
              <a:rPr lang="en-US" sz="2400" dirty="0" err="1" smtClean="0"/>
              <a:t>Harum</a:t>
            </a:r>
            <a:r>
              <a:rPr lang="en-US" sz="2400" dirty="0" smtClean="0"/>
              <a:t> R-</a:t>
            </a:r>
            <a:r>
              <a:rPr lang="en-US" sz="2400" dirty="0" err="1" smtClean="0"/>
              <a:t>Memetik</a:t>
            </a:r>
            <a:r>
              <a:rPr lang="en-US" sz="2400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Teori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ini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terdiri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dari</a:t>
            </a:r>
            <a:r>
              <a:rPr lang="en-US" sz="2400" dirty="0" smtClean="0">
                <a:latin typeface="BakerSignet BT" pitchFamily="34" charset="0"/>
              </a:rPr>
              <a:t>:</a:t>
            </a:r>
          </a:p>
          <a:p>
            <a:r>
              <a:rPr lang="en-US" sz="2400" dirty="0" smtClean="0">
                <a:latin typeface="BakerSignet BT" pitchFamily="34" charset="0"/>
              </a:rPr>
              <a:t>     a. </a:t>
            </a:r>
            <a:r>
              <a:rPr lang="en-US" sz="2400" dirty="0" err="1" smtClean="0">
                <a:latin typeface="BakerSignet BT" pitchFamily="34" charset="0"/>
              </a:rPr>
              <a:t>Hukum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kesiapan</a:t>
            </a:r>
            <a:r>
              <a:rPr lang="en-US" sz="2400" dirty="0" smtClean="0">
                <a:latin typeface="BakerSignet BT" pitchFamily="34" charset="0"/>
              </a:rPr>
              <a:t> (law of readiness)</a:t>
            </a:r>
          </a:p>
          <a:p>
            <a:r>
              <a:rPr lang="en-US" sz="2400" dirty="0" smtClean="0">
                <a:latin typeface="BakerSignet BT" pitchFamily="34" charset="0"/>
              </a:rPr>
              <a:t>     b. </a:t>
            </a:r>
            <a:r>
              <a:rPr lang="en-US" sz="2400" dirty="0" err="1" smtClean="0">
                <a:latin typeface="BakerSignet BT" pitchFamily="34" charset="0"/>
              </a:rPr>
              <a:t>Hukum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latihan</a:t>
            </a:r>
            <a:r>
              <a:rPr lang="en-US" sz="2400" dirty="0" smtClean="0">
                <a:latin typeface="BakerSignet BT" pitchFamily="34" charset="0"/>
              </a:rPr>
              <a:t> (law of exercise)</a:t>
            </a:r>
          </a:p>
          <a:p>
            <a:r>
              <a:rPr lang="en-US" sz="2400" dirty="0" smtClean="0">
                <a:latin typeface="BakerSignet BT" pitchFamily="34" charset="0"/>
              </a:rPr>
              <a:t>     c. </a:t>
            </a:r>
            <a:r>
              <a:rPr lang="en-US" sz="2400" dirty="0" err="1" smtClean="0">
                <a:latin typeface="BakerSignet BT" pitchFamily="34" charset="0"/>
              </a:rPr>
              <a:t>Hukum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akibat</a:t>
            </a:r>
            <a:r>
              <a:rPr lang="en-US" sz="2400" dirty="0" smtClean="0">
                <a:latin typeface="BakerSignet BT" pitchFamily="34" charset="0"/>
              </a:rPr>
              <a:t> (law of effect)</a:t>
            </a:r>
          </a:p>
          <a:p>
            <a:r>
              <a:rPr lang="en-US" sz="2400" dirty="0" smtClean="0">
                <a:latin typeface="BakerSignet BT" pitchFamily="34" charset="0"/>
              </a:rPr>
              <a:t>     </a:t>
            </a:r>
          </a:p>
          <a:p>
            <a:r>
              <a:rPr lang="en-US" sz="1600" dirty="0" smtClean="0">
                <a:latin typeface="BakerSignet BT" pitchFamily="34" charset="0"/>
              </a:rPr>
              <a:t> </a:t>
            </a:r>
            <a:endParaRPr lang="en-US" sz="2000" dirty="0">
              <a:latin typeface="BakerSignet BT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343400"/>
            <a:ext cx="6450806" cy="21336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A.C.M.E. Explosive" pitchFamily="34" charset="0"/>
              </a:rPr>
              <a:t>koneksionisme</a:t>
            </a:r>
            <a:endParaRPr lang="en-US" sz="3200" dirty="0">
              <a:latin typeface="A.C.M.E. Explosive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676400"/>
            <a:ext cx="82296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latin typeface="BakerSignet BT" pitchFamily="34" charset="0"/>
              </a:rPr>
              <a:t>Hukum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kesiapan</a:t>
            </a:r>
            <a:r>
              <a:rPr lang="en-US" sz="2400" dirty="0" smtClean="0">
                <a:latin typeface="BakerSignet BT" pitchFamily="34" charset="0"/>
              </a:rPr>
              <a:t> (law of readiness</a:t>
            </a:r>
            <a:r>
              <a:rPr lang="en-US" sz="2400" dirty="0" smtClean="0">
                <a:latin typeface="BakerSignet BT" pitchFamily="34" charset="0"/>
              </a:rPr>
              <a:t>)</a:t>
            </a:r>
          </a:p>
          <a:p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smtClean="0">
                <a:latin typeface="BakerSignet BT" pitchFamily="34" charset="0"/>
              </a:rPr>
              <a:t>  </a:t>
            </a:r>
            <a:r>
              <a:rPr lang="en-US" sz="2400" dirty="0" err="1" smtClean="0">
                <a:latin typeface="BakerSignet BT" pitchFamily="34" charset="0"/>
              </a:rPr>
              <a:t>Siswa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akan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memiliki</a:t>
            </a:r>
            <a:r>
              <a:rPr lang="en-US" sz="2400" dirty="0" smtClean="0">
                <a:latin typeface="BakerSignet BT" pitchFamily="34" charset="0"/>
              </a:rPr>
              <a:t> stimulus </a:t>
            </a:r>
            <a:r>
              <a:rPr lang="en-US" sz="2400" dirty="0" err="1" smtClean="0">
                <a:latin typeface="BakerSignet BT" pitchFamily="34" charset="0"/>
              </a:rPr>
              <a:t>dan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respons</a:t>
            </a:r>
            <a:r>
              <a:rPr lang="en-US" sz="2400" dirty="0" smtClean="0">
                <a:latin typeface="BakerSignet BT" pitchFamily="34" charset="0"/>
              </a:rPr>
              <a:t> yang </a:t>
            </a:r>
            <a:r>
              <a:rPr lang="en-US" sz="2400" dirty="0" err="1" smtClean="0">
                <a:latin typeface="BakerSignet BT" pitchFamily="34" charset="0"/>
              </a:rPr>
              <a:t>baik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apabila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mereka</a:t>
            </a:r>
            <a:endParaRPr lang="en-US" sz="2400" dirty="0" smtClean="0">
              <a:latin typeface="BakerSignet BT" pitchFamily="34" charset="0"/>
            </a:endParaRPr>
          </a:p>
          <a:p>
            <a:r>
              <a:rPr lang="en-US" sz="2400" dirty="0" smtClean="0">
                <a:latin typeface="BakerSignet BT" pitchFamily="34" charset="0"/>
              </a:rPr>
              <a:t>    </a:t>
            </a:r>
            <a:r>
              <a:rPr lang="en-US" sz="2400" dirty="0" err="1" smtClean="0">
                <a:latin typeface="BakerSignet BT" pitchFamily="34" charset="0"/>
              </a:rPr>
              <a:t>memiliki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kesiapan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diri</a:t>
            </a:r>
            <a:r>
              <a:rPr lang="en-US" sz="2400" dirty="0" smtClean="0">
                <a:latin typeface="BakerSignet BT" pitchFamily="34" charset="0"/>
              </a:rPr>
              <a:t>.</a:t>
            </a:r>
            <a:endParaRPr lang="en-US" sz="2400" dirty="0" smtClean="0">
              <a:latin typeface="BakerSignet BT" pitchFamily="34" charset="0"/>
            </a:endParaRPr>
          </a:p>
          <a:p>
            <a:r>
              <a:rPr lang="en-US" sz="2400" dirty="0" smtClean="0">
                <a:latin typeface="BakerSignet BT" pitchFamily="34" charset="0"/>
              </a:rPr>
              <a:t>     </a:t>
            </a:r>
            <a:r>
              <a:rPr lang="en-US" sz="1600" dirty="0" smtClean="0">
                <a:latin typeface="BakerSignet BT" pitchFamily="34" charset="0"/>
              </a:rPr>
              <a:t> </a:t>
            </a:r>
            <a:endParaRPr lang="en-US" sz="2000" dirty="0">
              <a:latin typeface="BakerSignet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A.C.M.E. Explosive" pitchFamily="34" charset="0"/>
              </a:rPr>
              <a:t>koneksionisme</a:t>
            </a:r>
            <a:endParaRPr lang="en-US" sz="3200" dirty="0">
              <a:latin typeface="A.C.M.E. Explosive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676400"/>
            <a:ext cx="7924800" cy="21852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latin typeface="BakerSignet BT" pitchFamily="34" charset="0"/>
              </a:rPr>
              <a:t>Hukum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latihan</a:t>
            </a:r>
            <a:r>
              <a:rPr lang="en-US" sz="2400" dirty="0" smtClean="0">
                <a:latin typeface="BakerSignet BT" pitchFamily="34" charset="0"/>
              </a:rPr>
              <a:t> (law of exercise</a:t>
            </a:r>
            <a:r>
              <a:rPr lang="en-US" sz="2400" dirty="0" smtClean="0">
                <a:latin typeface="BakerSignet BT" pitchFamily="34" charset="0"/>
              </a:rPr>
              <a:t>)</a:t>
            </a:r>
          </a:p>
          <a:p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smtClean="0">
                <a:latin typeface="BakerSignet BT" pitchFamily="34" charset="0"/>
              </a:rPr>
              <a:t>   Stimulus </a:t>
            </a:r>
            <a:r>
              <a:rPr lang="en-US" sz="2400" dirty="0" err="1" smtClean="0">
                <a:latin typeface="BakerSignet BT" pitchFamily="34" charset="0"/>
              </a:rPr>
              <a:t>dan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resppons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akan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kuat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apabila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selalu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dilatih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terus</a:t>
            </a:r>
            <a:endParaRPr lang="en-US" sz="2400" dirty="0" smtClean="0">
              <a:latin typeface="BakerSignet BT" pitchFamily="34" charset="0"/>
            </a:endParaRPr>
          </a:p>
          <a:p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smtClean="0">
                <a:latin typeface="BakerSignet BT" pitchFamily="34" charset="0"/>
              </a:rPr>
              <a:t>    </a:t>
            </a:r>
            <a:r>
              <a:rPr lang="en-US" sz="2400" dirty="0" err="1" smtClean="0">
                <a:latin typeface="BakerSignet BT" pitchFamily="34" charset="0"/>
              </a:rPr>
              <a:t>menerus</a:t>
            </a:r>
            <a:endParaRPr lang="en-US" sz="2400" dirty="0" smtClean="0">
              <a:latin typeface="BakerSignet BT" pitchFamily="34" charset="0"/>
            </a:endParaRPr>
          </a:p>
          <a:p>
            <a:r>
              <a:rPr lang="en-US" sz="2400" dirty="0" smtClean="0">
                <a:latin typeface="BakerSignet BT" pitchFamily="34" charset="0"/>
              </a:rPr>
              <a:t>     </a:t>
            </a:r>
          </a:p>
          <a:p>
            <a:r>
              <a:rPr lang="en-US" sz="2400" dirty="0" smtClean="0">
                <a:latin typeface="BakerSignet BT" pitchFamily="34" charset="0"/>
              </a:rPr>
              <a:t>     </a:t>
            </a:r>
          </a:p>
          <a:p>
            <a:r>
              <a:rPr lang="en-US" sz="1600" dirty="0" smtClean="0">
                <a:latin typeface="BakerSignet BT" pitchFamily="34" charset="0"/>
              </a:rPr>
              <a:t> </a:t>
            </a:r>
            <a:endParaRPr lang="en-US" sz="2000" dirty="0">
              <a:latin typeface="BakerSignet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A.C.M.E. Explosive" pitchFamily="34" charset="0"/>
              </a:rPr>
              <a:t>koneksionisme</a:t>
            </a:r>
            <a:endParaRPr lang="en-US" sz="3200" dirty="0">
              <a:latin typeface="A.C.M.E. Explosive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676400"/>
            <a:ext cx="815340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latin typeface="BakerSignet BT" pitchFamily="34" charset="0"/>
              </a:rPr>
              <a:t>Hukum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akibat</a:t>
            </a:r>
            <a:r>
              <a:rPr lang="en-US" sz="2400" dirty="0" smtClean="0">
                <a:latin typeface="BakerSignet BT" pitchFamily="34" charset="0"/>
              </a:rPr>
              <a:t> (law of effect</a:t>
            </a:r>
            <a:r>
              <a:rPr lang="en-US" sz="2400" dirty="0" smtClean="0">
                <a:latin typeface="BakerSignet BT" pitchFamily="34" charset="0"/>
              </a:rPr>
              <a:t>)</a:t>
            </a:r>
          </a:p>
          <a:p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smtClean="0">
                <a:latin typeface="BakerSignet BT" pitchFamily="34" charset="0"/>
              </a:rPr>
              <a:t>  Stimulus </a:t>
            </a:r>
            <a:r>
              <a:rPr lang="en-US" sz="2400" dirty="0" err="1" smtClean="0">
                <a:latin typeface="BakerSignet BT" pitchFamily="34" charset="0"/>
              </a:rPr>
              <a:t>dan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respons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kuat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atau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lemah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tergantung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dari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akibat</a:t>
            </a:r>
            <a:r>
              <a:rPr lang="en-US" sz="2400" dirty="0" smtClean="0">
                <a:latin typeface="BakerSignet BT" pitchFamily="34" charset="0"/>
              </a:rPr>
              <a:t> yang</a:t>
            </a:r>
          </a:p>
          <a:p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smtClean="0">
                <a:latin typeface="BakerSignet BT" pitchFamily="34" charset="0"/>
              </a:rPr>
              <a:t>   </a:t>
            </a:r>
            <a:r>
              <a:rPr lang="en-US" sz="2400" dirty="0" err="1" smtClean="0">
                <a:latin typeface="BakerSignet BT" pitchFamily="34" charset="0"/>
              </a:rPr>
              <a:t>ditimbulkan</a:t>
            </a:r>
            <a:r>
              <a:rPr lang="en-US" sz="2400" dirty="0" smtClean="0">
                <a:latin typeface="BakerSignet BT" pitchFamily="34" charset="0"/>
              </a:rPr>
              <a:t>.</a:t>
            </a:r>
          </a:p>
          <a:p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smtClean="0">
                <a:latin typeface="BakerSignet BT" pitchFamily="34" charset="0"/>
              </a:rPr>
              <a:t>    </a:t>
            </a:r>
            <a:r>
              <a:rPr lang="en-US" sz="2400" dirty="0" err="1" smtClean="0">
                <a:latin typeface="BakerSignet BT" pitchFamily="34" charset="0"/>
              </a:rPr>
              <a:t>Contoh</a:t>
            </a:r>
            <a:r>
              <a:rPr lang="en-US" sz="2400" dirty="0" smtClean="0">
                <a:latin typeface="BakerSignet BT" pitchFamily="34" charset="0"/>
              </a:rPr>
              <a:t>: </a:t>
            </a:r>
            <a:r>
              <a:rPr lang="en-US" sz="2400" dirty="0" err="1" smtClean="0">
                <a:latin typeface="BakerSignet BT" pitchFamily="34" charset="0"/>
              </a:rPr>
              <a:t>Apabila</a:t>
            </a:r>
            <a:r>
              <a:rPr lang="en-US" sz="2400" dirty="0" smtClean="0">
                <a:latin typeface="BakerSignet BT" pitchFamily="34" charset="0"/>
              </a:rPr>
              <a:t> guru </a:t>
            </a:r>
            <a:r>
              <a:rPr lang="en-US" sz="2400" dirty="0" err="1" smtClean="0">
                <a:latin typeface="BakerSignet BT" pitchFamily="34" charset="0"/>
              </a:rPr>
              <a:t>menginginkan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siswa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tidak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mengulangi</a:t>
            </a:r>
            <a:r>
              <a:rPr lang="en-US" sz="2400" dirty="0" smtClean="0">
                <a:latin typeface="BakerSignet BT" pitchFamily="34" charset="0"/>
              </a:rPr>
              <a:t> </a:t>
            </a:r>
          </a:p>
          <a:p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smtClean="0">
                <a:latin typeface="BakerSignet BT" pitchFamily="34" charset="0"/>
              </a:rPr>
              <a:t>   </a:t>
            </a:r>
            <a:r>
              <a:rPr lang="en-US" sz="2400" dirty="0" err="1" smtClean="0">
                <a:latin typeface="BakerSignet BT" pitchFamily="34" charset="0"/>
              </a:rPr>
              <a:t>sesuatu</a:t>
            </a:r>
            <a:r>
              <a:rPr lang="en-US" sz="2400" dirty="0" smtClean="0">
                <a:latin typeface="BakerSignet BT" pitchFamily="34" charset="0"/>
              </a:rPr>
              <a:t> yang </a:t>
            </a:r>
            <a:r>
              <a:rPr lang="en-US" sz="2400" dirty="0" err="1" smtClean="0">
                <a:latin typeface="BakerSignet BT" pitchFamily="34" charset="0"/>
              </a:rPr>
              <a:t>buruk</a:t>
            </a:r>
            <a:r>
              <a:rPr lang="en-US" sz="2400" dirty="0" smtClean="0">
                <a:latin typeface="BakerSignet BT" pitchFamily="34" charset="0"/>
              </a:rPr>
              <a:t>, </a:t>
            </a:r>
            <a:r>
              <a:rPr lang="en-US" sz="2400" dirty="0" err="1" smtClean="0">
                <a:latin typeface="BakerSignet BT" pitchFamily="34" charset="0"/>
              </a:rPr>
              <a:t>dapat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memberikan</a:t>
            </a:r>
            <a:r>
              <a:rPr lang="en-US" sz="2400" dirty="0" smtClean="0">
                <a:latin typeface="BakerSignet BT" pitchFamily="34" charset="0"/>
              </a:rPr>
              <a:t> “</a:t>
            </a:r>
            <a:r>
              <a:rPr lang="en-US" sz="2400" dirty="0" err="1" smtClean="0">
                <a:latin typeface="BakerSignet BT" pitchFamily="34" charset="0"/>
              </a:rPr>
              <a:t>hukuman</a:t>
            </a:r>
            <a:r>
              <a:rPr lang="en-US" sz="2400" dirty="0" smtClean="0">
                <a:latin typeface="BakerSignet BT" pitchFamily="34" charset="0"/>
              </a:rPr>
              <a:t>”. </a:t>
            </a:r>
            <a:r>
              <a:rPr lang="en-US" sz="2400" dirty="0" err="1" smtClean="0">
                <a:latin typeface="BakerSignet BT" pitchFamily="34" charset="0"/>
              </a:rPr>
              <a:t>Begitu</a:t>
            </a:r>
            <a:r>
              <a:rPr lang="en-US" sz="2400" dirty="0" smtClean="0">
                <a:latin typeface="BakerSignet BT" pitchFamily="34" charset="0"/>
              </a:rPr>
              <a:t> pula </a:t>
            </a:r>
          </a:p>
          <a:p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smtClean="0">
                <a:latin typeface="BakerSignet BT" pitchFamily="34" charset="0"/>
              </a:rPr>
              <a:t>   </a:t>
            </a:r>
            <a:r>
              <a:rPr lang="en-US" sz="2400" dirty="0" err="1" smtClean="0">
                <a:latin typeface="BakerSignet BT" pitchFamily="34" charset="0"/>
              </a:rPr>
              <a:t>sebaliknya</a:t>
            </a:r>
            <a:endParaRPr lang="en-US" sz="2400" dirty="0" smtClean="0">
              <a:latin typeface="BakerSignet BT" pitchFamily="34" charset="0"/>
            </a:endParaRPr>
          </a:p>
          <a:p>
            <a:r>
              <a:rPr lang="en-US" sz="2400" dirty="0" smtClean="0">
                <a:latin typeface="BakerSignet BT" pitchFamily="34" charset="0"/>
              </a:rPr>
              <a:t> </a:t>
            </a:r>
            <a:endParaRPr lang="en-US" sz="2400" dirty="0" smtClean="0">
              <a:latin typeface="BakerSignet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.C.M.E. Explosive" pitchFamily="34" charset="0"/>
              </a:rPr>
              <a:t>Classical conditioning</a:t>
            </a:r>
            <a:endParaRPr lang="en-US" sz="3200" dirty="0">
              <a:latin typeface="A.C.M.E. Explosive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676400"/>
            <a:ext cx="8610600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Dikembangkan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Pavlop</a:t>
            </a:r>
            <a:endParaRPr lang="en-US" sz="2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Pavlop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melakukan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eksperiment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terhadap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anjing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dalam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keadaan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lapar</a:t>
            </a:r>
            <a:r>
              <a:rPr lang="en-US" sz="2400" dirty="0" smtClean="0">
                <a:latin typeface="BakerSignet BT" pitchFamily="34" charset="0"/>
              </a:rPr>
              <a:t>. </a:t>
            </a:r>
            <a:r>
              <a:rPr lang="en-US" sz="2400" dirty="0" err="1" smtClean="0">
                <a:latin typeface="BakerSignet BT" pitchFamily="34" charset="0"/>
              </a:rPr>
              <a:t>Dibunyikan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lonceng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dikeluarkan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makanan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dan</a:t>
            </a:r>
            <a:r>
              <a:rPr lang="en-US" sz="2400" dirty="0" smtClean="0">
                <a:latin typeface="BakerSignet BT" pitchFamily="34" charset="0"/>
              </a:rPr>
              <a:t> air </a:t>
            </a:r>
            <a:r>
              <a:rPr lang="en-US" sz="2400" dirty="0" err="1" smtClean="0">
                <a:latin typeface="BakerSignet BT" pitchFamily="34" charset="0"/>
              </a:rPr>
              <a:t>liur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anjing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keluar</a:t>
            </a:r>
            <a:r>
              <a:rPr lang="en-US" sz="2400" dirty="0" smtClean="0">
                <a:latin typeface="BakerSignet BT" pitchFamily="34" charset="0"/>
              </a:rPr>
              <a:t>. </a:t>
            </a:r>
            <a:r>
              <a:rPr lang="en-US" sz="2400" dirty="0" err="1" smtClean="0">
                <a:latin typeface="BakerSignet BT" pitchFamily="34" charset="0"/>
              </a:rPr>
              <a:t>Dilakukan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terus-menerus</a:t>
            </a:r>
            <a:r>
              <a:rPr lang="en-US" sz="2400" dirty="0" smtClean="0">
                <a:latin typeface="BakerSignet BT" pitchFamily="34" charset="0"/>
              </a:rPr>
              <a:t>. </a:t>
            </a:r>
            <a:r>
              <a:rPr lang="en-US" sz="2400" dirty="0" err="1" smtClean="0">
                <a:latin typeface="BakerSignet BT" pitchFamily="34" charset="0"/>
              </a:rPr>
              <a:t>Pada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suatu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ketika</a:t>
            </a:r>
            <a:r>
              <a:rPr lang="en-US" sz="2400" dirty="0" smtClean="0">
                <a:latin typeface="BakerSignet BT" pitchFamily="34" charset="0"/>
              </a:rPr>
              <a:t>, </a:t>
            </a:r>
            <a:r>
              <a:rPr lang="en-US" sz="2400" dirty="0" err="1" smtClean="0">
                <a:latin typeface="BakerSignet BT" pitchFamily="34" charset="0"/>
              </a:rPr>
              <a:t>dibunyikan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lonceng</a:t>
            </a:r>
            <a:r>
              <a:rPr lang="en-US" sz="2400" dirty="0" smtClean="0">
                <a:latin typeface="BakerSignet BT" pitchFamily="34" charset="0"/>
              </a:rPr>
              <a:t> air </a:t>
            </a:r>
            <a:r>
              <a:rPr lang="en-US" sz="2400" dirty="0" err="1" smtClean="0">
                <a:latin typeface="BakerSignet BT" pitchFamily="34" charset="0"/>
              </a:rPr>
              <a:t>liurnya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keluar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padahal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tidak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diberikan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makanan</a:t>
            </a:r>
            <a:r>
              <a:rPr lang="en-US" sz="2400" dirty="0" smtClean="0">
                <a:latin typeface="BakerSignet BT" pitchFamily="34" charset="0"/>
              </a:rPr>
              <a:t>.</a:t>
            </a:r>
          </a:p>
          <a:p>
            <a:pPr marL="285750" indent="-285750"/>
            <a:r>
              <a:rPr lang="en-US" sz="2400" dirty="0" smtClean="0">
                <a:latin typeface="BakerSignet BT" pitchFamily="34" charset="0"/>
              </a:rPr>
              <a:t>     </a:t>
            </a:r>
          </a:p>
          <a:p>
            <a:r>
              <a:rPr lang="en-US" sz="1600" dirty="0" smtClean="0">
                <a:latin typeface="BakerSignet BT" pitchFamily="34" charset="0"/>
              </a:rPr>
              <a:t> </a:t>
            </a:r>
            <a:endParaRPr lang="en-US" sz="2000" dirty="0">
              <a:latin typeface="BakerSignet BT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 b="6987"/>
          <a:stretch>
            <a:fillRect/>
          </a:stretch>
        </p:blipFill>
        <p:spPr bwMode="auto">
          <a:xfrm>
            <a:off x="6705600" y="4419600"/>
            <a:ext cx="2095500" cy="202882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28600" y="3810000"/>
            <a:ext cx="8610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BakerSignet BT" pitchFamily="34" charset="0"/>
              </a:rPr>
              <a:t>Jika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seorang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anak</a:t>
            </a:r>
            <a:r>
              <a:rPr lang="en-US" sz="2400" dirty="0" smtClean="0">
                <a:latin typeface="BakerSignet BT" pitchFamily="34" charset="0"/>
              </a:rPr>
              <a:t>  </a:t>
            </a:r>
            <a:r>
              <a:rPr lang="en-US" sz="2400" dirty="0" err="1" smtClean="0">
                <a:latin typeface="BakerSignet BT" pitchFamily="34" charset="0"/>
              </a:rPr>
              <a:t>dijanjikan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sebuah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hadiah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jika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rajin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belajar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berprestasi</a:t>
            </a:r>
            <a:r>
              <a:rPr lang="en-US" sz="2400" dirty="0" smtClean="0">
                <a:latin typeface="BakerSignet BT" pitchFamily="34" charset="0"/>
              </a:rPr>
              <a:t>. Dan </a:t>
            </a:r>
            <a:r>
              <a:rPr lang="en-US" sz="2400" dirty="0" err="1" smtClean="0">
                <a:latin typeface="BakerSignet BT" pitchFamily="34" charset="0"/>
              </a:rPr>
              <a:t>anak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tersebut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selalu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rajin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belajar</a:t>
            </a:r>
            <a:r>
              <a:rPr lang="en-US" sz="2400" dirty="0" smtClean="0">
                <a:latin typeface="BakerSignet BT" pitchFamily="34" charset="0"/>
              </a:rPr>
              <a:t>, lama-lama </a:t>
            </a:r>
            <a:r>
              <a:rPr lang="en-US" sz="2400" dirty="0" err="1" smtClean="0">
                <a:latin typeface="BakerSignet BT" pitchFamily="34" charset="0"/>
              </a:rPr>
              <a:t>akan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nenjadi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kebiasaan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tanpa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diiberikan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hadiah</a:t>
            </a:r>
            <a:r>
              <a:rPr lang="en-US" sz="2400" dirty="0" smtClean="0">
                <a:latin typeface="BakerSignet BT" pitchFamily="34" charset="0"/>
              </a:rPr>
              <a:t>. </a:t>
            </a:r>
            <a:endParaRPr lang="en-US" sz="2400" dirty="0">
              <a:latin typeface="BakerSignet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533</Words>
  <Application>Microsoft Office PowerPoint</Application>
  <PresentationFormat>On-screen Show (4:3)</PresentationFormat>
  <Paragraphs>107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Perubahan Paradigma</vt:lpstr>
      <vt:lpstr>Makna pembelajaran</vt:lpstr>
      <vt:lpstr>Slide 3</vt:lpstr>
      <vt:lpstr>Slide 4</vt:lpstr>
      <vt:lpstr>koneksionisme</vt:lpstr>
      <vt:lpstr>koneksionisme</vt:lpstr>
      <vt:lpstr>koneksionisme</vt:lpstr>
      <vt:lpstr>koneksionisme</vt:lpstr>
      <vt:lpstr>Classical conditioning</vt:lpstr>
      <vt:lpstr>Teori gesalt</vt:lpstr>
      <vt:lpstr>Teori medan</vt:lpstr>
      <vt:lpstr>Teori konstruktivistik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Made Bayu Andika</dc:creator>
  <cp:lastModifiedBy>Made Bayu Andika</cp:lastModifiedBy>
  <cp:revision>50</cp:revision>
  <dcterms:created xsi:type="dcterms:W3CDTF">2015-10-20T00:32:49Z</dcterms:created>
  <dcterms:modified xsi:type="dcterms:W3CDTF">2016-10-28T03:45:20Z</dcterms:modified>
</cp:coreProperties>
</file>