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67" r:id="rId2"/>
    <p:sldId id="268" r:id="rId3"/>
    <p:sldId id="269" r:id="rId4"/>
    <p:sldId id="270" r:id="rId5"/>
    <p:sldId id="256" r:id="rId6"/>
    <p:sldId id="266" r:id="rId7"/>
    <p:sldId id="257" r:id="rId8"/>
    <p:sldId id="258" r:id="rId9"/>
    <p:sldId id="259" r:id="rId10"/>
    <p:sldId id="260" r:id="rId11"/>
    <p:sldId id="262" r:id="rId12"/>
    <p:sldId id="263" r:id="rId13"/>
    <p:sldId id="264" r:id="rId14"/>
    <p:sldId id="265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24A28-D460-4862-B6C2-7E5EBEB48461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1B745-9880-46DA-B102-07C5AC2715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31ACD-0F7C-498E-81FE-2691E516D59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BAE9F-E345-4BAB-A628-19ADE64B7BC0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6BCA51-18AC-4A0A-9832-F509BD347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BAE9F-E345-4BAB-A628-19ADE64B7BC0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6BCA51-18AC-4A0A-9832-F509BD347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BAE9F-E345-4BAB-A628-19ADE64B7BC0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6BCA51-18AC-4A0A-9832-F509BD347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BAE9F-E345-4BAB-A628-19ADE64B7BC0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6BCA51-18AC-4A0A-9832-F509BD347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BAE9F-E345-4BAB-A628-19ADE64B7BC0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6BCA51-18AC-4A0A-9832-F509BD347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BAE9F-E345-4BAB-A628-19ADE64B7BC0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6BCA51-18AC-4A0A-9832-F509BD347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BAE9F-E345-4BAB-A628-19ADE64B7BC0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6BCA51-18AC-4A0A-9832-F509BD347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BAE9F-E345-4BAB-A628-19ADE64B7BC0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6BCA51-18AC-4A0A-9832-F509BD347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BAE9F-E345-4BAB-A628-19ADE64B7BC0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6BCA51-18AC-4A0A-9832-F509BD347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BAE9F-E345-4BAB-A628-19ADE64B7BC0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6BCA51-18AC-4A0A-9832-F509BD347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BAE9F-E345-4BAB-A628-19ADE64B7BC0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6BCA51-18AC-4A0A-9832-F509BD347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90BAE9F-E345-4BAB-A628-19ADE64B7BC0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E6BCA51-18AC-4A0A-9832-F509BD347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371600" y="285750"/>
            <a:ext cx="7772400" cy="1470025"/>
          </a:xfrm>
        </p:spPr>
        <p:txBody>
          <a:bodyPr/>
          <a:lstStyle/>
          <a:p>
            <a:pPr algn="ctr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736725" y="4797152"/>
            <a:ext cx="7407275" cy="1752600"/>
          </a:xfrm>
        </p:spPr>
        <p:txBody>
          <a:bodyPr>
            <a:normAutofit/>
          </a:bodyPr>
          <a:lstStyle/>
          <a:p>
            <a:r>
              <a:rPr lang="en-US" sz="4400" b="1" dirty="0" err="1" smtClean="0">
                <a:solidFill>
                  <a:schemeClr val="tx1"/>
                </a:solidFill>
              </a:rPr>
              <a:t>Noni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Agustina</a:t>
            </a:r>
            <a:endParaRPr lang="en-US" sz="44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348880"/>
            <a:ext cx="3528392" cy="2289029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0"/>
            <a:ext cx="7498080" cy="1143000"/>
          </a:xfrm>
        </p:spPr>
        <p:txBody>
          <a:bodyPr/>
          <a:lstStyle/>
          <a:p>
            <a:pPr algn="l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Institusional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928670"/>
            <a:ext cx="7498080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lulusan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PP No.19 </a:t>
            </a:r>
            <a:r>
              <a:rPr lang="en-US" dirty="0" err="1" smtClean="0"/>
              <a:t>Tahun</a:t>
            </a:r>
            <a:r>
              <a:rPr lang="en-US" dirty="0" smtClean="0"/>
              <a:t> 2005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100" y="3286125"/>
          <a:ext cx="7929618" cy="3486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3357618"/>
              </a:tblGrid>
              <a:tr h="14744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SKL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pendidikan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dasar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SKL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pendidikan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menengah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SKL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pendidikan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menengah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kejuruan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SKL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pendidikan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tinggi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err="1" smtClean="0"/>
                        <a:t>Meletakkan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dasar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kecerdasan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pengetahuan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kepribadian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akhlak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mulia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serta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keterampilam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hidup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mandiri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mengikuti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pendidikan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lebih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lanjut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Mempersiapkan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peserta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didik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menjadi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anggota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masyarakat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mulia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memiliki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pengetahuan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keterampilan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kemandirian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sikap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menemukan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mengembangkan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ilmu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teknologi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seni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bermanfaat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bagi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kemanusiaan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Kurikuler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ujuan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/</a:t>
            </a:r>
            <a:r>
              <a:rPr lang="en-US" dirty="0" err="1" smtClean="0"/>
              <a:t>Instruksional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ujuan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kali </a:t>
            </a:r>
            <a:r>
              <a:rPr lang="en-US" dirty="0" err="1" smtClean="0"/>
              <a:t>pertemuan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Kompetensi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err="1" smtClean="0"/>
              <a:t>kompetensi</a:t>
            </a:r>
            <a:r>
              <a:rPr lang="en-US" dirty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pemahaman</a:t>
            </a:r>
            <a:r>
              <a:rPr lang="en-US" dirty="0" smtClean="0"/>
              <a:t>, </a:t>
            </a:r>
            <a:r>
              <a:rPr lang="en-US" dirty="0" err="1" smtClean="0"/>
              <a:t>kemahiran</a:t>
            </a:r>
            <a:r>
              <a:rPr lang="en-US" dirty="0" smtClean="0"/>
              <a:t> (skill),</a:t>
            </a:r>
            <a:r>
              <a:rPr lang="en-US" dirty="0" err="1" smtClean="0"/>
              <a:t>nilai</a:t>
            </a:r>
            <a:r>
              <a:rPr lang="en-US" dirty="0" smtClean="0"/>
              <a:t> (value), </a:t>
            </a:r>
            <a:r>
              <a:rPr lang="en-US" dirty="0" err="1" smtClean="0"/>
              <a:t>sikap</a:t>
            </a:r>
            <a:r>
              <a:rPr lang="en-US" dirty="0" smtClean="0"/>
              <a:t> (attitude), </a:t>
            </a:r>
            <a:r>
              <a:rPr lang="en-US" dirty="0" err="1" smtClean="0"/>
              <a:t>minat</a:t>
            </a:r>
            <a:r>
              <a:rPr lang="en-US" dirty="0" smtClean="0"/>
              <a:t> (interest)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err="1" smtClean="0"/>
              <a:t>Klasifikasi</a:t>
            </a:r>
            <a:r>
              <a:rPr lang="en-US" dirty="0" smtClean="0"/>
              <a:t>: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lulusan</a:t>
            </a:r>
            <a:r>
              <a:rPr lang="en-US" dirty="0" smtClean="0"/>
              <a:t>,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psikomotor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ABCD </a:t>
            </a:r>
          </a:p>
          <a:p>
            <a:pPr>
              <a:buNone/>
            </a:pPr>
            <a:r>
              <a:rPr lang="en-US" dirty="0" smtClean="0"/>
              <a:t>(Audience,  </a:t>
            </a:r>
            <a:r>
              <a:rPr lang="en-US" dirty="0" err="1" smtClean="0"/>
              <a:t>Behaviour</a:t>
            </a:r>
            <a:r>
              <a:rPr lang="en-US" dirty="0" smtClean="0"/>
              <a:t>, Condition, Degree)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484784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Behaviour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484784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484784"/>
            <a:ext cx="7498080" cy="4800600"/>
          </a:xfrm>
        </p:spPr>
        <p:txBody>
          <a:bodyPr/>
          <a:lstStyle/>
          <a:p>
            <a:pPr marL="61913" indent="20638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yang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kemampuannya</a:t>
            </a: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484784"/>
            <a:ext cx="7498080" cy="4800600"/>
          </a:xfrm>
        </p:spPr>
        <p:txBody>
          <a:bodyPr/>
          <a:lstStyle/>
          <a:p>
            <a:pPr marL="61913" indent="20638">
              <a:buNone/>
            </a:pP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kuantitas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/>
          <a:lstStyle/>
          <a:p>
            <a:r>
              <a:rPr lang="en-US" b="1" dirty="0" err="1" smtClean="0"/>
              <a:t>Sistem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3543300"/>
          </a:xfrm>
        </p:spPr>
        <p:txBody>
          <a:bodyPr>
            <a:noAutofit/>
          </a:bodyPr>
          <a:lstStyle/>
          <a:p>
            <a:pPr marL="0" indent="0">
              <a:buFont typeface="Wingdings" pitchFamily="2" charset="2"/>
              <a:buChar char="§"/>
            </a:pP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kesatuan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berkaitan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berinteraksi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.</a:t>
            </a:r>
          </a:p>
          <a:p>
            <a:pPr marL="0" indent="0">
              <a:buFont typeface="Wingdings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1. </a:t>
            </a:r>
            <a:r>
              <a:rPr lang="en-US" sz="2400" dirty="0" err="1" smtClean="0"/>
              <a:t>Tujuan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2. </a:t>
            </a:r>
            <a:r>
              <a:rPr lang="en-US" sz="2400" dirty="0" err="1" smtClean="0"/>
              <a:t>Proses</a:t>
            </a:r>
            <a:r>
              <a:rPr lang="en-US" sz="2400" dirty="0" smtClean="0"/>
              <a:t>/</a:t>
            </a:r>
            <a:r>
              <a:rPr lang="en-US" sz="2400" dirty="0" err="1" smtClean="0"/>
              <a:t>kegiatan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3.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143504" y="3000372"/>
            <a:ext cx="35719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Pembelajaran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merupakan</a:t>
            </a:r>
            <a:r>
              <a:rPr lang="en-US" sz="2400" b="1" dirty="0" smtClean="0"/>
              <a:t> </a:t>
            </a:r>
          </a:p>
          <a:p>
            <a:r>
              <a:rPr lang="en-US" sz="2400" b="1" dirty="0" err="1" smtClean="0"/>
              <a:t>sebuah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</a:t>
            </a:r>
            <a:endParaRPr lang="en-US" sz="2400" b="1" dirty="0"/>
          </a:p>
        </p:txBody>
      </p:sp>
      <p:sp>
        <p:nvSpPr>
          <p:cNvPr id="11" name="Left Arrow 10"/>
          <p:cNvSpPr/>
          <p:nvPr/>
        </p:nvSpPr>
        <p:spPr>
          <a:xfrm>
            <a:off x="3857620" y="3214686"/>
            <a:ext cx="1143008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001000" cy="91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entury Gothic" pitchFamily="34" charset="0"/>
              </a:rPr>
              <a:t>DAFTAR PUSTAKA</a:t>
            </a:r>
            <a:endParaRPr lang="en-US" sz="28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447800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entury Gothic" pitchFamily="34" charset="0"/>
              </a:rPr>
              <a:t>Wina</a:t>
            </a:r>
            <a:r>
              <a:rPr lang="en-US" dirty="0" smtClean="0">
                <a:latin typeface="Century Gothic" pitchFamily="34" charset="0"/>
              </a:rPr>
              <a:t>, </a:t>
            </a:r>
            <a:r>
              <a:rPr lang="en-US" dirty="0" err="1" smtClean="0">
                <a:latin typeface="Century Gothic" pitchFamily="34" charset="0"/>
              </a:rPr>
              <a:t>Sanjaya</a:t>
            </a:r>
            <a:r>
              <a:rPr lang="en-US" dirty="0" smtClean="0">
                <a:latin typeface="Century Gothic" pitchFamily="34" charset="0"/>
              </a:rPr>
              <a:t>. 2016.</a:t>
            </a:r>
            <a:r>
              <a:rPr lang="en-US" i="1" dirty="0" smtClean="0">
                <a:latin typeface="Century Gothic" pitchFamily="34" charset="0"/>
              </a:rPr>
              <a:t>Strategi </a:t>
            </a:r>
            <a:r>
              <a:rPr lang="en-US" i="1" dirty="0" err="1" smtClean="0">
                <a:latin typeface="Century Gothic" pitchFamily="34" charset="0"/>
              </a:rPr>
              <a:t>Pembelajaran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Berorientasi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Standar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Proses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</a:rPr>
              <a:t>. Jakarta: </a:t>
            </a:r>
            <a:r>
              <a:rPr lang="en-US" dirty="0" err="1" smtClean="0">
                <a:latin typeface="Century Gothic" pitchFamily="34" charset="0"/>
              </a:rPr>
              <a:t>Prenada</a:t>
            </a:r>
            <a:r>
              <a:rPr lang="en-US" dirty="0" smtClean="0">
                <a:latin typeface="Century Gothic" pitchFamily="34" charset="0"/>
              </a:rPr>
              <a:t> Media Group</a:t>
            </a:r>
          </a:p>
          <a:p>
            <a:endParaRPr lang="en-US" dirty="0">
              <a:latin typeface="Century Gothic" pitchFamily="34" charset="0"/>
            </a:endParaRPr>
          </a:p>
          <a:p>
            <a:r>
              <a:rPr lang="en-US" dirty="0" err="1" smtClean="0">
                <a:latin typeface="Century Gothic" pitchFamily="34" charset="0"/>
              </a:rPr>
              <a:t>Rusman</a:t>
            </a:r>
            <a:r>
              <a:rPr lang="en-US" dirty="0" smtClean="0">
                <a:latin typeface="Century Gothic" pitchFamily="34" charset="0"/>
              </a:rPr>
              <a:t>. </a:t>
            </a:r>
            <a:r>
              <a:rPr lang="en-US" i="1" dirty="0" smtClean="0">
                <a:latin typeface="Century Gothic" pitchFamily="34" charset="0"/>
              </a:rPr>
              <a:t>2014.Model-model </a:t>
            </a:r>
            <a:r>
              <a:rPr lang="en-US" i="1" dirty="0" err="1">
                <a:latin typeface="Century Gothic" pitchFamily="34" charset="0"/>
              </a:rPr>
              <a:t>P</a:t>
            </a:r>
            <a:r>
              <a:rPr lang="en-US" i="1" dirty="0" err="1" smtClean="0">
                <a:latin typeface="Century Gothic" pitchFamily="34" charset="0"/>
              </a:rPr>
              <a:t>embelajaran</a:t>
            </a:r>
            <a:r>
              <a:rPr lang="en-US" dirty="0" smtClean="0">
                <a:latin typeface="Century Gothic" pitchFamily="34" charset="0"/>
              </a:rPr>
              <a:t>. </a:t>
            </a:r>
            <a:r>
              <a:rPr lang="en-US" dirty="0" err="1" smtClean="0">
                <a:latin typeface="Century Gothic" pitchFamily="34" charset="0"/>
              </a:rPr>
              <a:t>Mengembangkan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profesionalisme</a:t>
            </a:r>
            <a:r>
              <a:rPr lang="en-US" dirty="0" smtClean="0">
                <a:latin typeface="Century Gothic" pitchFamily="34" charset="0"/>
              </a:rPr>
              <a:t> guru. </a:t>
            </a:r>
            <a:r>
              <a:rPr lang="en-US" dirty="0" err="1" smtClean="0">
                <a:latin typeface="Century Gothic" pitchFamily="34" charset="0"/>
              </a:rPr>
              <a:t>Edisi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kedua</a:t>
            </a:r>
            <a:r>
              <a:rPr lang="en-US" dirty="0" smtClean="0">
                <a:latin typeface="Century Gothic" pitchFamily="34" charset="0"/>
              </a:rPr>
              <a:t>. </a:t>
            </a:r>
            <a:r>
              <a:rPr lang="en-US" dirty="0" err="1" smtClean="0">
                <a:latin typeface="Century Gothic" pitchFamily="34" charset="0"/>
              </a:rPr>
              <a:t>Depok</a:t>
            </a:r>
            <a:r>
              <a:rPr lang="en-US" dirty="0" smtClean="0">
                <a:latin typeface="Century Gothic" pitchFamily="34" charset="0"/>
              </a:rPr>
              <a:t>: </a:t>
            </a:r>
            <a:r>
              <a:rPr lang="en-US" dirty="0" err="1" smtClean="0">
                <a:latin typeface="Century Gothic" pitchFamily="34" charset="0"/>
              </a:rPr>
              <a:t>Rajagrafindo</a:t>
            </a:r>
            <a:endParaRPr lang="en-US" dirty="0" smtClean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  <a:p>
            <a:r>
              <a:rPr lang="en-US" dirty="0" err="1" smtClean="0">
                <a:latin typeface="Century Gothic" pitchFamily="34" charset="0"/>
              </a:rPr>
              <a:t>Wena</a:t>
            </a:r>
            <a:r>
              <a:rPr lang="en-US" dirty="0" smtClean="0">
                <a:latin typeface="Century Gothic" pitchFamily="34" charset="0"/>
              </a:rPr>
              <a:t>, Made. </a:t>
            </a:r>
            <a:r>
              <a:rPr lang="en-US" i="1" dirty="0" smtClean="0">
                <a:latin typeface="Century Gothic" pitchFamily="34" charset="0"/>
              </a:rPr>
              <a:t>2014.Strategi </a:t>
            </a:r>
            <a:r>
              <a:rPr lang="en-US" i="1" dirty="0" err="1" smtClean="0">
                <a:latin typeface="Century Gothic" pitchFamily="34" charset="0"/>
              </a:rPr>
              <a:t>Pembelajaran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Inovatif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Kontemporer</a:t>
            </a:r>
            <a:r>
              <a:rPr lang="en-US" dirty="0" smtClean="0">
                <a:latin typeface="Century Gothic" pitchFamily="34" charset="0"/>
              </a:rPr>
              <a:t>. Jakarta: </a:t>
            </a:r>
            <a:r>
              <a:rPr lang="en-US" dirty="0" err="1" smtClean="0">
                <a:latin typeface="Century Gothic" pitchFamily="34" charset="0"/>
              </a:rPr>
              <a:t>Bumi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Aksara</a:t>
            </a:r>
            <a:endParaRPr lang="en-US" dirty="0" smtClean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  <a:p>
            <a:r>
              <a:rPr lang="en-US" dirty="0" err="1" smtClean="0">
                <a:latin typeface="Century Gothic" pitchFamily="34" charset="0"/>
              </a:rPr>
              <a:t>Majid</a:t>
            </a:r>
            <a:r>
              <a:rPr lang="en-US" dirty="0" smtClean="0">
                <a:latin typeface="Century Gothic" pitchFamily="34" charset="0"/>
              </a:rPr>
              <a:t>, Abdul. </a:t>
            </a:r>
            <a:r>
              <a:rPr lang="en-US" i="1" dirty="0" smtClean="0">
                <a:latin typeface="Century Gothic" pitchFamily="34" charset="0"/>
              </a:rPr>
              <a:t>2014.Strategi </a:t>
            </a:r>
            <a:r>
              <a:rPr lang="en-US" i="1" dirty="0" err="1" smtClean="0">
                <a:latin typeface="Century Gothic" pitchFamily="34" charset="0"/>
              </a:rPr>
              <a:t>Pembelajaran</a:t>
            </a:r>
            <a:r>
              <a:rPr lang="en-US" dirty="0" smtClean="0">
                <a:latin typeface="Century Gothic" pitchFamily="34" charset="0"/>
              </a:rPr>
              <a:t>. Bandung: </a:t>
            </a:r>
            <a:r>
              <a:rPr lang="en-US" dirty="0" err="1" smtClean="0">
                <a:latin typeface="Century Gothic" pitchFamily="34" charset="0"/>
              </a:rPr>
              <a:t>Remaja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Rosdakarya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err="1" smtClean="0"/>
              <a:t>Faktor-faktor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berpengaruh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pembelajaran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44650" y="1447800"/>
            <a:ext cx="749935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Guru</a:t>
            </a:r>
          </a:p>
          <a:p>
            <a:r>
              <a:rPr lang="en-US" dirty="0" err="1" smtClean="0"/>
              <a:t>Siswa</a:t>
            </a:r>
            <a:endParaRPr lang="en-US" dirty="0" smtClean="0"/>
          </a:p>
          <a:p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prasarana</a:t>
            </a:r>
            <a:endParaRPr lang="en-US" dirty="0" smtClean="0"/>
          </a:p>
          <a:p>
            <a:r>
              <a:rPr lang="en-US" dirty="0" err="1" smtClean="0"/>
              <a:t>Lingkungan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1.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</a:p>
          <a:p>
            <a:pPr marL="717550" indent="17463">
              <a:buNone/>
            </a:pPr>
            <a:r>
              <a:rPr lang="en-US" dirty="0" smtClean="0"/>
              <a:t>[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]</a:t>
            </a:r>
          </a:p>
          <a:p>
            <a:pPr indent="17463">
              <a:buNone/>
            </a:pPr>
            <a:r>
              <a:rPr lang="en-US" dirty="0" smtClean="0"/>
              <a:t>2.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sosial-psikologis</a:t>
            </a:r>
            <a:endParaRPr lang="en-US" dirty="0"/>
          </a:p>
          <a:p>
            <a:pPr indent="17463">
              <a:buNone/>
            </a:pPr>
            <a:r>
              <a:rPr lang="en-US" dirty="0" smtClean="0"/>
              <a:t>    [</a:t>
            </a:r>
            <a:r>
              <a:rPr lang="en-US" dirty="0" err="1" smtClean="0"/>
              <a:t>keharmonisan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</a:t>
            </a:r>
          </a:p>
          <a:p>
            <a:pPr indent="17463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terlibat</a:t>
            </a:r>
            <a:r>
              <a:rPr lang="en-US" dirty="0" smtClean="0"/>
              <a:t>.]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1000" y="1752600"/>
            <a:ext cx="16764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21336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Input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1905000"/>
            <a:ext cx="1828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Proses</a:t>
            </a:r>
            <a:endParaRPr lang="en-US" sz="3600" dirty="0"/>
          </a:p>
        </p:txBody>
      </p:sp>
      <p:sp>
        <p:nvSpPr>
          <p:cNvPr id="7" name="Oval 6"/>
          <p:cNvSpPr/>
          <p:nvPr/>
        </p:nvSpPr>
        <p:spPr>
          <a:xfrm>
            <a:off x="5562600" y="1752600"/>
            <a:ext cx="16764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638800" y="2057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Output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2860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8006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810000" y="27432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00400" y="3276600"/>
            <a:ext cx="14478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Tujuan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200400" y="4038600"/>
            <a:ext cx="14478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Isi</a:t>
            </a:r>
            <a:r>
              <a:rPr lang="en-US" sz="2400" dirty="0" smtClean="0"/>
              <a:t>/</a:t>
            </a:r>
            <a:r>
              <a:rPr lang="en-US" sz="2400" dirty="0" err="1" smtClean="0"/>
              <a:t>Materi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200400" y="4724400"/>
            <a:ext cx="14478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Metode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200400" y="5486400"/>
            <a:ext cx="14478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Media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200400" y="6096000"/>
            <a:ext cx="14478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Evaluasi</a:t>
            </a:r>
            <a:endParaRPr lang="en-US" sz="2400" dirty="0"/>
          </a:p>
        </p:txBody>
      </p:sp>
      <p:pic>
        <p:nvPicPr>
          <p:cNvPr id="27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0"/>
            <a:ext cx="1952625" cy="234315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pic>
        <p:nvPicPr>
          <p:cNvPr id="28" name="Picture 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212976"/>
            <a:ext cx="2085975" cy="219075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60648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Tujuan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Standar</a:t>
            </a:r>
            <a:r>
              <a:rPr lang="en-US" sz="4000" dirty="0" smtClean="0"/>
              <a:t> </a:t>
            </a:r>
            <a:r>
              <a:rPr lang="en-US" sz="4000" dirty="0" err="1" smtClean="0"/>
              <a:t>Kompetensi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r="-816" b="7767"/>
          <a:stretch>
            <a:fillRect/>
          </a:stretch>
        </p:blipFill>
        <p:spPr bwMode="auto">
          <a:xfrm>
            <a:off x="2483768" y="2348880"/>
            <a:ext cx="4586910" cy="3528392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BakerSignet BT" pitchFamily="34" charset="0"/>
              </a:rPr>
              <a:t>Mengapa</a:t>
            </a:r>
            <a:r>
              <a:rPr lang="en-US" dirty="0" smtClean="0">
                <a:latin typeface="BakerSignet BT" pitchFamily="34" charset="0"/>
              </a:rPr>
              <a:t> </a:t>
            </a:r>
            <a:r>
              <a:rPr lang="en-US" dirty="0" err="1" smtClean="0">
                <a:latin typeface="BakerSignet BT" pitchFamily="34" charset="0"/>
              </a:rPr>
              <a:t>perlu</a:t>
            </a:r>
            <a:r>
              <a:rPr lang="en-US" dirty="0" smtClean="0">
                <a:latin typeface="BakerSignet BT" pitchFamily="34" charset="0"/>
              </a:rPr>
              <a:t> </a:t>
            </a:r>
            <a:r>
              <a:rPr lang="en-US" dirty="0" err="1" smtClean="0">
                <a:latin typeface="BakerSignet BT" pitchFamily="34" charset="0"/>
              </a:rPr>
              <a:t>merumuskan</a:t>
            </a:r>
            <a:r>
              <a:rPr lang="en-US" dirty="0" smtClean="0">
                <a:latin typeface="BakerSignet BT" pitchFamily="34" charset="0"/>
              </a:rPr>
              <a:t> </a:t>
            </a:r>
            <a:r>
              <a:rPr lang="en-US" dirty="0" err="1" smtClean="0">
                <a:latin typeface="BakerSignet BT" pitchFamily="34" charset="0"/>
              </a:rPr>
              <a:t>tujuan</a:t>
            </a:r>
            <a:r>
              <a:rPr lang="en-US" dirty="0" smtClean="0">
                <a:latin typeface="BakerSignet BT" pitchFamily="34" charset="0"/>
              </a:rPr>
              <a:t>?</a:t>
            </a:r>
            <a:endParaRPr lang="en-US" dirty="0">
              <a:latin typeface="BakerSignet BT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r="-913" b="5652"/>
          <a:stretch>
            <a:fillRect/>
          </a:stretch>
        </p:blipFill>
        <p:spPr bwMode="auto">
          <a:xfrm>
            <a:off x="0" y="2971800"/>
            <a:ext cx="3336998" cy="32766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209800"/>
            <a:ext cx="2143125" cy="21336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7786774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 smtClean="0"/>
              <a:t>Mengapa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tujuan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sangat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penting</a:t>
            </a:r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1214422"/>
            <a:ext cx="67866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err="1"/>
              <a:t>M</a:t>
            </a:r>
            <a:r>
              <a:rPr lang="en-US" sz="2400" dirty="0" err="1" smtClean="0"/>
              <a:t>erancang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pembelajaran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err="1" smtClean="0"/>
              <a:t>Mengevaluasi</a:t>
            </a:r>
            <a:r>
              <a:rPr lang="en-US" sz="2400" dirty="0" smtClean="0"/>
              <a:t> </a:t>
            </a:r>
            <a:r>
              <a:rPr lang="en-US" sz="2400" dirty="0" err="1" smtClean="0"/>
              <a:t>keberhasilan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err="1" smtClean="0"/>
              <a:t>Pedoman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endParaRPr lang="en-US" sz="2400" dirty="0" smtClean="0"/>
          </a:p>
          <a:p>
            <a:pPr marL="342900" indent="-342900"/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212976"/>
            <a:ext cx="4253883" cy="252028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institusional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kurikuler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/</a:t>
            </a:r>
            <a:r>
              <a:rPr lang="en-US" dirty="0" err="1" smtClean="0"/>
              <a:t>instruksional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UU No.20 </a:t>
            </a:r>
            <a:r>
              <a:rPr lang="en-US" dirty="0" err="1" smtClean="0"/>
              <a:t>Tahun</a:t>
            </a:r>
            <a:r>
              <a:rPr lang="en-US" dirty="0" smtClean="0"/>
              <a:t> 2003: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:</a:t>
            </a:r>
          </a:p>
          <a:p>
            <a:pPr marL="449263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beriman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bertakwa</a:t>
            </a:r>
            <a:endParaRPr lang="en-US" dirty="0" smtClean="0"/>
          </a:p>
          <a:p>
            <a:pPr marL="449263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Berakhlak</a:t>
            </a:r>
            <a:r>
              <a:rPr lang="en-US" dirty="0" smtClean="0"/>
              <a:t> </a:t>
            </a:r>
            <a:r>
              <a:rPr lang="en-US" dirty="0" err="1" smtClean="0"/>
              <a:t>mulia</a:t>
            </a:r>
            <a:endParaRPr lang="en-US" dirty="0" smtClean="0"/>
          </a:p>
          <a:p>
            <a:pPr marL="449263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Sehat</a:t>
            </a:r>
            <a:endParaRPr lang="en-US" dirty="0" smtClean="0"/>
          </a:p>
          <a:p>
            <a:pPr marL="449263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Berilmu</a:t>
            </a:r>
            <a:endParaRPr lang="en-US" dirty="0" smtClean="0"/>
          </a:p>
          <a:p>
            <a:pPr marL="449263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Cakap</a:t>
            </a:r>
            <a:endParaRPr lang="en-US" dirty="0" smtClean="0"/>
          </a:p>
          <a:p>
            <a:pPr marL="449263" indent="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Mandiri</a:t>
            </a:r>
            <a:endParaRPr lang="en-US" dirty="0" smtClean="0"/>
          </a:p>
          <a:p>
            <a:pPr marL="449263" indent="0">
              <a:buNone/>
            </a:pPr>
            <a:r>
              <a:rPr lang="en-US" dirty="0" smtClean="0"/>
              <a:t>7. </a:t>
            </a:r>
            <a:r>
              <a:rPr lang="en-US" dirty="0" err="1" smtClean="0"/>
              <a:t>Kreatif</a:t>
            </a:r>
            <a:endParaRPr lang="en-US" dirty="0" smtClean="0"/>
          </a:p>
          <a:p>
            <a:pPr marL="449263" indent="0">
              <a:buNone/>
            </a:pPr>
            <a:r>
              <a:rPr lang="en-US" dirty="0" smtClean="0"/>
              <a:t>8. </a:t>
            </a:r>
            <a:r>
              <a:rPr lang="en-US" dirty="0" err="1" smtClean="0"/>
              <a:t>Mandiri</a:t>
            </a:r>
            <a:endParaRPr lang="en-US" dirty="0" smtClean="0"/>
          </a:p>
          <a:p>
            <a:pPr marL="449263" indent="0">
              <a:buNone/>
            </a:pPr>
            <a:r>
              <a:rPr lang="en-US" dirty="0" smtClean="0"/>
              <a:t>9.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demokratis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169</TotalTime>
  <Words>477</Words>
  <Application>Microsoft Office PowerPoint</Application>
  <PresentationFormat>On-screen Show (4:3)</PresentationFormat>
  <Paragraphs>102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Sistem Pembelajaran dalam Standar Proses Pendidikan</vt:lpstr>
      <vt:lpstr>Sistem</vt:lpstr>
      <vt:lpstr>Faktor-faktor yang berpengaruh pada sistem pembelajaran</vt:lpstr>
      <vt:lpstr>Komponen Proses Pembelajaran</vt:lpstr>
      <vt:lpstr>Tujuan dan Standar Kompetensi</vt:lpstr>
      <vt:lpstr>Mengapa perlu merumuskan tujuan?</vt:lpstr>
      <vt:lpstr>Mengapa tujuan sangat penting?</vt:lpstr>
      <vt:lpstr>Klasifikasi Tujuan</vt:lpstr>
      <vt:lpstr>Tujuan Pendidikan Nasional</vt:lpstr>
      <vt:lpstr>Tujuan Institusional</vt:lpstr>
      <vt:lpstr>Tujuan Kurikuler</vt:lpstr>
      <vt:lpstr>Tujuan Pembelajaran/Instruksional</vt:lpstr>
      <vt:lpstr>Kompetensi</vt:lpstr>
      <vt:lpstr>Merumuskan tujuan pembelajaran:</vt:lpstr>
      <vt:lpstr>Komponen dalam merumuskan tujuan pembelajaran</vt:lpstr>
      <vt:lpstr>Audience</vt:lpstr>
      <vt:lpstr>Behaviour</vt:lpstr>
      <vt:lpstr>Condition</vt:lpstr>
      <vt:lpstr>Degree</vt:lpstr>
      <vt:lpstr>DAFTAR PUSTAKA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Tujuan dan Standar Kompetensi</dc:title>
  <dc:creator>bayu</dc:creator>
  <cp:lastModifiedBy>Made Bayu Andika</cp:lastModifiedBy>
  <cp:revision>21</cp:revision>
  <dcterms:created xsi:type="dcterms:W3CDTF">2015-10-15T07:28:51Z</dcterms:created>
  <dcterms:modified xsi:type="dcterms:W3CDTF">2016-10-28T05:42:11Z</dcterms:modified>
</cp:coreProperties>
</file>