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50" d="100"/>
          <a:sy n="50" d="100"/>
        </p:scale>
        <p:origin x="-100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AF92F-21C0-4D9F-B71C-DA04309475B1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17305-43AB-44DD-9ECA-AAA8F10D88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7305-43AB-44DD-9ECA-AAA8F10D88E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1ACD-0F7C-498E-81FE-2691E516D59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75571-73BB-4224-B71A-B1E678B2C589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601BE-EFE7-4CD9-9A92-F686046F0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.C.M.E. Explosive" pitchFamily="34" charset="0"/>
              </a:rPr>
              <a:t>Strategi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pembelajaran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berorientasi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aktivitas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siswa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4343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tonioMountbattenSH" pitchFamily="2" charset="2"/>
                <a:ea typeface="+mj-ea"/>
                <a:cs typeface="+mj-cs"/>
              </a:rPr>
              <a:t>Noni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tonioMountbattenSH" pitchFamily="2" charset="2"/>
                <a:ea typeface="+mj-ea"/>
                <a:cs typeface="+mj-cs"/>
              </a:rPr>
              <a:t> </a:t>
            </a:r>
            <a:r>
              <a:rPr lang="en-US" sz="7200" dirty="0" err="1" smtClean="0">
                <a:latin typeface="AntonioMountbattenSH" pitchFamily="2" charset="2"/>
                <a:ea typeface="+mj-ea"/>
                <a:cs typeface="+mj-cs"/>
              </a:rPr>
              <a:t>A</a:t>
            </a: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tonioMountbattenSH" pitchFamily="2" charset="2"/>
                <a:ea typeface="+mj-ea"/>
                <a:cs typeface="+mj-cs"/>
              </a:rPr>
              <a:t>gustina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tonioMountbattenSH" pitchFamily="2" charset="2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9" y="2057400"/>
            <a:ext cx="2185261" cy="2743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0010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entury Gothic" pitchFamily="34" charset="0"/>
              </a:rPr>
              <a:t>DAFTAR PUSTAKA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entury Gothic" pitchFamily="34" charset="0"/>
              </a:rPr>
              <a:t>Wina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Sanjaya</a:t>
            </a:r>
            <a:r>
              <a:rPr lang="en-US" dirty="0" smtClean="0">
                <a:latin typeface="Century Gothic" pitchFamily="34" charset="0"/>
              </a:rPr>
              <a:t>. 2016.</a:t>
            </a:r>
            <a:r>
              <a:rPr lang="en-US" i="1" dirty="0" smtClean="0">
                <a:latin typeface="Century Gothic" pitchFamily="34" charset="0"/>
              </a:rPr>
              <a:t>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Berorientasi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Standar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Proses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. Jakarta: </a:t>
            </a:r>
            <a:r>
              <a:rPr lang="en-US" dirty="0" err="1" smtClean="0">
                <a:latin typeface="Century Gothic" pitchFamily="34" charset="0"/>
              </a:rPr>
              <a:t>Prenada</a:t>
            </a:r>
            <a:r>
              <a:rPr lang="en-US" dirty="0" smtClean="0">
                <a:latin typeface="Century Gothic" pitchFamily="34" charset="0"/>
              </a:rPr>
              <a:t> Media </a:t>
            </a:r>
            <a:r>
              <a:rPr lang="en-US" dirty="0" smtClean="0">
                <a:latin typeface="Century Gothic" pitchFamily="34" charset="0"/>
              </a:rPr>
              <a:t>Group</a:t>
            </a:r>
          </a:p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Rusman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i="1" dirty="0" smtClean="0">
                <a:latin typeface="Century Gothic" pitchFamily="34" charset="0"/>
              </a:rPr>
              <a:t>2014.Model-model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Mengembangkan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profesionalisme</a:t>
            </a:r>
            <a:r>
              <a:rPr lang="en-US" dirty="0" smtClean="0">
                <a:latin typeface="Century Gothic" pitchFamily="34" charset="0"/>
              </a:rPr>
              <a:t> guru. </a:t>
            </a:r>
            <a:r>
              <a:rPr lang="en-US" dirty="0" err="1" smtClean="0">
                <a:latin typeface="Century Gothic" pitchFamily="34" charset="0"/>
              </a:rPr>
              <a:t>Edisi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kedua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Depok</a:t>
            </a:r>
            <a:r>
              <a:rPr lang="en-US" dirty="0" smtClean="0">
                <a:latin typeface="Century Gothic" pitchFamily="34" charset="0"/>
              </a:rPr>
              <a:t>: </a:t>
            </a:r>
            <a:r>
              <a:rPr lang="en-US" dirty="0" err="1" smtClean="0">
                <a:latin typeface="Century Gothic" pitchFamily="34" charset="0"/>
              </a:rPr>
              <a:t>Rajagrafindo</a:t>
            </a:r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Majid</a:t>
            </a:r>
            <a:r>
              <a:rPr lang="en-US" dirty="0" smtClean="0">
                <a:latin typeface="Century Gothic" pitchFamily="34" charset="0"/>
              </a:rPr>
              <a:t>, Abdul. </a:t>
            </a:r>
            <a:r>
              <a:rPr lang="en-US" i="1" dirty="0" smtClean="0">
                <a:latin typeface="Century Gothic" pitchFamily="34" charset="0"/>
              </a:rPr>
              <a:t>2014.Strategi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dirty="0" smtClean="0">
                <a:latin typeface="Century Gothic" pitchFamily="34" charset="0"/>
              </a:rPr>
              <a:t>. Bandung: </a:t>
            </a:r>
            <a:r>
              <a:rPr lang="en-US" dirty="0" err="1" smtClean="0">
                <a:latin typeface="Century Gothic" pitchFamily="34" charset="0"/>
              </a:rPr>
              <a:t>Remaja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Rosdakarya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.C.M.E. Explosive" pitchFamily="34" charset="0"/>
              </a:rPr>
              <a:t>Jenis-jenis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strategi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pembelajaran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586740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Strategi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pembelajaran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tidak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langsung</a:t>
            </a:r>
            <a:endParaRPr lang="en-US" sz="2400" dirty="0" smtClean="0">
              <a:latin typeface="BakerSignet B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Strategi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pembelajaran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individu</a:t>
            </a:r>
            <a:endParaRPr lang="en-US" sz="2400" dirty="0" smtClean="0">
              <a:latin typeface="BakerSignet B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Strategi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pembelajaran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kelompok</a:t>
            </a:r>
            <a:endParaRPr lang="en-US" sz="2400" dirty="0" smtClean="0">
              <a:latin typeface="BakerSignet B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Strategi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pembelajaran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induktif</a:t>
            </a:r>
            <a:endParaRPr lang="en-US" sz="2400" dirty="0" smtClean="0">
              <a:latin typeface="BakerSignet BT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Strategi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pembelajaran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deduktif</a:t>
            </a:r>
            <a:endParaRPr lang="en-US" sz="2400" dirty="0">
              <a:latin typeface="BakerSignet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.C.M.E. Explosive" pitchFamily="34" charset="0"/>
              </a:rPr>
              <a:t>Strategi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pembelajaran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langsung</a:t>
            </a:r>
            <a:r>
              <a:rPr lang="en-US" sz="3200" dirty="0" smtClean="0">
                <a:latin typeface="A.C.M.E. Explosive" pitchFamily="34" charset="0"/>
              </a:rPr>
              <a:t> (direct instruction)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676400"/>
            <a:ext cx="82296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err="1" smtClean="0">
                <a:latin typeface="BakerSignet BT" pitchFamily="34" charset="0"/>
              </a:rPr>
              <a:t>Semua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materi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disajikan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kepada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siswa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siswa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dituntut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harus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mengusai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materi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tersebut</a:t>
            </a:r>
            <a:r>
              <a:rPr lang="en-US" sz="2400" dirty="0" smtClean="0">
                <a:latin typeface="BakerSignet BT" pitchFamily="34" charset="0"/>
              </a:rPr>
              <a:t>.     </a:t>
            </a:r>
          </a:p>
          <a:p>
            <a:r>
              <a:rPr lang="en-US" sz="1600" dirty="0" smtClean="0">
                <a:latin typeface="BakerSignet BT" pitchFamily="34" charset="0"/>
              </a:rPr>
              <a:t> </a:t>
            </a:r>
            <a:endParaRPr lang="en-US" sz="2000" dirty="0">
              <a:latin typeface="BakerSignet BT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267200"/>
            <a:ext cx="3851352" cy="2057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534400" cy="1470025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A.C.M.E. Explosive" pitchFamily="34" charset="0"/>
              </a:rPr>
              <a:t>Strategi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pembelajaran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tidak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langsung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br>
              <a:rPr lang="en-US" sz="3200" dirty="0" smtClean="0">
                <a:latin typeface="A.C.M.E. Explosive" pitchFamily="34" charset="0"/>
              </a:rPr>
            </a:br>
            <a:r>
              <a:rPr lang="en-US" sz="3200" dirty="0" smtClean="0">
                <a:latin typeface="A.C.M.E. Explosive" pitchFamily="34" charset="0"/>
              </a:rPr>
              <a:t>(indirect instruction/</a:t>
            </a:r>
            <a:r>
              <a:rPr lang="en-US" sz="3200" dirty="0" err="1" smtClean="0">
                <a:latin typeface="A.C.M.E. Explosive" pitchFamily="34" charset="0"/>
              </a:rPr>
              <a:t>disccovery</a:t>
            </a:r>
            <a:r>
              <a:rPr lang="en-US" sz="3200" dirty="0" smtClean="0">
                <a:latin typeface="A.C.M.E. Explosive" pitchFamily="34" charset="0"/>
              </a:rPr>
              <a:t>)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057400"/>
            <a:ext cx="82296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err="1" smtClean="0">
                <a:latin typeface="BakerSignet BT" pitchFamily="34" charset="0"/>
              </a:rPr>
              <a:t>Siswa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menemukan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sendiri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pengetahuan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dan</a:t>
            </a:r>
            <a:r>
              <a:rPr lang="en-US" sz="2400" dirty="0" smtClean="0">
                <a:latin typeface="BakerSignet BT" pitchFamily="34" charset="0"/>
              </a:rPr>
              <a:t> guru </a:t>
            </a:r>
            <a:r>
              <a:rPr lang="en-US" sz="2400" dirty="0" err="1" smtClean="0">
                <a:latin typeface="BakerSignet BT" pitchFamily="34" charset="0"/>
              </a:rPr>
              <a:t>hanya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sebagai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fasilitator</a:t>
            </a:r>
            <a:endParaRPr lang="en-US" sz="2400" dirty="0" smtClean="0">
              <a:latin typeface="BakerSignet BT" pitchFamily="34" charset="0"/>
            </a:endParaRPr>
          </a:p>
          <a:p>
            <a:r>
              <a:rPr lang="en-US" sz="1600" dirty="0" smtClean="0">
                <a:latin typeface="BakerSignet BT" pitchFamily="34" charset="0"/>
              </a:rPr>
              <a:t> </a:t>
            </a:r>
            <a:endParaRPr lang="en-US" sz="2000" dirty="0">
              <a:latin typeface="BakerSignet BT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14800"/>
            <a:ext cx="1905000" cy="24003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.C.M.E. Explosive" pitchFamily="34" charset="0"/>
              </a:rPr>
              <a:t>Strategi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pembelajaran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deduktif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676400"/>
            <a:ext cx="82296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err="1" smtClean="0">
                <a:latin typeface="BakerSignet BT" pitchFamily="34" charset="0"/>
              </a:rPr>
              <a:t>Mempelajari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konsep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kemudian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mencari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kesimpulan</a:t>
            </a:r>
            <a:r>
              <a:rPr lang="en-US" sz="2400" dirty="0" smtClean="0">
                <a:latin typeface="BakerSignet BT" pitchFamily="34" charset="0"/>
              </a:rPr>
              <a:t>/ </a:t>
            </a:r>
            <a:r>
              <a:rPr lang="en-US" sz="2400" dirty="0" err="1" smtClean="0">
                <a:latin typeface="BakerSignet BT" pitchFamily="34" charset="0"/>
              </a:rPr>
              <a:t>mempelajari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hal-hal</a:t>
            </a:r>
            <a:r>
              <a:rPr lang="en-US" sz="2400" dirty="0" smtClean="0">
                <a:latin typeface="BakerSignet BT" pitchFamily="34" charset="0"/>
              </a:rPr>
              <a:t> yang </a:t>
            </a:r>
            <a:r>
              <a:rPr lang="en-US" sz="2400" dirty="0" err="1" smtClean="0">
                <a:latin typeface="BakerSignet BT" pitchFamily="34" charset="0"/>
              </a:rPr>
              <a:t>abstrak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kemudian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hal</a:t>
            </a:r>
            <a:r>
              <a:rPr lang="en-US" sz="2400" dirty="0" smtClean="0">
                <a:latin typeface="BakerSignet BT" pitchFamily="34" charset="0"/>
              </a:rPr>
              <a:t> yang </a:t>
            </a:r>
            <a:r>
              <a:rPr lang="en-US" sz="2400" dirty="0" err="1" smtClean="0">
                <a:latin typeface="BakerSignet BT" pitchFamily="34" charset="0"/>
              </a:rPr>
              <a:t>konkret</a:t>
            </a:r>
            <a:r>
              <a:rPr lang="en-US" sz="2400" dirty="0" smtClean="0">
                <a:latin typeface="BakerSignet BT" pitchFamily="34" charset="0"/>
              </a:rPr>
              <a:t>. (</a:t>
            </a:r>
            <a:r>
              <a:rPr lang="en-US" sz="2400" dirty="0" err="1" smtClean="0">
                <a:latin typeface="BakerSignet BT" pitchFamily="34" charset="0"/>
              </a:rPr>
              <a:t>umum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khusus</a:t>
            </a:r>
            <a:r>
              <a:rPr lang="en-US" sz="2400" dirty="0" smtClean="0">
                <a:latin typeface="BakerSignet BT" pitchFamily="34" charset="0"/>
              </a:rPr>
              <a:t>) </a:t>
            </a:r>
          </a:p>
          <a:p>
            <a:r>
              <a:rPr lang="en-US" sz="1600" dirty="0" smtClean="0">
                <a:latin typeface="BakerSignet BT" pitchFamily="34" charset="0"/>
              </a:rPr>
              <a:t> </a:t>
            </a:r>
            <a:endParaRPr lang="en-US" sz="2000" dirty="0">
              <a:latin typeface="BakerSignet BT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733800"/>
            <a:ext cx="1800225" cy="254317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.C.M.E. Explosive" pitchFamily="34" charset="0"/>
              </a:rPr>
              <a:t>Strategi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pembelajaran</a:t>
            </a:r>
            <a:r>
              <a:rPr lang="en-US" sz="3200" dirty="0" smtClean="0">
                <a:latin typeface="A.C.M.E. Explosive" pitchFamily="34" charset="0"/>
              </a:rPr>
              <a:t> </a:t>
            </a:r>
            <a:r>
              <a:rPr lang="en-US" sz="3200" dirty="0" err="1" smtClean="0">
                <a:latin typeface="A.C.M.E. Explosive" pitchFamily="34" charset="0"/>
              </a:rPr>
              <a:t>induktif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676400"/>
            <a:ext cx="8229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err="1" smtClean="0">
                <a:latin typeface="BakerSignet BT" pitchFamily="34" charset="0"/>
              </a:rPr>
              <a:t>Memulai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dari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hal-hal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konkret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kemudian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materi</a:t>
            </a:r>
            <a:r>
              <a:rPr lang="en-US" sz="2400" dirty="0" smtClean="0">
                <a:latin typeface="BakerSignet BT" pitchFamily="34" charset="0"/>
              </a:rPr>
              <a:t> yang </a:t>
            </a:r>
            <a:r>
              <a:rPr lang="en-US" sz="2400" dirty="0" err="1" smtClean="0">
                <a:latin typeface="BakerSignet BT" pitchFamily="34" charset="0"/>
              </a:rPr>
              <a:t>kompleks</a:t>
            </a:r>
            <a:r>
              <a:rPr lang="en-US" sz="2400" dirty="0" smtClean="0">
                <a:latin typeface="BakerSignet BT" pitchFamily="34" charset="0"/>
              </a:rPr>
              <a:t> (</a:t>
            </a:r>
            <a:r>
              <a:rPr lang="en-US" sz="2400" dirty="0" err="1" smtClean="0">
                <a:latin typeface="BakerSignet BT" pitchFamily="34" charset="0"/>
              </a:rPr>
              <a:t>khusus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ke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umum</a:t>
            </a:r>
            <a:r>
              <a:rPr lang="en-US" sz="2400" dirty="0" smtClean="0">
                <a:latin typeface="BakerSignet BT" pitchFamily="34" charset="0"/>
              </a:rPr>
              <a:t>)</a:t>
            </a:r>
            <a:endParaRPr lang="en-US" sz="2000" dirty="0">
              <a:latin typeface="BakerSignet BT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038600"/>
            <a:ext cx="2148074" cy="22098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.C.M.E. Explosive" pitchFamily="34" charset="0"/>
              </a:rPr>
              <a:t>PRINSIP-PRINSIP PENGGUNAAN STRATEGI PEMBELAJARAN</a:t>
            </a:r>
            <a:endParaRPr lang="en-US" sz="3200" dirty="0">
              <a:latin typeface="A.C.M.E. Explosiv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981200"/>
            <a:ext cx="8229600" cy="21852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err="1" smtClean="0">
                <a:latin typeface="BakerSignet BT" pitchFamily="34" charset="0"/>
              </a:rPr>
              <a:t>Berpusat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pada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tujuan</a:t>
            </a:r>
            <a:endParaRPr lang="en-US" sz="2400" dirty="0" smtClean="0">
              <a:latin typeface="BakerSignet BT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Aktivitas</a:t>
            </a:r>
            <a:r>
              <a:rPr lang="en-US" sz="2400" dirty="0" smtClean="0">
                <a:latin typeface="BakerSignet BT" pitchFamily="34" charset="0"/>
              </a:rPr>
              <a:t> yang </a:t>
            </a:r>
            <a:r>
              <a:rPr lang="en-US" sz="2400" dirty="0" err="1" smtClean="0">
                <a:latin typeface="BakerSignet BT" pitchFamily="34" charset="0"/>
              </a:rPr>
              <a:t>akan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dilakukan</a:t>
            </a:r>
            <a:endParaRPr lang="en-US" sz="2400" dirty="0" smtClean="0">
              <a:latin typeface="BakerSignet BT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Mengembangkan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setiap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individu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siswa</a:t>
            </a:r>
            <a:endParaRPr lang="en-US" sz="2400" dirty="0" smtClean="0">
              <a:latin typeface="BakerSignet BT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err="1" smtClean="0">
                <a:latin typeface="BakerSignet BT" pitchFamily="34" charset="0"/>
              </a:rPr>
              <a:t>Mengembangkan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seluruh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pribadi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siswa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mulai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dari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aspek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kognitif</a:t>
            </a:r>
            <a:r>
              <a:rPr lang="en-US" sz="2400" dirty="0" smtClean="0">
                <a:latin typeface="BakerSignet BT" pitchFamily="34" charset="0"/>
              </a:rPr>
              <a:t>, </a:t>
            </a:r>
            <a:r>
              <a:rPr lang="en-US" sz="2400" dirty="0" err="1" smtClean="0">
                <a:latin typeface="BakerSignet BT" pitchFamily="34" charset="0"/>
              </a:rPr>
              <a:t>afektif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dan</a:t>
            </a:r>
            <a:r>
              <a:rPr lang="en-US" sz="2400" dirty="0" smtClean="0">
                <a:latin typeface="BakerSignet BT" pitchFamily="34" charset="0"/>
              </a:rPr>
              <a:t> </a:t>
            </a:r>
            <a:r>
              <a:rPr lang="en-US" sz="2400" dirty="0" err="1" smtClean="0">
                <a:latin typeface="BakerSignet BT" pitchFamily="34" charset="0"/>
              </a:rPr>
              <a:t>psikomotor</a:t>
            </a:r>
            <a:r>
              <a:rPr lang="en-US" sz="2400" dirty="0" smtClean="0">
                <a:latin typeface="BakerSignet BT" pitchFamily="34" charset="0"/>
              </a:rPr>
              <a:t> </a:t>
            </a:r>
          </a:p>
          <a:p>
            <a:r>
              <a:rPr lang="en-US" sz="1600" dirty="0" smtClean="0">
                <a:latin typeface="BakerSignet BT" pitchFamily="34" charset="0"/>
              </a:rPr>
              <a:t> </a:t>
            </a:r>
            <a:endParaRPr lang="en-US" sz="2000" dirty="0">
              <a:latin typeface="BakerSignet BT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733800"/>
            <a:ext cx="2095500" cy="218122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Pembelajaran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berbasis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aktivitas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siswa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.C.M.E. Explosive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20980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err="1" smtClean="0">
                <a:latin typeface="Century" pitchFamily="18" charset="0"/>
              </a:rPr>
              <a:t>Menekankan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pada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aktivitas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siswa</a:t>
            </a:r>
            <a:r>
              <a:rPr lang="en-US" sz="2800" dirty="0" smtClean="0">
                <a:latin typeface="Century" pitchFamily="18" charset="0"/>
              </a:rPr>
              <a:t> (</a:t>
            </a:r>
            <a:r>
              <a:rPr lang="en-US" sz="2800" dirty="0" err="1" smtClean="0">
                <a:latin typeface="Century" pitchFamily="18" charset="0"/>
              </a:rPr>
              <a:t>aktivitas</a:t>
            </a:r>
            <a:endParaRPr lang="en-US" sz="2800" dirty="0" smtClean="0">
              <a:latin typeface="Century" pitchFamily="18" charset="0"/>
            </a:endParaRPr>
          </a:p>
          <a:p>
            <a:r>
              <a:rPr lang="en-US" sz="2800" dirty="0" smtClean="0">
                <a:latin typeface="Century" pitchFamily="18" charset="0"/>
              </a:rPr>
              <a:t>  </a:t>
            </a:r>
            <a:r>
              <a:rPr lang="en-US" sz="2800" dirty="0" err="1" smtClean="0">
                <a:latin typeface="Century" pitchFamily="18" charset="0"/>
              </a:rPr>
              <a:t>fisik</a:t>
            </a:r>
            <a:r>
              <a:rPr lang="en-US" sz="2800" dirty="0" smtClean="0">
                <a:latin typeface="Century" pitchFamily="18" charset="0"/>
              </a:rPr>
              <a:t>, mental, </a:t>
            </a:r>
            <a:r>
              <a:rPr lang="en-US" sz="2800" dirty="0" err="1" smtClean="0">
                <a:latin typeface="Century" pitchFamily="18" charset="0"/>
              </a:rPr>
              <a:t>emosi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intelektual</a:t>
            </a:r>
            <a:r>
              <a:rPr lang="en-US" sz="2800" dirty="0" smtClean="0">
                <a:latin typeface="Century" pitchFamily="18" charset="0"/>
              </a:rPr>
              <a:t>)</a:t>
            </a:r>
          </a:p>
          <a:p>
            <a:endParaRPr lang="en-US" sz="2800" dirty="0" smtClean="0">
              <a:latin typeface="Century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err="1" smtClean="0">
                <a:latin typeface="Century" pitchFamily="18" charset="0"/>
              </a:rPr>
              <a:t>Hasil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belajar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siswa</a:t>
            </a:r>
            <a:r>
              <a:rPr lang="en-US" sz="2800" dirty="0" smtClean="0">
                <a:latin typeface="Century" pitchFamily="18" charset="0"/>
              </a:rPr>
              <a:t> yang </a:t>
            </a:r>
            <a:r>
              <a:rPr lang="en-US" sz="2800" dirty="0" err="1" smtClean="0">
                <a:latin typeface="Century" pitchFamily="18" charset="0"/>
              </a:rPr>
              <a:t>seimbang</a:t>
            </a:r>
            <a:r>
              <a:rPr lang="en-US" sz="2800" dirty="0" smtClean="0">
                <a:latin typeface="Century" pitchFamily="18" charset="0"/>
              </a:rPr>
              <a:t> (</a:t>
            </a:r>
            <a:r>
              <a:rPr lang="en-US" sz="2800" dirty="0" err="1" smtClean="0">
                <a:latin typeface="Century" pitchFamily="18" charset="0"/>
              </a:rPr>
              <a:t>kognitif</a:t>
            </a:r>
            <a:r>
              <a:rPr lang="en-US" sz="2800" dirty="0" smtClean="0">
                <a:latin typeface="Century" pitchFamily="18" charset="0"/>
              </a:rPr>
              <a:t>,</a:t>
            </a:r>
          </a:p>
          <a:p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afektif</a:t>
            </a:r>
            <a:r>
              <a:rPr lang="en-US" sz="2800" dirty="0" smtClean="0">
                <a:latin typeface="Century" pitchFamily="18" charset="0"/>
              </a:rPr>
              <a:t>, </a:t>
            </a:r>
            <a:r>
              <a:rPr lang="en-US" sz="2800" dirty="0" err="1" smtClean="0">
                <a:latin typeface="Century" pitchFamily="18" charset="0"/>
              </a:rPr>
              <a:t>psikomotor</a:t>
            </a:r>
            <a:r>
              <a:rPr lang="en-US" sz="2800" dirty="0" smtClean="0">
                <a:latin typeface="Century" pitchFamily="18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FAKTOR YANG MEMPENGARUHI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Pembelajaran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berbasis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aktivitas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.C.M.E. Explosive" pitchFamily="34" charset="0"/>
                <a:ea typeface="+mj-ea"/>
                <a:cs typeface="+mj-cs"/>
              </a:rPr>
              <a:t>siswa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.C.M.E. Explosive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209800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entury" pitchFamily="18" charset="0"/>
              </a:rPr>
              <a:t> Guru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Sarana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belajar</a:t>
            </a:r>
            <a:endParaRPr lang="en-US" sz="2800" dirty="0" smtClean="0">
              <a:latin typeface="Century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Lingkungan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belajar</a:t>
            </a:r>
            <a:endParaRPr lang="en-US" sz="2800" dirty="0" smtClean="0">
              <a:latin typeface="Century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239</Words>
  <Application>Microsoft Office PowerPoint</Application>
  <PresentationFormat>On-screen Show (4:3)</PresentationFormat>
  <Paragraphs>55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Strategi pembelajaran berorientasi aktivitas siswa</vt:lpstr>
      <vt:lpstr>Jenis-jenis strategi pembelajaran</vt:lpstr>
      <vt:lpstr>Strategi pembelajaran langsung (direct instruction)</vt:lpstr>
      <vt:lpstr>Strategi pembelajaran tidak langsung  (indirect instruction/disccovery)</vt:lpstr>
      <vt:lpstr>Strategi pembelajaran deduktif</vt:lpstr>
      <vt:lpstr>Strategi pembelajaran induktif</vt:lpstr>
      <vt:lpstr>PRINSIP-PRINSIP PENGGUNAAN STRATEGI PEMBELAJARAN</vt:lpstr>
      <vt:lpstr>Slide 8</vt:lpstr>
      <vt:lpstr>Slide 9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 Bayu Andika</dc:creator>
  <cp:lastModifiedBy>Made Bayu Andika</cp:lastModifiedBy>
  <cp:revision>56</cp:revision>
  <dcterms:created xsi:type="dcterms:W3CDTF">2015-10-20T00:32:49Z</dcterms:created>
  <dcterms:modified xsi:type="dcterms:W3CDTF">2016-10-28T06:14:51Z</dcterms:modified>
</cp:coreProperties>
</file>