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DF437-E582-4282-9332-1A6228539B9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BEDD-FE31-49FA-BFE1-D4B6615EA7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31ACD-0F7C-498E-81FE-2691E516D5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5971-5117-4523-A880-9143DC45346E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6E49-7DE1-459D-B29B-75FC7741E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6096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oadway" pitchFamily="82" charset="0"/>
              </a:rPr>
              <a:t>METODE DAN MEDIA PEMBELAJARAN</a:t>
            </a:r>
            <a:endParaRPr lang="en-US" sz="3600" dirty="0" smtClean="0">
              <a:latin typeface="Broadway" pitchFamily="82" charset="0"/>
            </a:endParaRPr>
          </a:p>
          <a:p>
            <a:endParaRPr lang="en-US" sz="2000" dirty="0">
              <a:latin typeface="Broadway" pitchFamily="82" charset="0"/>
            </a:endParaRPr>
          </a:p>
          <a:p>
            <a:endParaRPr lang="en-US" sz="2000" dirty="0">
              <a:latin typeface="Broadway" pitchFamily="8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71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Noni</a:t>
            </a:r>
            <a:r>
              <a:rPr lang="en-US" sz="4000" dirty="0" smtClean="0"/>
              <a:t> </a:t>
            </a:r>
            <a:r>
              <a:rPr lang="en-US" sz="4000" dirty="0" err="1" smtClean="0"/>
              <a:t>Agustina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733800" cy="3733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JENIS-JENIS MEDIA PEMBELAJARAN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1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sifatnya</a:t>
            </a:r>
            <a:r>
              <a:rPr lang="en-US" sz="2000" dirty="0" smtClean="0"/>
              <a:t>:</a:t>
            </a:r>
          </a:p>
          <a:p>
            <a:pPr marL="282575" indent="-282575"/>
            <a:r>
              <a:rPr lang="en-US" sz="2000" dirty="0" smtClean="0"/>
              <a:t>	1. Media </a:t>
            </a:r>
            <a:r>
              <a:rPr lang="en-US" sz="2000" dirty="0" err="1" smtClean="0"/>
              <a:t>auditif</a:t>
            </a:r>
            <a:endParaRPr lang="en-US" sz="2000" dirty="0" smtClean="0"/>
          </a:p>
          <a:p>
            <a:pPr marL="282575" indent="-282575"/>
            <a:r>
              <a:rPr lang="en-US" sz="2000" dirty="0" smtClean="0"/>
              <a:t>	2. Media visual</a:t>
            </a:r>
          </a:p>
          <a:p>
            <a:pPr marL="282575" indent="-282575"/>
            <a:r>
              <a:rPr lang="en-US" sz="2000" dirty="0" smtClean="0"/>
              <a:t>	3. Media audiovisual</a:t>
            </a:r>
          </a:p>
          <a:p>
            <a:pPr marL="282575" indent="-282575"/>
            <a:endParaRPr lang="en-US" sz="2000" dirty="0" smtClean="0"/>
          </a:p>
          <a:p>
            <a:pPr marL="282575" indent="-282575">
              <a:buFont typeface="Wingdings" pitchFamily="2" charset="2"/>
              <a:buChar char="v"/>
            </a:pP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pemakaian</a:t>
            </a:r>
            <a:r>
              <a:rPr lang="en-US" sz="2000" dirty="0" smtClean="0"/>
              <a:t>:</a:t>
            </a:r>
          </a:p>
          <a:p>
            <a:pPr marL="457200" indent="-174625">
              <a:buAutoNum type="arabicPeriod"/>
            </a:pPr>
            <a:r>
              <a:rPr lang="en-US" sz="2000" dirty="0" smtClean="0"/>
              <a:t>Media yang </a:t>
            </a:r>
            <a:r>
              <a:rPr lang="en-US" sz="2000" dirty="0" err="1" smtClean="0"/>
              <a:t>diproyeksikan</a:t>
            </a:r>
            <a:endParaRPr lang="en-US" sz="2000" dirty="0" smtClean="0"/>
          </a:p>
          <a:p>
            <a:pPr marL="457200" indent="-174625">
              <a:buAutoNum type="arabicPeriod"/>
            </a:pPr>
            <a:r>
              <a:rPr lang="en-US" sz="2000" dirty="0" smtClean="0"/>
              <a:t>Media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diproyeksikan</a:t>
            </a:r>
            <a:endParaRPr lang="en-US" sz="2000" dirty="0" smtClean="0"/>
          </a:p>
          <a:p>
            <a:pPr marL="282575" indent="-282575"/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2428875" cy="21707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</a:rPr>
              <a:t>SUMBER BELAJAR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1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.</a:t>
            </a:r>
          </a:p>
          <a:p>
            <a:pPr marL="282575" indent="-282575">
              <a:buFont typeface="Wingdings" pitchFamily="2" charset="2"/>
              <a:buChar char="v"/>
            </a:pPr>
            <a:endParaRPr lang="en-US" sz="2000" dirty="0" smtClean="0"/>
          </a:p>
          <a:p>
            <a:pPr marL="282575" indent="-282575">
              <a:buFont typeface="Wingdings" pitchFamily="2" charset="2"/>
              <a:buChar char="v"/>
            </a:pP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:</a:t>
            </a:r>
          </a:p>
          <a:p>
            <a:pPr marL="457200" indent="-174625">
              <a:buAutoNum type="arabicPeriod"/>
            </a:pPr>
            <a:r>
              <a:rPr lang="en-US" sz="2000" dirty="0" err="1" smtClean="0"/>
              <a:t>Manusia</a:t>
            </a:r>
            <a:endParaRPr lang="en-US" sz="2000" dirty="0" smtClean="0"/>
          </a:p>
          <a:p>
            <a:pPr marL="457200" indent="-174625">
              <a:buAutoNum type="arabicPeriod"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pengajaran</a:t>
            </a:r>
            <a:endParaRPr lang="en-US" sz="2000" dirty="0" smtClean="0"/>
          </a:p>
          <a:p>
            <a:pPr marL="457200" indent="-174625">
              <a:buAutoNum type="arabicPeriod"/>
            </a:pP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endParaRPr lang="en-US" sz="2000" dirty="0" smtClean="0"/>
          </a:p>
          <a:p>
            <a:pPr marL="457200" indent="-174625">
              <a:buAutoNum type="arabicPeriod"/>
            </a:pPr>
            <a:r>
              <a:rPr lang="en-US" sz="2000" dirty="0" err="1" smtClean="0"/>
              <a:t>Lingkungan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38600"/>
            <a:ext cx="3438686" cy="21431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010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DAFTAR PUSTAKA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305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pitchFamily="34" charset="0"/>
              </a:rPr>
              <a:t>Wina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Sanjaya</a:t>
            </a:r>
            <a:r>
              <a:rPr lang="en-US" dirty="0" smtClean="0">
                <a:latin typeface="Century Gothic" pitchFamily="34" charset="0"/>
              </a:rPr>
              <a:t>. 2016.</a:t>
            </a:r>
            <a:r>
              <a:rPr lang="en-US" i="1" dirty="0" smtClean="0">
                <a:latin typeface="Century Gothic" pitchFamily="34" charset="0"/>
              </a:rPr>
              <a:t>Strategi </a:t>
            </a:r>
            <a:r>
              <a:rPr lang="en-US" i="1" dirty="0" err="1" smtClean="0">
                <a:latin typeface="Century Gothic" pitchFamily="34" charset="0"/>
              </a:rPr>
              <a:t>Pembelajaran</a:t>
            </a:r>
            <a:r>
              <a:rPr lang="en-US" i="1" dirty="0" smtClean="0">
                <a:latin typeface="Century Gothic" pitchFamily="34" charset="0"/>
              </a:rPr>
              <a:t> </a:t>
            </a:r>
            <a:r>
              <a:rPr lang="en-US" i="1" dirty="0" err="1" smtClean="0">
                <a:latin typeface="Century Gothic" pitchFamily="34" charset="0"/>
              </a:rPr>
              <a:t>Berorientasi</a:t>
            </a:r>
            <a:r>
              <a:rPr lang="en-US" i="1" dirty="0" smtClean="0">
                <a:latin typeface="Century Gothic" pitchFamily="34" charset="0"/>
              </a:rPr>
              <a:t> </a:t>
            </a:r>
            <a:r>
              <a:rPr lang="en-US" i="1" dirty="0" err="1" smtClean="0">
                <a:latin typeface="Century Gothic" pitchFamily="34" charset="0"/>
              </a:rPr>
              <a:t>Standar</a:t>
            </a:r>
            <a:r>
              <a:rPr lang="en-US" i="1" dirty="0" smtClean="0">
                <a:latin typeface="Century Gothic" pitchFamily="34" charset="0"/>
              </a:rPr>
              <a:t> </a:t>
            </a:r>
            <a:r>
              <a:rPr lang="en-US" i="1" dirty="0" err="1" smtClean="0">
                <a:latin typeface="Century Gothic" pitchFamily="34" charset="0"/>
              </a:rPr>
              <a:t>Proses</a:t>
            </a:r>
            <a:r>
              <a:rPr lang="en-US" i="1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. Jakarta: </a:t>
            </a:r>
            <a:r>
              <a:rPr lang="en-US" dirty="0" err="1" smtClean="0">
                <a:latin typeface="Century Gothic" pitchFamily="34" charset="0"/>
              </a:rPr>
              <a:t>Prenada</a:t>
            </a:r>
            <a:r>
              <a:rPr lang="en-US" dirty="0" smtClean="0">
                <a:latin typeface="Century Gothic" pitchFamily="34" charset="0"/>
              </a:rPr>
              <a:t> Media </a:t>
            </a:r>
            <a:r>
              <a:rPr lang="en-US" dirty="0" smtClean="0">
                <a:latin typeface="Century Gothic" pitchFamily="34" charset="0"/>
              </a:rPr>
              <a:t>Group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err="1" smtClean="0">
                <a:latin typeface="Century Gothic" pitchFamily="34" charset="0"/>
              </a:rPr>
              <a:t>Rusman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i="1" dirty="0" smtClean="0">
                <a:latin typeface="Century Gothic" pitchFamily="34" charset="0"/>
              </a:rPr>
              <a:t>2014.Model-model </a:t>
            </a:r>
            <a:r>
              <a:rPr lang="en-US" i="1" dirty="0" err="1" smtClean="0">
                <a:latin typeface="Century Gothic" pitchFamily="34" charset="0"/>
              </a:rPr>
              <a:t>Pembelajaran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dirty="0" err="1" smtClean="0">
                <a:latin typeface="Century Gothic" pitchFamily="34" charset="0"/>
              </a:rPr>
              <a:t>Mengembangkan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profesionalisme</a:t>
            </a:r>
            <a:r>
              <a:rPr lang="en-US" dirty="0" smtClean="0">
                <a:latin typeface="Century Gothic" pitchFamily="34" charset="0"/>
              </a:rPr>
              <a:t> guru. </a:t>
            </a:r>
            <a:r>
              <a:rPr lang="en-US" dirty="0" err="1" smtClean="0">
                <a:latin typeface="Century Gothic" pitchFamily="34" charset="0"/>
              </a:rPr>
              <a:t>Edisi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kedua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dirty="0" err="1" smtClean="0">
                <a:latin typeface="Century Gothic" pitchFamily="34" charset="0"/>
              </a:rPr>
              <a:t>Depok</a:t>
            </a:r>
            <a:r>
              <a:rPr lang="en-US" dirty="0" smtClean="0">
                <a:latin typeface="Century Gothic" pitchFamily="34" charset="0"/>
              </a:rPr>
              <a:t>: </a:t>
            </a:r>
            <a:r>
              <a:rPr lang="en-US" dirty="0" err="1" smtClean="0">
                <a:latin typeface="Century Gothic" pitchFamily="34" charset="0"/>
              </a:rPr>
              <a:t>Rajagrafindo</a:t>
            </a:r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r>
              <a:rPr lang="en-US" dirty="0" err="1" smtClean="0">
                <a:latin typeface="Century Gothic" pitchFamily="34" charset="0"/>
              </a:rPr>
              <a:t>Majid</a:t>
            </a:r>
            <a:r>
              <a:rPr lang="en-US" dirty="0" smtClean="0">
                <a:latin typeface="Century Gothic" pitchFamily="34" charset="0"/>
              </a:rPr>
              <a:t>, Abdul. </a:t>
            </a:r>
            <a:r>
              <a:rPr lang="en-US" i="1" dirty="0" smtClean="0">
                <a:latin typeface="Century Gothic" pitchFamily="34" charset="0"/>
              </a:rPr>
              <a:t>2014.Strategi </a:t>
            </a:r>
            <a:r>
              <a:rPr lang="en-US" i="1" dirty="0" err="1" smtClean="0">
                <a:latin typeface="Century Gothic" pitchFamily="34" charset="0"/>
              </a:rPr>
              <a:t>Pembelajaran</a:t>
            </a:r>
            <a:r>
              <a:rPr lang="en-US" dirty="0" smtClean="0">
                <a:latin typeface="Century Gothic" pitchFamily="34" charset="0"/>
              </a:rPr>
              <a:t>. Bandung: </a:t>
            </a:r>
            <a:r>
              <a:rPr lang="en-US" dirty="0" err="1" smtClean="0">
                <a:latin typeface="Century Gothic" pitchFamily="34" charset="0"/>
              </a:rPr>
              <a:t>Remaja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Rosdakarya</a:t>
            </a:r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Century Gothic" pitchFamily="34" charset="0"/>
              </a:rPr>
              <a:t>Arsyad</a:t>
            </a:r>
            <a:r>
              <a:rPr lang="en-US" sz="2000" dirty="0" smtClean="0">
                <a:latin typeface="Century Gothic" pitchFamily="34" charset="0"/>
              </a:rPr>
              <a:t>, </a:t>
            </a:r>
            <a:r>
              <a:rPr lang="en-US" sz="2000" dirty="0" err="1" smtClean="0">
                <a:latin typeface="Century Gothic" pitchFamily="34" charset="0"/>
              </a:rPr>
              <a:t>Azhar</a:t>
            </a:r>
            <a:r>
              <a:rPr lang="en-US" sz="2000" dirty="0" smtClean="0">
                <a:latin typeface="Century Gothic" pitchFamily="34" charset="0"/>
              </a:rPr>
              <a:t>. 2015</a:t>
            </a:r>
            <a:r>
              <a:rPr lang="en-US" sz="2000" i="1" dirty="0" smtClean="0">
                <a:latin typeface="Century Gothic" pitchFamily="34" charset="0"/>
              </a:rPr>
              <a:t>. Media </a:t>
            </a:r>
            <a:r>
              <a:rPr lang="en-US" sz="2000" i="1" dirty="0" err="1" smtClean="0">
                <a:latin typeface="Century Gothic" pitchFamily="34" charset="0"/>
              </a:rPr>
              <a:t>pembelajaran</a:t>
            </a:r>
            <a:r>
              <a:rPr lang="en-US" sz="2000" dirty="0" smtClean="0">
                <a:latin typeface="Century Gothic" pitchFamily="34" charset="0"/>
              </a:rPr>
              <a:t>. </a:t>
            </a:r>
            <a:r>
              <a:rPr lang="en-US" sz="2000" dirty="0" err="1" smtClean="0">
                <a:latin typeface="Century Gothic" pitchFamily="34" charset="0"/>
              </a:rPr>
              <a:t>Depok</a:t>
            </a:r>
            <a:r>
              <a:rPr lang="en-US" sz="2000" dirty="0" smtClean="0">
                <a:latin typeface="Century Gothic" pitchFamily="34" charset="0"/>
              </a:rPr>
              <a:t>: </a:t>
            </a:r>
            <a:r>
              <a:rPr lang="en-US" sz="2000" dirty="0" err="1" smtClean="0">
                <a:latin typeface="Century Gothic" pitchFamily="34" charset="0"/>
              </a:rPr>
              <a:t>RajaGafindo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Persada</a:t>
            </a:r>
            <a:endParaRPr lang="en-US" sz="2000" dirty="0" smtClean="0">
              <a:latin typeface="Century Gothic" pitchFamily="34" charset="0"/>
            </a:endParaRPr>
          </a:p>
          <a:p>
            <a:pPr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Century Gothic" pitchFamily="34" charset="0"/>
              </a:rPr>
              <a:t>Rohani</a:t>
            </a:r>
            <a:r>
              <a:rPr lang="en-US" sz="2000" dirty="0" smtClean="0">
                <a:latin typeface="Century Gothic" pitchFamily="34" charset="0"/>
              </a:rPr>
              <a:t>, Ahmad. 2014.</a:t>
            </a:r>
            <a:r>
              <a:rPr lang="en-US" sz="2000" i="1" dirty="0" smtClean="0">
                <a:latin typeface="Century Gothic" pitchFamily="34" charset="0"/>
              </a:rPr>
              <a:t>Media </a:t>
            </a:r>
            <a:r>
              <a:rPr lang="en-US" sz="2000" i="1" dirty="0" err="1" smtClean="0">
                <a:latin typeface="Century Gothic" pitchFamily="34" charset="0"/>
              </a:rPr>
              <a:t>instrusional</a:t>
            </a:r>
            <a:r>
              <a:rPr lang="en-US" sz="2000" i="1" dirty="0" smtClean="0">
                <a:latin typeface="Century Gothic" pitchFamily="34" charset="0"/>
              </a:rPr>
              <a:t> </a:t>
            </a:r>
            <a:r>
              <a:rPr lang="en-US" sz="2000" i="1" dirty="0" err="1" smtClean="0">
                <a:latin typeface="Century Gothic" pitchFamily="34" charset="0"/>
              </a:rPr>
              <a:t>edukatif</a:t>
            </a:r>
            <a:r>
              <a:rPr lang="en-US" sz="2000" dirty="0" smtClean="0">
                <a:latin typeface="Century Gothic" pitchFamily="34" charset="0"/>
              </a:rPr>
              <a:t>.  </a:t>
            </a:r>
            <a:r>
              <a:rPr lang="en-US" sz="2000" dirty="0" err="1" smtClean="0">
                <a:latin typeface="Century Gothic" pitchFamily="34" charset="0"/>
              </a:rPr>
              <a:t>Jakarta:Rineka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Cipta</a:t>
            </a:r>
            <a:endParaRPr lang="en-US" sz="2000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w Cen MT" pitchFamily="34" charset="0"/>
              </a:rPr>
              <a:t>Metode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Pembelajaran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686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w Cen MT" pitchFamily="34" charset="0"/>
              </a:rPr>
              <a:t>Cara yang </a:t>
            </a:r>
            <a:r>
              <a:rPr lang="en-US" dirty="0" err="1" smtClean="0">
                <a:latin typeface="Tw Cen MT" pitchFamily="34" charset="0"/>
              </a:rPr>
              <a:t>digunakan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dalam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proses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belajar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mengajar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untuk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mencapai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tujuan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pembelajaran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2192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METODE PEMBELAJARAN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ceramah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demonstrasi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diskusi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simulasi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tanya</a:t>
            </a:r>
            <a:r>
              <a:rPr lang="en-US" sz="3200" dirty="0" smtClean="0"/>
              <a:t> </a:t>
            </a:r>
            <a:r>
              <a:rPr lang="en-US" sz="3200" dirty="0" err="1" smtClean="0"/>
              <a:t>jawab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bercerita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proyek</a:t>
            </a:r>
            <a:endParaRPr lang="en-US" sz="3200" dirty="0" smtClean="0"/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/>
            <a:endParaRPr lang="en-US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843700"/>
            <a:ext cx="4105579" cy="20143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METODE PEMBELAJARAN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9.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eksperimen</a:t>
            </a:r>
            <a:endParaRPr lang="en-US" sz="3200" dirty="0" smtClean="0"/>
          </a:p>
          <a:p>
            <a:pPr marL="342900" indent="-342900"/>
            <a:r>
              <a:rPr lang="en-US" sz="3200" dirty="0" smtClean="0"/>
              <a:t>10.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karya</a:t>
            </a:r>
            <a:r>
              <a:rPr lang="en-US" sz="3200" dirty="0" smtClean="0"/>
              <a:t> </a:t>
            </a:r>
            <a:r>
              <a:rPr lang="en-US" sz="3200" dirty="0" err="1" smtClean="0"/>
              <a:t>wisata</a:t>
            </a:r>
            <a:endParaRPr lang="en-US" sz="3200" dirty="0" smtClean="0"/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/>
            <a:endParaRPr lang="en-US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843700"/>
            <a:ext cx="4105579" cy="20143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METODE CERAMAH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ceramah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lisan</a:t>
            </a:r>
            <a:r>
              <a:rPr lang="en-US" sz="2400" dirty="0" smtClean="0"/>
              <a:t>.</a:t>
            </a:r>
          </a:p>
          <a:p>
            <a:pPr marL="282575" indent="-282575"/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 smtClean="0"/>
              <a:t>Kelebihan</a:t>
            </a:r>
            <a:r>
              <a:rPr lang="en-US" sz="2400" dirty="0" smtClean="0"/>
              <a:t>: </a:t>
            </a:r>
            <a:r>
              <a:rPr lang="en-US" sz="2400" dirty="0" err="1"/>
              <a:t>m</a:t>
            </a:r>
            <a:r>
              <a:rPr lang="en-US" sz="2400" dirty="0" err="1" smtClean="0"/>
              <a:t>urah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: </a:t>
            </a:r>
          </a:p>
          <a:p>
            <a:pPr marL="457200" indent="-109538">
              <a:buAutoNum type="arabicPeriod"/>
            </a:pPr>
            <a:r>
              <a:rPr lang="en-US" sz="2400" dirty="0" err="1" smtClean="0"/>
              <a:t>materi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dikuasai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ceramah</a:t>
            </a:r>
            <a:r>
              <a:rPr lang="en-US" sz="2400" dirty="0" smtClean="0"/>
              <a:t> guru</a:t>
            </a:r>
          </a:p>
          <a:p>
            <a:pPr marL="457200" indent="-109538">
              <a:buAutoNum type="arabicPeriod"/>
            </a:pPr>
            <a:r>
              <a:rPr lang="en-US" sz="2400" dirty="0" smtClean="0"/>
              <a:t>guru yang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verbal yang </a:t>
            </a:r>
            <a:r>
              <a:rPr lang="en-US" sz="2400" dirty="0" err="1" smtClean="0"/>
              <a:t>baik</a:t>
            </a:r>
            <a:endParaRPr lang="en-US" sz="2400" dirty="0" smtClean="0"/>
          </a:p>
          <a:p>
            <a:pPr marL="457200" indent="-109538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bosan</a:t>
            </a:r>
            <a:r>
              <a:rPr lang="en-US" sz="2400" dirty="0" smtClean="0"/>
              <a:t>.</a:t>
            </a:r>
          </a:p>
          <a:p>
            <a:pPr marL="457200" indent="-109538"/>
            <a:endParaRPr lang="en-US" sz="2400" dirty="0"/>
          </a:p>
          <a:p>
            <a:pPr marL="347663" indent="-347663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:</a:t>
            </a:r>
          </a:p>
          <a:p>
            <a:pPr marL="804862" indent="-457200">
              <a:buAutoNum type="arabicPeriod"/>
            </a:pPr>
            <a:r>
              <a:rPr lang="en-US" sz="2400" dirty="0" err="1" smtClean="0"/>
              <a:t>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pembukaan</a:t>
            </a:r>
            <a:r>
              <a:rPr lang="en-US" sz="2400" dirty="0" smtClean="0"/>
              <a:t>/</a:t>
            </a:r>
            <a:r>
              <a:rPr lang="en-US" sz="2400" dirty="0" err="1" smtClean="0"/>
              <a:t>kegiataan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endParaRPr lang="en-US" sz="2400" dirty="0" smtClean="0"/>
          </a:p>
          <a:p>
            <a:pPr marL="804862" indent="-457200">
              <a:buAutoNum type="arabicPeriod"/>
            </a:pPr>
            <a:r>
              <a:rPr lang="en-US" sz="2400" dirty="0" err="1" smtClean="0"/>
              <a:t>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penyajian</a:t>
            </a:r>
            <a:r>
              <a:rPr lang="en-US" sz="2400" dirty="0" smtClean="0"/>
              <a:t>/</a:t>
            </a:r>
            <a:r>
              <a:rPr lang="en-US" sz="2400" dirty="0" err="1" smtClean="0"/>
              <a:t>kegiataan</a:t>
            </a:r>
            <a:r>
              <a:rPr lang="en-US" sz="2400" dirty="0" smtClean="0"/>
              <a:t> </a:t>
            </a:r>
            <a:r>
              <a:rPr lang="en-US" sz="2400" dirty="0" err="1" smtClean="0"/>
              <a:t>inti</a:t>
            </a:r>
            <a:endParaRPr lang="en-US" sz="2400" dirty="0" smtClean="0"/>
          </a:p>
          <a:p>
            <a:pPr marL="804862" indent="-457200">
              <a:buAutoNum type="arabicPeriod"/>
            </a:pPr>
            <a:r>
              <a:rPr lang="en-US" sz="2400" dirty="0" err="1" smtClean="0"/>
              <a:t>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penutupan</a:t>
            </a:r>
            <a:r>
              <a:rPr lang="en-US" sz="2400" dirty="0" smtClean="0"/>
              <a:t>/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r="858" b="6944"/>
          <a:stretch>
            <a:fillRect/>
          </a:stretch>
        </p:blipFill>
        <p:spPr bwMode="auto">
          <a:xfrm>
            <a:off x="6019800" y="4495800"/>
            <a:ext cx="2200275" cy="19145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METODE DEMONSTRASI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demonstrasi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memperagakan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.</a:t>
            </a:r>
          </a:p>
          <a:p>
            <a:pPr marL="282575" indent="-282575"/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 smtClean="0"/>
              <a:t>Kelebihan</a:t>
            </a:r>
            <a:r>
              <a:rPr lang="en-US" sz="2400" dirty="0" smtClean="0"/>
              <a:t>:</a:t>
            </a:r>
          </a:p>
          <a:p>
            <a:pPr marL="457200" indent="-109538"/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demonstrasi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guru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tertarik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kenyataan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: </a:t>
            </a:r>
          </a:p>
          <a:p>
            <a:pPr marL="631825" indent="-284163">
              <a:buAutoNum type="arabicPeriod"/>
            </a:pP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matang</a:t>
            </a:r>
            <a:r>
              <a:rPr lang="en-US" sz="2400" dirty="0" smtClean="0"/>
              <a:t>,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, </a:t>
            </a:r>
            <a:r>
              <a:rPr lang="en-US" sz="2400" dirty="0" err="1" smtClean="0"/>
              <a:t>bahan-bahan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memadai</a:t>
            </a:r>
            <a:endParaRPr lang="en-US" sz="2400" dirty="0" smtClean="0"/>
          </a:p>
          <a:p>
            <a:pPr marL="457200" indent="-109538">
              <a:buAutoNum type="arabicPeriod"/>
            </a:pPr>
            <a:r>
              <a:rPr lang="en-US" sz="2400" dirty="0" smtClean="0"/>
              <a:t>Guru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keterampilan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00200" cy="149618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METODE DISKUSI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458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diskusi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pecahkan</a:t>
            </a:r>
            <a:r>
              <a:rPr lang="en-US" sz="2000" dirty="0" smtClean="0"/>
              <a:t>.</a:t>
            </a:r>
          </a:p>
          <a:p>
            <a:pPr marL="282575" indent="-282575"/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 smtClean="0"/>
              <a:t>Kelebihan</a:t>
            </a:r>
            <a:r>
              <a:rPr lang="en-US" sz="2000" dirty="0" smtClean="0"/>
              <a:t>:</a:t>
            </a:r>
          </a:p>
          <a:p>
            <a:pPr marL="576263" indent="-230188">
              <a:buAutoNum type="arabicPeriod"/>
            </a:pPr>
            <a:r>
              <a:rPr lang="en-US" sz="2000" dirty="0" err="1" smtClean="0"/>
              <a:t>Merangsang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kreatif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ide</a:t>
            </a:r>
            <a:r>
              <a:rPr lang="en-US" sz="2000" dirty="0" smtClean="0"/>
              <a:t>.</a:t>
            </a:r>
          </a:p>
          <a:p>
            <a:pPr marL="576263" indent="-230188">
              <a:buAutoNum type="arabicPeriod"/>
            </a:pP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terlatih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tukar</a:t>
            </a:r>
            <a:r>
              <a:rPr lang="en-US" sz="2000" dirty="0" smtClean="0"/>
              <a:t> </a:t>
            </a:r>
            <a:r>
              <a:rPr lang="en-US" sz="2000" dirty="0" err="1" smtClean="0"/>
              <a:t>pikiran</a:t>
            </a:r>
            <a:endParaRPr lang="en-US" sz="2000" dirty="0" smtClean="0"/>
          </a:p>
          <a:p>
            <a:pPr marL="576263" indent="-230188">
              <a:buAutoNum type="arabicPeriod"/>
            </a:pPr>
            <a:r>
              <a:rPr lang="en-US" sz="2000" dirty="0" err="1" smtClean="0"/>
              <a:t>Melatih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verbal </a:t>
            </a:r>
            <a:r>
              <a:rPr lang="en-US" sz="2000" dirty="0" err="1" smtClean="0"/>
              <a:t>siswa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: </a:t>
            </a:r>
          </a:p>
          <a:p>
            <a:pPr marL="631825" indent="-284163">
              <a:buAutoNum type="arabicPeriod"/>
            </a:pPr>
            <a:r>
              <a:rPr lang="en-US" sz="2000" dirty="0" err="1" smtClean="0"/>
              <a:t>Pembahasan</a:t>
            </a:r>
            <a:r>
              <a:rPr lang="en-US" sz="2000" dirty="0" smtClean="0"/>
              <a:t> </a:t>
            </a:r>
            <a:r>
              <a:rPr lang="en-US" sz="2000" dirty="0" err="1" smtClean="0"/>
              <a:t>meluas</a:t>
            </a:r>
            <a:endParaRPr lang="en-US" sz="2000" dirty="0" smtClean="0"/>
          </a:p>
          <a:p>
            <a:pPr marL="457200" indent="-109538"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panjang</a:t>
            </a:r>
            <a:endParaRPr lang="en-US" sz="2000" dirty="0" smtClean="0"/>
          </a:p>
          <a:p>
            <a:pPr marL="457200" indent="-109538"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emosional</a:t>
            </a:r>
            <a:endParaRPr lang="en-US" sz="2000" dirty="0" smtClean="0"/>
          </a:p>
          <a:p>
            <a:pPr marL="457200" indent="-109538">
              <a:buAutoNum type="arabicPeriod"/>
            </a:pPr>
            <a:endParaRPr lang="en-US" sz="2000" dirty="0"/>
          </a:p>
          <a:p>
            <a:pPr marL="457200" indent="-109538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Jenis-jenis</a:t>
            </a:r>
            <a:r>
              <a:rPr lang="en-US" sz="2000" dirty="0" smtClean="0"/>
              <a:t> </a:t>
            </a:r>
            <a:r>
              <a:rPr lang="en-US" sz="2000" dirty="0" err="1" smtClean="0"/>
              <a:t>diskusi</a:t>
            </a:r>
            <a:r>
              <a:rPr lang="en-US" sz="2000" dirty="0" smtClean="0"/>
              <a:t>:</a:t>
            </a:r>
          </a:p>
          <a:p>
            <a:pPr marL="804862" indent="-457200">
              <a:buAutoNum type="arabicPeriod"/>
            </a:pPr>
            <a:r>
              <a:rPr lang="en-US" sz="2000" dirty="0" err="1" smtClean="0"/>
              <a:t>Diskusi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endParaRPr lang="en-US" sz="2000" dirty="0" smtClean="0"/>
          </a:p>
          <a:p>
            <a:pPr marL="804862" indent="-457200">
              <a:buAutoNum type="arabicPeriod"/>
            </a:pPr>
            <a:r>
              <a:rPr lang="en-US" sz="2000" dirty="0" err="1" smtClean="0"/>
              <a:t>Diskusi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endParaRPr lang="en-US" sz="2000" dirty="0" smtClean="0"/>
          </a:p>
          <a:p>
            <a:pPr marL="804862" indent="-457200">
              <a:buAutoNum type="arabicPeriod"/>
            </a:pPr>
            <a:r>
              <a:rPr lang="en-US" sz="2000" dirty="0" err="1" smtClean="0"/>
              <a:t>Simposium</a:t>
            </a:r>
            <a:endParaRPr lang="en-US" sz="2000" dirty="0" smtClean="0"/>
          </a:p>
          <a:p>
            <a:pPr marL="804862" indent="-457200">
              <a:buAutoNum type="arabicPeriod"/>
            </a:pPr>
            <a:r>
              <a:rPr lang="en-US" sz="2000" dirty="0" err="1" smtClean="0"/>
              <a:t>Diskusi</a:t>
            </a:r>
            <a:r>
              <a:rPr lang="en-US" sz="2000" dirty="0" smtClean="0"/>
              <a:t> panel</a:t>
            </a:r>
            <a:br>
              <a:rPr lang="en-US" sz="2000" dirty="0" smtClean="0"/>
            </a:br>
            <a:endParaRPr lang="en-US" sz="2000" dirty="0"/>
          </a:p>
          <a:p>
            <a:pPr marL="457200" indent="-109538"/>
            <a:endParaRPr lang="en-US" sz="24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648200"/>
            <a:ext cx="2128327" cy="20471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METODE SIMULASI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simulasi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</a:t>
            </a:r>
            <a:r>
              <a:rPr lang="en-US" sz="2000" dirty="0" err="1" smtClean="0"/>
              <a:t>tiruan</a:t>
            </a:r>
            <a:r>
              <a:rPr lang="en-US" sz="2000" dirty="0" smtClean="0"/>
              <a:t>.</a:t>
            </a:r>
          </a:p>
          <a:p>
            <a:pPr marL="282575" indent="-282575"/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 smtClean="0"/>
              <a:t>Kelebihan</a:t>
            </a:r>
            <a:r>
              <a:rPr lang="en-US" sz="2000" dirty="0" smtClean="0"/>
              <a:t>:</a:t>
            </a:r>
          </a:p>
          <a:p>
            <a:pPr marL="631825" indent="-285750">
              <a:buAutoNum type="arabicPeriod"/>
            </a:pP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kreativitas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semangat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endParaRPr lang="en-US" sz="2000" dirty="0" smtClean="0"/>
          </a:p>
          <a:p>
            <a:pPr marL="631825" indent="-285750">
              <a:buAutoNum type="arabicPeriod"/>
            </a:pPr>
            <a:r>
              <a:rPr lang="en-US" sz="2000" dirty="0" err="1" smtClean="0"/>
              <a:t>Menumbuhkan</a:t>
            </a:r>
            <a:r>
              <a:rPr lang="en-US" sz="2000" dirty="0" smtClean="0"/>
              <a:t> </a:t>
            </a:r>
            <a:r>
              <a:rPr lang="en-US" sz="2000" dirty="0" err="1" smtClean="0"/>
              <a:t>keberanian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percaya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endParaRPr lang="en-US" sz="2000" dirty="0" smtClean="0"/>
          </a:p>
          <a:p>
            <a:pPr marL="631825" indent="-285750">
              <a:buAutoNum type="arabicPeriod"/>
            </a:pP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bekal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menghadapi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sebenarnya</a:t>
            </a:r>
            <a:r>
              <a:rPr lang="en-US" sz="2000" dirty="0" smtClean="0"/>
              <a:t> </a:t>
            </a:r>
            <a:r>
              <a:rPr lang="en-US" sz="2000" dirty="0" err="1" smtClean="0"/>
              <a:t>nanti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: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terabaikan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 smtClean="0"/>
              <a:t>Jenis-jenis</a:t>
            </a:r>
            <a:r>
              <a:rPr lang="en-US" sz="2000" dirty="0" smtClean="0"/>
              <a:t> </a:t>
            </a:r>
            <a:r>
              <a:rPr lang="en-US" sz="2000" dirty="0" err="1" smtClean="0"/>
              <a:t>simulasi</a:t>
            </a:r>
            <a:r>
              <a:rPr lang="en-US" sz="2000" dirty="0" smtClean="0"/>
              <a:t>:</a:t>
            </a:r>
          </a:p>
          <a:p>
            <a:pPr marL="457200" indent="-174625">
              <a:buAutoNum type="arabicPeriod"/>
            </a:pPr>
            <a:r>
              <a:rPr lang="en-US" sz="2000" dirty="0" err="1" smtClean="0"/>
              <a:t>Sosiodrama</a:t>
            </a:r>
            <a:endParaRPr lang="en-US" sz="2000" dirty="0" smtClean="0"/>
          </a:p>
          <a:p>
            <a:pPr marL="457200" indent="-174625">
              <a:buAutoNum type="arabicPeriod"/>
            </a:pPr>
            <a:r>
              <a:rPr lang="en-US" sz="2000" dirty="0" err="1" smtClean="0"/>
              <a:t>Psikodrama</a:t>
            </a:r>
            <a:endParaRPr lang="en-US" sz="2000" dirty="0" smtClean="0"/>
          </a:p>
          <a:p>
            <a:pPr marL="457200" indent="-174625">
              <a:buAutoNum type="arabicPeriod"/>
            </a:pPr>
            <a:r>
              <a:rPr lang="en-US" sz="2000" dirty="0" smtClean="0"/>
              <a:t>Role playing/ </a:t>
            </a:r>
            <a:r>
              <a:rPr lang="en-US" sz="2000" dirty="0" err="1" smtClean="0"/>
              <a:t>bermain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109538"/>
            <a:endParaRPr lang="en-US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200400" cy="237706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MEDIA PEMBELAJARAN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000" dirty="0" smtClean="0"/>
              <a:t> Media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perantara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.</a:t>
            </a:r>
          </a:p>
          <a:p>
            <a:pPr marL="282575" indent="-282575"/>
            <a:endParaRPr lang="en-US" sz="2000" dirty="0" smtClean="0"/>
          </a:p>
          <a:p>
            <a:pPr marL="282575" indent="-282575">
              <a:buFont typeface="Wingdings" pitchFamily="2" charset="2"/>
              <a:buChar char="v"/>
            </a:pPr>
            <a:r>
              <a:rPr lang="en-US" sz="2000" dirty="0" smtClean="0"/>
              <a:t>Media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:</a:t>
            </a:r>
          </a:p>
          <a:p>
            <a:pPr marL="282575" indent="-282575"/>
            <a:r>
              <a:rPr lang="en-US" sz="2000" dirty="0" smtClean="0"/>
              <a:t>	1. Hardware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projector, radio, TV</a:t>
            </a:r>
          </a:p>
          <a:p>
            <a:pPr marL="282575" indent="-282575"/>
            <a:r>
              <a:rPr lang="en-US" sz="2000" dirty="0" smtClean="0"/>
              <a:t>	2. Software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 program yang </a:t>
            </a:r>
            <a:r>
              <a:rPr lang="en-US" sz="2000" dirty="0" err="1" smtClean="0"/>
              <a:t>mengandung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endParaRPr lang="en-US" sz="2000" dirty="0" smtClean="0"/>
          </a:p>
          <a:p>
            <a:pPr marL="282575" indent="-282575"/>
            <a:endParaRPr lang="en-US" sz="2000" dirty="0" smtClean="0"/>
          </a:p>
          <a:p>
            <a:pPr marL="282575" indent="-282575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media:</a:t>
            </a:r>
          </a:p>
          <a:p>
            <a:pPr marL="282575" indent="-282575"/>
            <a:r>
              <a:rPr lang="en-US" sz="2000" dirty="0" smtClean="0"/>
              <a:t>	1. </a:t>
            </a:r>
            <a:r>
              <a:rPr lang="en-US" sz="2000" dirty="0" err="1" smtClean="0"/>
              <a:t>menangkap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endParaRPr lang="en-US" sz="2000" dirty="0" smtClean="0"/>
          </a:p>
          <a:p>
            <a:pPr marL="282575" indent="-282575"/>
            <a:r>
              <a:rPr lang="en-US" sz="2000" dirty="0" smtClean="0"/>
              <a:t>	2. </a:t>
            </a:r>
            <a:r>
              <a:rPr lang="en-US" sz="2000" dirty="0" err="1" smtClean="0"/>
              <a:t>Memanipulasi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/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/</a:t>
            </a:r>
            <a:r>
              <a:rPr lang="en-US" sz="2000" dirty="0" err="1" smtClean="0"/>
              <a:t>objek</a:t>
            </a:r>
            <a:endParaRPr lang="en-US" sz="2000" dirty="0" smtClean="0"/>
          </a:p>
          <a:p>
            <a:pPr marL="282575" indent="-282575"/>
            <a:r>
              <a:rPr lang="en-US" sz="2000" dirty="0" smtClean="0"/>
              <a:t>	3.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motivasi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endParaRPr lang="en-US" sz="2000" dirty="0" smtClean="0"/>
          </a:p>
          <a:p>
            <a:pPr marL="282575" indent="-282575"/>
            <a:r>
              <a:rPr lang="en-US" sz="2000" dirty="0" smtClean="0"/>
              <a:t>	4. </a:t>
            </a:r>
            <a:r>
              <a:rPr lang="en-US" sz="2000" dirty="0" err="1" smtClean="0"/>
              <a:t>Mengatasi</a:t>
            </a:r>
            <a:r>
              <a:rPr lang="en-US" sz="2000" dirty="0" smtClean="0"/>
              <a:t> </a:t>
            </a:r>
            <a:r>
              <a:rPr lang="en-US" sz="2000" dirty="0" err="1" smtClean="0"/>
              <a:t>keterbatasan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endParaRPr lang="en-US" sz="2000" dirty="0" smtClean="0"/>
          </a:p>
          <a:p>
            <a:pPr marL="282575" indent="-282575"/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 smtClean="0"/>
              <a:t>Prinsip-prinsip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pengunaan</a:t>
            </a:r>
            <a:r>
              <a:rPr lang="en-US" sz="2000" dirty="0" smtClean="0"/>
              <a:t> media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minat</a:t>
            </a:r>
            <a:r>
              <a:rPr lang="en-US" sz="2000" dirty="0" smtClean="0"/>
              <a:t>,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guru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Media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95800"/>
            <a:ext cx="2600325" cy="17621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423</Words>
  <Application>Microsoft Office PowerPoint</Application>
  <PresentationFormat>On-screen Show (4:3)</PresentationFormat>
  <Paragraphs>126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Noni Agustina</vt:lpstr>
      <vt:lpstr>Metode Pembelajaran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dan Media Pembelajaran</dc:title>
  <dc:creator>PGSD</dc:creator>
  <cp:lastModifiedBy>Made Bayu Andika</cp:lastModifiedBy>
  <cp:revision>38</cp:revision>
  <dcterms:created xsi:type="dcterms:W3CDTF">2015-10-29T01:01:17Z</dcterms:created>
  <dcterms:modified xsi:type="dcterms:W3CDTF">2016-10-28T06:31:27Z</dcterms:modified>
</cp:coreProperties>
</file>