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notesMasterIdLst>
    <p:notesMasterId r:id="rId17"/>
  </p:notesMasterIdLst>
  <p:sldIdLst>
    <p:sldId id="279" r:id="rId2"/>
    <p:sldId id="257" r:id="rId3"/>
    <p:sldId id="274" r:id="rId4"/>
    <p:sldId id="260" r:id="rId5"/>
    <p:sldId id="261" r:id="rId6"/>
    <p:sldId id="262" r:id="rId7"/>
    <p:sldId id="263" r:id="rId8"/>
    <p:sldId id="264" r:id="rId9"/>
    <p:sldId id="265" r:id="rId10"/>
    <p:sldId id="266" r:id="rId11"/>
    <p:sldId id="275" r:id="rId12"/>
    <p:sldId id="276" r:id="rId13"/>
    <p:sldId id="277" r:id="rId14"/>
    <p:sldId id="278"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00" autoAdjust="0"/>
    <p:restoredTop sz="94660"/>
  </p:normalViewPr>
  <p:slideViewPr>
    <p:cSldViewPr snapToGrid="0">
      <p:cViewPr>
        <p:scale>
          <a:sx n="85" d="100"/>
          <a:sy n="85" d="100"/>
        </p:scale>
        <p:origin x="1688" y="7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94FF37-2DDC-4741-9C42-3DFBF6303F1A}" type="datetimeFigureOut">
              <a:rPr lang="en-US" smtClean="0"/>
              <a:t>5/22/18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DB72C3-5440-BB46-B371-B4D6ABAEE533}" type="slidenum">
              <a:rPr lang="en-US" smtClean="0"/>
              <a:t>‹#›</a:t>
            </a:fld>
            <a:endParaRPr lang="en-US"/>
          </a:p>
        </p:txBody>
      </p:sp>
    </p:spTree>
    <p:extLst>
      <p:ext uri="{BB962C8B-B14F-4D97-AF65-F5344CB8AC3E}">
        <p14:creationId xmlns:p14="http://schemas.microsoft.com/office/powerpoint/2010/main" val="1710102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AD6EE87-EBD5-4F12-A48A-63ACA297AC8F}" type="datetimeFigureOut">
              <a:rPr lang="en-US" smtClean="0"/>
              <a:t>5/22/18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62263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5/22/18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57214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298CD5-6C1E-4009-B41F-6DF62E31D3BE}" type="datetimeFigureOut">
              <a:rPr lang="en-US" smtClean="0"/>
              <a:pPr/>
              <a:t>5/22/18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01805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5/22/18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83952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5/22/18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520741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0298CD5-6C1E-4009-B41F-6DF62E31D3BE}" type="datetimeFigureOut">
              <a:rPr lang="en-US" smtClean="0"/>
              <a:pPr/>
              <a:t>5/22/18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430565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smtClean="0"/>
              <a:t>5/22/18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2110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smtClean="0"/>
              <a:t>5/22/18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696019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smtClean="0"/>
              <a:t>5/22/18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7460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smtClean="0"/>
              <a:t>5/22/18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36077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smtClean="0"/>
              <a:t>5/22/18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791889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smtClean="0"/>
              <a:t>5/22/18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4954094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smtClean="0"/>
              <a:t>5/22/18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1126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smtClean="0"/>
              <a:t>5/22/18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3537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smtClean="0"/>
              <a:t>5/22/18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87880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smtClean="0"/>
              <a:t>5/22/18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867E5644-1E61-4311-A31E-84CB9C7AA8A9}" type="slidenum">
              <a:rPr lang="en-US" smtClean="0"/>
              <a:t>‹#›</a:t>
            </a:fld>
            <a:endParaRPr lang="en-US" dirty="0"/>
          </a:p>
        </p:txBody>
      </p:sp>
    </p:spTree>
    <p:extLst>
      <p:ext uri="{BB962C8B-B14F-4D97-AF65-F5344CB8AC3E}">
        <p14:creationId xmlns:p14="http://schemas.microsoft.com/office/powerpoint/2010/main" val="7444939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0298CD5-6C1E-4009-B41F-6DF62E31D3BE}" type="datetimeFigureOut">
              <a:rPr lang="en-US" smtClean="0"/>
              <a:pPr/>
              <a:t>5/22/18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537355574"/>
      </p:ext>
    </p:extLst>
  </p:cSld>
  <p:clrMap bg1="dk1" tx1="lt1" bg2="dk2" tx2="lt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pic>
        <p:nvPicPr>
          <p:cNvPr id="14337"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0"/>
            <a:ext cx="12192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8" name="TextBox 1"/>
          <p:cNvSpPr txBox="1">
            <a:spLocks noChangeArrowheads="1"/>
          </p:cNvSpPr>
          <p:nvPr/>
        </p:nvSpPr>
        <p:spPr bwMode="auto">
          <a:xfrm>
            <a:off x="4724400" y="3200401"/>
            <a:ext cx="5638800"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algn="ctr" eaLnBrk="1" hangingPunct="1">
              <a:spcBef>
                <a:spcPct val="0"/>
              </a:spcBef>
              <a:buFontTx/>
              <a:buNone/>
            </a:pPr>
            <a:endParaRPr lang="en-US" altLang="en-US" sz="1600" b="1" dirty="0">
              <a:solidFill>
                <a:schemeClr val="bg1"/>
              </a:solidFill>
              <a:latin typeface="Arial" charset="0"/>
            </a:endParaRPr>
          </a:p>
          <a:p>
            <a:pPr algn="ctr" eaLnBrk="1" hangingPunct="1">
              <a:spcBef>
                <a:spcPct val="0"/>
              </a:spcBef>
              <a:buFontTx/>
              <a:buNone/>
            </a:pPr>
            <a:r>
              <a:rPr lang="en-US" altLang="en-US" sz="1600" b="1" dirty="0" smtClean="0">
                <a:solidFill>
                  <a:schemeClr val="bg1"/>
                </a:solidFill>
                <a:latin typeface="Arial" charset="0"/>
              </a:rPr>
              <a:t>MODEL PEMBELAJARAN BERBASIS PORTOFOLIO KELAS IV, V, DAN VI SD/MI </a:t>
            </a:r>
            <a:endParaRPr lang="en-US" altLang="en-US" sz="1600" b="1" dirty="0">
              <a:solidFill>
                <a:schemeClr val="bg1"/>
              </a:solidFill>
              <a:latin typeface="Arial" charset="0"/>
            </a:endParaRPr>
          </a:p>
          <a:p>
            <a:pPr algn="ctr" eaLnBrk="1" hangingPunct="1">
              <a:spcBef>
                <a:spcPct val="0"/>
              </a:spcBef>
              <a:buFontTx/>
              <a:buNone/>
            </a:pPr>
            <a:r>
              <a:rPr lang="en-US" altLang="en-US" sz="1600" b="1" dirty="0" err="1">
                <a:solidFill>
                  <a:schemeClr val="bg1"/>
                </a:solidFill>
                <a:latin typeface="Arial" charset="0"/>
              </a:rPr>
              <a:t>Pertemuan</a:t>
            </a:r>
            <a:r>
              <a:rPr lang="en-US" altLang="en-US" sz="1600" b="1" dirty="0">
                <a:solidFill>
                  <a:schemeClr val="bg1"/>
                </a:solidFill>
                <a:latin typeface="Arial" charset="0"/>
              </a:rPr>
              <a:t>  </a:t>
            </a:r>
            <a:r>
              <a:rPr lang="en-US" altLang="en-US" sz="1600" b="1" dirty="0" smtClean="0">
                <a:solidFill>
                  <a:schemeClr val="bg1"/>
                </a:solidFill>
                <a:latin typeface="Arial" charset="0"/>
              </a:rPr>
              <a:t>Ke-11</a:t>
            </a:r>
            <a:endParaRPr lang="en-US" altLang="en-US" sz="1600" b="1" dirty="0">
              <a:solidFill>
                <a:schemeClr val="bg1"/>
              </a:solidFill>
              <a:latin typeface="Arial" charset="0"/>
            </a:endParaRPr>
          </a:p>
          <a:p>
            <a:pPr algn="ctr" eaLnBrk="1" hangingPunct="1">
              <a:spcBef>
                <a:spcPct val="0"/>
              </a:spcBef>
              <a:buFontTx/>
              <a:buNone/>
            </a:pPr>
            <a:r>
              <a:rPr lang="en-US" altLang="en-US" sz="1600" b="1" dirty="0">
                <a:solidFill>
                  <a:schemeClr val="bg1"/>
                </a:solidFill>
                <a:latin typeface="Arial" charset="0"/>
              </a:rPr>
              <a:t>Nurul Febrianti, </a:t>
            </a:r>
            <a:r>
              <a:rPr lang="en-US" altLang="en-US" sz="1600" b="1" dirty="0" err="1">
                <a:solidFill>
                  <a:schemeClr val="bg1"/>
                </a:solidFill>
                <a:latin typeface="Arial" charset="0"/>
              </a:rPr>
              <a:t>M.Pd</a:t>
            </a:r>
            <a:endParaRPr lang="en-US" altLang="en-US" sz="1600" b="1" dirty="0">
              <a:solidFill>
                <a:schemeClr val="bg1"/>
              </a:solidFill>
              <a:latin typeface="Arial" charset="0"/>
            </a:endParaRPr>
          </a:p>
          <a:p>
            <a:pPr algn="ctr" eaLnBrk="1" hangingPunct="1">
              <a:spcBef>
                <a:spcPct val="0"/>
              </a:spcBef>
              <a:buFontTx/>
              <a:buNone/>
            </a:pPr>
            <a:r>
              <a:rPr lang="en-US" altLang="en-US" sz="1600" b="1" dirty="0">
                <a:solidFill>
                  <a:schemeClr val="bg1"/>
                </a:solidFill>
                <a:latin typeface="Arial" charset="0"/>
              </a:rPr>
              <a:t>Prodi PGSD FKIP</a:t>
            </a:r>
          </a:p>
          <a:p>
            <a:pPr algn="ctr" eaLnBrk="1" hangingPunct="1">
              <a:spcBef>
                <a:spcPct val="0"/>
              </a:spcBef>
              <a:buFontTx/>
              <a:buNone/>
            </a:pPr>
            <a:endParaRPr lang="en-US" altLang="en-US" sz="1600" b="1" dirty="0">
              <a:solidFill>
                <a:schemeClr val="bg1"/>
              </a:solidFill>
              <a:latin typeface="Arial" charset="0"/>
            </a:endParaRPr>
          </a:p>
          <a:p>
            <a:pPr algn="ctr" eaLnBrk="1" hangingPunct="1">
              <a:spcBef>
                <a:spcPct val="0"/>
              </a:spcBef>
              <a:buFontTx/>
              <a:buNone/>
            </a:pPr>
            <a:endParaRPr lang="en-US" altLang="en-US" sz="1600" b="1" dirty="0">
              <a:solidFill>
                <a:schemeClr val="bg1"/>
              </a:solidFill>
              <a:latin typeface="Arial" charset="0"/>
            </a:endParaRPr>
          </a:p>
        </p:txBody>
      </p:sp>
    </p:spTree>
    <p:extLst>
      <p:ext uri="{BB962C8B-B14F-4D97-AF65-F5344CB8AC3E}">
        <p14:creationId xmlns:p14="http://schemas.microsoft.com/office/powerpoint/2010/main" val="882997626"/>
      </p:ext>
    </p:extLst>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704563" y="1171977"/>
            <a:ext cx="8613821" cy="20992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200" b="1" dirty="0" smtClean="0">
                <a:solidFill>
                  <a:schemeClr val="bg1"/>
                </a:solidFill>
              </a:rPr>
              <a:t>Kelompok </a:t>
            </a:r>
            <a:r>
              <a:rPr lang="en-US" sz="2200" b="1" dirty="0" err="1" smtClean="0">
                <a:solidFill>
                  <a:schemeClr val="bg1"/>
                </a:solidFill>
              </a:rPr>
              <a:t>portofolio</a:t>
            </a:r>
            <a:r>
              <a:rPr lang="en-US" sz="2200" b="1" dirty="0" smtClean="0">
                <a:solidFill>
                  <a:schemeClr val="bg1"/>
                </a:solidFill>
              </a:rPr>
              <a:t> </a:t>
            </a:r>
            <a:r>
              <a:rPr lang="id-ID" sz="2200" b="1" dirty="0" smtClean="0">
                <a:solidFill>
                  <a:schemeClr val="bg1"/>
                </a:solidFill>
              </a:rPr>
              <a:t>tiga </a:t>
            </a:r>
            <a:r>
              <a:rPr lang="id-ID" sz="2200" dirty="0" smtClean="0">
                <a:solidFill>
                  <a:schemeClr val="bg1"/>
                </a:solidFill>
              </a:rPr>
              <a:t>bertugas untuk mengembangkan kebjikan publik yang akan didukung oleh seluruh kelas. Kelompok ini bertanggung jawab untuk mengembangkan dan menerangkan dengan tepat suatu kebjikan tertentu yang disepakati dan di dukung oleh seluruh kelas.</a:t>
            </a:r>
            <a:endParaRPr lang="en-US" sz="2200" dirty="0" smtClean="0">
              <a:solidFill>
                <a:schemeClr val="bg1"/>
              </a:solidFill>
            </a:endParaRPr>
          </a:p>
          <a:p>
            <a:pPr lvl="0" algn="just"/>
            <a:endParaRPr lang="en-US" sz="2200" dirty="0">
              <a:solidFill>
                <a:schemeClr val="bg1"/>
              </a:solidFill>
            </a:endParaRPr>
          </a:p>
        </p:txBody>
      </p:sp>
      <p:sp>
        <p:nvSpPr>
          <p:cNvPr id="5" name="Rounded Rectangle 4"/>
          <p:cNvSpPr/>
          <p:nvPr/>
        </p:nvSpPr>
        <p:spPr>
          <a:xfrm>
            <a:off x="1030310" y="3271234"/>
            <a:ext cx="9232006" cy="235683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id-ID" sz="2200" b="1" dirty="0">
                <a:solidFill>
                  <a:schemeClr val="bg1"/>
                </a:solidFill>
              </a:rPr>
              <a:t>Kelompok portofolio empat </a:t>
            </a:r>
            <a:r>
              <a:rPr lang="id-ID" sz="2200" dirty="0">
                <a:solidFill>
                  <a:schemeClr val="bg1"/>
                </a:solidFill>
              </a:rPr>
              <a:t>bertugas mengembangkan rencana tindakan agar pemerintah bersedia menerima kebijakan kelas. Kelompok ini bertanggung jawab untuk mengembangkan suatu rencana tindakan yang menunjukan bagaiman acara warga  negara dapat memperngaruhi pemerintah unutk menerima kebijakan yang didukung oleh kelas</a:t>
            </a:r>
            <a:endParaRPr lang="en-US" sz="2200" dirty="0">
              <a:solidFill>
                <a:schemeClr val="bg1"/>
              </a:solidFill>
            </a:endParaRPr>
          </a:p>
        </p:txBody>
      </p:sp>
    </p:spTree>
    <p:extLst>
      <p:ext uri="{BB962C8B-B14F-4D97-AF65-F5344CB8AC3E}">
        <p14:creationId xmlns:p14="http://schemas.microsoft.com/office/powerpoint/2010/main" val="124905304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910623" y="701898"/>
            <a:ext cx="6143223" cy="6053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B. Model </a:t>
            </a:r>
            <a:r>
              <a:rPr lang="en-US" sz="2400" b="1" dirty="0" err="1" smtClean="0">
                <a:solidFill>
                  <a:schemeClr val="bg1"/>
                </a:solidFill>
              </a:rPr>
              <a:t>Pembelajaran</a:t>
            </a:r>
            <a:r>
              <a:rPr lang="en-US" sz="2400" b="1" dirty="0" smtClean="0">
                <a:solidFill>
                  <a:schemeClr val="bg1"/>
                </a:solidFill>
              </a:rPr>
              <a:t> </a:t>
            </a:r>
            <a:r>
              <a:rPr lang="en-US" sz="2400" b="1" dirty="0" err="1" smtClean="0">
                <a:solidFill>
                  <a:schemeClr val="bg1"/>
                </a:solidFill>
              </a:rPr>
              <a:t>Bermain</a:t>
            </a:r>
            <a:r>
              <a:rPr lang="en-US" sz="2400" b="1" dirty="0" smtClean="0">
                <a:solidFill>
                  <a:schemeClr val="bg1"/>
                </a:solidFill>
              </a:rPr>
              <a:t> </a:t>
            </a:r>
            <a:r>
              <a:rPr lang="en-US" sz="2400" b="1" dirty="0" err="1" smtClean="0">
                <a:solidFill>
                  <a:schemeClr val="bg1"/>
                </a:solidFill>
              </a:rPr>
              <a:t>Peran</a:t>
            </a:r>
            <a:endParaRPr lang="en-US" sz="2400" b="1" dirty="0">
              <a:solidFill>
                <a:schemeClr val="bg1"/>
              </a:solidFill>
            </a:endParaRPr>
          </a:p>
        </p:txBody>
      </p:sp>
      <p:sp>
        <p:nvSpPr>
          <p:cNvPr id="5" name="Rectangle 4"/>
          <p:cNvSpPr/>
          <p:nvPr/>
        </p:nvSpPr>
        <p:spPr>
          <a:xfrm>
            <a:off x="1584097" y="3709115"/>
            <a:ext cx="8770517" cy="180304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err="1">
                <a:solidFill>
                  <a:schemeClr val="bg1"/>
                </a:solidFill>
              </a:rPr>
              <a:t>Bermain</a:t>
            </a:r>
            <a:r>
              <a:rPr lang="en-US" sz="2200" dirty="0">
                <a:solidFill>
                  <a:schemeClr val="bg1"/>
                </a:solidFill>
              </a:rPr>
              <a:t> </a:t>
            </a:r>
            <a:r>
              <a:rPr lang="en-US" sz="2200" dirty="0" err="1">
                <a:solidFill>
                  <a:schemeClr val="bg1"/>
                </a:solidFill>
              </a:rPr>
              <a:t>peran</a:t>
            </a:r>
            <a:r>
              <a:rPr lang="en-US" sz="2200" dirty="0">
                <a:solidFill>
                  <a:schemeClr val="bg1"/>
                </a:solidFill>
              </a:rPr>
              <a:t> </a:t>
            </a:r>
            <a:r>
              <a:rPr lang="en-US" sz="2200" dirty="0" err="1">
                <a:solidFill>
                  <a:schemeClr val="bg1"/>
                </a:solidFill>
              </a:rPr>
              <a:t>adalah</a:t>
            </a:r>
            <a:r>
              <a:rPr lang="en-US" sz="2200" dirty="0">
                <a:solidFill>
                  <a:schemeClr val="bg1"/>
                </a:solidFill>
              </a:rPr>
              <a:t> </a:t>
            </a:r>
            <a:r>
              <a:rPr lang="en-US" sz="2200" dirty="0" err="1">
                <a:solidFill>
                  <a:schemeClr val="bg1"/>
                </a:solidFill>
              </a:rPr>
              <a:t>pembelajaran</a:t>
            </a:r>
            <a:r>
              <a:rPr lang="en-US" sz="2200" dirty="0">
                <a:solidFill>
                  <a:schemeClr val="bg1"/>
                </a:solidFill>
              </a:rPr>
              <a:t> yang </a:t>
            </a:r>
            <a:r>
              <a:rPr lang="en-US" sz="2200" dirty="0" err="1">
                <a:solidFill>
                  <a:schemeClr val="bg1"/>
                </a:solidFill>
              </a:rPr>
              <a:t>bertujuan</a:t>
            </a:r>
            <a:r>
              <a:rPr lang="en-US" sz="2200" b="1" dirty="0">
                <a:solidFill>
                  <a:schemeClr val="bg1"/>
                </a:solidFill>
              </a:rPr>
              <a:t> </a:t>
            </a:r>
            <a:r>
              <a:rPr lang="en-US" sz="2200" dirty="0" err="1">
                <a:solidFill>
                  <a:schemeClr val="bg1"/>
                </a:solidFill>
              </a:rPr>
              <a:t>untuk</a:t>
            </a:r>
            <a:r>
              <a:rPr lang="en-US" sz="2200" dirty="0">
                <a:solidFill>
                  <a:schemeClr val="bg1"/>
                </a:solidFill>
              </a:rPr>
              <a:t> </a:t>
            </a:r>
            <a:r>
              <a:rPr lang="en-US" sz="2200" dirty="0" err="1" smtClean="0">
                <a:solidFill>
                  <a:schemeClr val="bg1"/>
                </a:solidFill>
              </a:rPr>
              <a:t>membantu</a:t>
            </a:r>
            <a:r>
              <a:rPr lang="en-US" sz="2200" dirty="0">
                <a:solidFill>
                  <a:schemeClr val="bg1"/>
                </a:solidFill>
              </a:rPr>
              <a:t> </a:t>
            </a:r>
            <a:r>
              <a:rPr lang="sv-SE" sz="2200" dirty="0" smtClean="0">
                <a:solidFill>
                  <a:schemeClr val="bg1"/>
                </a:solidFill>
              </a:rPr>
              <a:t>siswa </a:t>
            </a:r>
            <a:r>
              <a:rPr lang="sv-SE" sz="2200" dirty="0">
                <a:solidFill>
                  <a:schemeClr val="bg1"/>
                </a:solidFill>
              </a:rPr>
              <a:t>dalam menemukan jati dirinya dalam lingkungan sekolah, </a:t>
            </a:r>
            <a:r>
              <a:rPr lang="sv-SE" sz="2200" dirty="0" smtClean="0">
                <a:solidFill>
                  <a:schemeClr val="bg1"/>
                </a:solidFill>
              </a:rPr>
              <a:t>keluarga, </a:t>
            </a:r>
            <a:r>
              <a:rPr lang="en-US" sz="2200" dirty="0" err="1" smtClean="0">
                <a:solidFill>
                  <a:schemeClr val="bg1"/>
                </a:solidFill>
              </a:rPr>
              <a:t>dan</a:t>
            </a:r>
            <a:r>
              <a:rPr lang="en-US" sz="2200" dirty="0" smtClean="0">
                <a:solidFill>
                  <a:schemeClr val="bg1"/>
                </a:solidFill>
              </a:rPr>
              <a:t> </a:t>
            </a:r>
            <a:r>
              <a:rPr lang="en-US" sz="2200" dirty="0" err="1">
                <a:solidFill>
                  <a:schemeClr val="bg1"/>
                </a:solidFill>
              </a:rPr>
              <a:t>lingkungan</a:t>
            </a:r>
            <a:r>
              <a:rPr lang="en-US" sz="2200" dirty="0">
                <a:solidFill>
                  <a:schemeClr val="bg1"/>
                </a:solidFill>
              </a:rPr>
              <a:t> </a:t>
            </a:r>
            <a:r>
              <a:rPr lang="en-US" sz="2200" dirty="0" err="1">
                <a:solidFill>
                  <a:schemeClr val="bg1"/>
                </a:solidFill>
              </a:rPr>
              <a:t>masyarakat</a:t>
            </a:r>
            <a:r>
              <a:rPr lang="en-US" sz="2200" dirty="0">
                <a:solidFill>
                  <a:schemeClr val="bg1"/>
                </a:solidFill>
              </a:rPr>
              <a:t>, </a:t>
            </a:r>
            <a:r>
              <a:rPr lang="en-US" sz="2200" dirty="0" err="1">
                <a:solidFill>
                  <a:schemeClr val="bg1"/>
                </a:solidFill>
              </a:rPr>
              <a:t>dalam</a:t>
            </a:r>
            <a:r>
              <a:rPr lang="en-US" sz="2200" dirty="0">
                <a:solidFill>
                  <a:schemeClr val="bg1"/>
                </a:solidFill>
              </a:rPr>
              <a:t> </a:t>
            </a:r>
            <a:r>
              <a:rPr lang="en-US" sz="2200" dirty="0" err="1">
                <a:solidFill>
                  <a:schemeClr val="bg1"/>
                </a:solidFill>
              </a:rPr>
              <a:t>memecahkan</a:t>
            </a:r>
            <a:r>
              <a:rPr lang="en-US" sz="2200" dirty="0">
                <a:solidFill>
                  <a:schemeClr val="bg1"/>
                </a:solidFill>
              </a:rPr>
              <a:t> </a:t>
            </a:r>
            <a:r>
              <a:rPr lang="en-US" sz="2200" dirty="0" err="1">
                <a:solidFill>
                  <a:schemeClr val="bg1"/>
                </a:solidFill>
              </a:rPr>
              <a:t>masalahnya</a:t>
            </a:r>
            <a:r>
              <a:rPr lang="en-US" sz="2200" dirty="0">
                <a:solidFill>
                  <a:schemeClr val="bg1"/>
                </a:solidFill>
              </a:rPr>
              <a:t> </a:t>
            </a:r>
            <a:r>
              <a:rPr lang="en-US" sz="2200" dirty="0" err="1" smtClean="0">
                <a:solidFill>
                  <a:schemeClr val="bg1"/>
                </a:solidFill>
              </a:rPr>
              <a:t>dengan</a:t>
            </a:r>
            <a:r>
              <a:rPr lang="en-US" sz="2200" dirty="0">
                <a:solidFill>
                  <a:schemeClr val="bg1"/>
                </a:solidFill>
              </a:rPr>
              <a:t> </a:t>
            </a:r>
            <a:r>
              <a:rPr lang="en-US" sz="2200" dirty="0" err="1" smtClean="0">
                <a:solidFill>
                  <a:schemeClr val="bg1"/>
                </a:solidFill>
              </a:rPr>
              <a:t>bantuan</a:t>
            </a:r>
            <a:r>
              <a:rPr lang="en-US" sz="2200" dirty="0" smtClean="0">
                <a:solidFill>
                  <a:schemeClr val="bg1"/>
                </a:solidFill>
              </a:rPr>
              <a:t> </a:t>
            </a:r>
            <a:r>
              <a:rPr lang="en-US" sz="2200" dirty="0" err="1">
                <a:solidFill>
                  <a:schemeClr val="bg1"/>
                </a:solidFill>
              </a:rPr>
              <a:t>kelompok</a:t>
            </a:r>
            <a:r>
              <a:rPr lang="en-US" sz="2200" dirty="0">
                <a:solidFill>
                  <a:schemeClr val="bg1"/>
                </a:solidFill>
              </a:rPr>
              <a:t>.</a:t>
            </a:r>
          </a:p>
        </p:txBody>
      </p:sp>
      <p:sp>
        <p:nvSpPr>
          <p:cNvPr id="7" name="Down Arrow 6"/>
          <p:cNvSpPr/>
          <p:nvPr/>
        </p:nvSpPr>
        <p:spPr>
          <a:xfrm>
            <a:off x="5496058" y="1564783"/>
            <a:ext cx="891864" cy="188675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77551268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3527" y="353654"/>
            <a:ext cx="8911687" cy="1280890"/>
          </a:xfrm>
        </p:spPr>
        <p:txBody>
          <a:bodyPr/>
          <a:lstStyle/>
          <a:p>
            <a:pPr algn="ctr"/>
            <a:r>
              <a:rPr lang="en-US" b="1" dirty="0" err="1" smtClean="0"/>
              <a:t>Langkah-langkah</a:t>
            </a:r>
            <a:r>
              <a:rPr lang="en-US" b="1" dirty="0" smtClean="0"/>
              <a:t> Model </a:t>
            </a:r>
            <a:r>
              <a:rPr lang="en-US" b="1" dirty="0" err="1" smtClean="0"/>
              <a:t>Pembelajaran</a:t>
            </a:r>
            <a:r>
              <a:rPr lang="en-US" b="1" dirty="0" smtClean="0"/>
              <a:t> </a:t>
            </a:r>
            <a:r>
              <a:rPr lang="en-US" b="1" dirty="0" err="1" smtClean="0"/>
              <a:t>Bermain</a:t>
            </a:r>
            <a:r>
              <a:rPr lang="en-US" b="1" dirty="0" smtClean="0"/>
              <a:t> </a:t>
            </a:r>
            <a:r>
              <a:rPr lang="en-US" b="1" dirty="0" err="1" smtClean="0"/>
              <a:t>Peran</a:t>
            </a:r>
            <a:endParaRPr lang="en-US" b="1" dirty="0"/>
          </a:p>
        </p:txBody>
      </p:sp>
      <p:sp>
        <p:nvSpPr>
          <p:cNvPr id="4" name="Rectangle 3"/>
          <p:cNvSpPr/>
          <p:nvPr/>
        </p:nvSpPr>
        <p:spPr>
          <a:xfrm>
            <a:off x="1414527" y="1854555"/>
            <a:ext cx="9465972" cy="12106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smtClean="0">
                <a:solidFill>
                  <a:schemeClr val="bg1"/>
                </a:solidFill>
              </a:rPr>
              <a:t>1. Guru </a:t>
            </a:r>
            <a:r>
              <a:rPr lang="en-US" sz="2200" dirty="0" err="1">
                <a:solidFill>
                  <a:schemeClr val="bg1"/>
                </a:solidFill>
              </a:rPr>
              <a:t>mengadakan</a:t>
            </a:r>
            <a:r>
              <a:rPr lang="en-US" sz="2200" dirty="0">
                <a:solidFill>
                  <a:schemeClr val="bg1"/>
                </a:solidFill>
              </a:rPr>
              <a:t> </a:t>
            </a:r>
            <a:r>
              <a:rPr lang="en-US" sz="2200" dirty="0" err="1">
                <a:solidFill>
                  <a:schemeClr val="bg1"/>
                </a:solidFill>
              </a:rPr>
              <a:t>pemanasan</a:t>
            </a:r>
            <a:r>
              <a:rPr lang="en-US" sz="2200" dirty="0">
                <a:solidFill>
                  <a:schemeClr val="bg1"/>
                </a:solidFill>
              </a:rPr>
              <a:t> (Warming up), guru </a:t>
            </a:r>
            <a:r>
              <a:rPr lang="en-US" sz="2200" dirty="0" err="1" smtClean="0">
                <a:solidFill>
                  <a:schemeClr val="bg1"/>
                </a:solidFill>
              </a:rPr>
              <a:t>menjelaskan</a:t>
            </a:r>
            <a:r>
              <a:rPr lang="en-US" sz="2200" dirty="0">
                <a:solidFill>
                  <a:schemeClr val="bg1"/>
                </a:solidFill>
              </a:rPr>
              <a:t> </a:t>
            </a:r>
            <a:r>
              <a:rPr lang="sv-SE" sz="2200" dirty="0" smtClean="0">
                <a:solidFill>
                  <a:schemeClr val="bg1"/>
                </a:solidFill>
              </a:rPr>
              <a:t>permasalahan </a:t>
            </a:r>
            <a:r>
              <a:rPr lang="sv-SE" sz="2200" dirty="0">
                <a:solidFill>
                  <a:schemeClr val="bg1"/>
                </a:solidFill>
              </a:rPr>
              <a:t>yang akan dijadikan bahan bermain peran, sikap </a:t>
            </a:r>
            <a:r>
              <a:rPr lang="sv-SE" sz="2200" dirty="0" smtClean="0">
                <a:solidFill>
                  <a:schemeClr val="bg1"/>
                </a:solidFill>
              </a:rPr>
              <a:t>jujur.</a:t>
            </a:r>
            <a:endParaRPr lang="en-US" sz="2200" dirty="0">
              <a:solidFill>
                <a:schemeClr val="bg1"/>
              </a:solidFill>
            </a:endParaRPr>
          </a:p>
        </p:txBody>
      </p:sp>
      <p:sp>
        <p:nvSpPr>
          <p:cNvPr id="5" name="Rectangle 4"/>
          <p:cNvSpPr/>
          <p:nvPr/>
        </p:nvSpPr>
        <p:spPr>
          <a:xfrm>
            <a:off x="1414527" y="3154255"/>
            <a:ext cx="9465972" cy="7598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400" dirty="0" smtClean="0">
                <a:solidFill>
                  <a:schemeClr val="bg1"/>
                </a:solidFill>
              </a:rPr>
              <a:t>2. </a:t>
            </a:r>
            <a:r>
              <a:rPr lang="en-US" sz="2400" dirty="0" err="1" smtClean="0">
                <a:solidFill>
                  <a:schemeClr val="bg1"/>
                </a:solidFill>
              </a:rPr>
              <a:t>Memilih</a:t>
            </a:r>
            <a:r>
              <a:rPr lang="en-US" sz="2400" dirty="0" smtClean="0">
                <a:solidFill>
                  <a:schemeClr val="bg1"/>
                </a:solidFill>
              </a:rPr>
              <a:t> </a:t>
            </a:r>
            <a:r>
              <a:rPr lang="en-US" sz="2400" dirty="0" err="1">
                <a:solidFill>
                  <a:schemeClr val="bg1"/>
                </a:solidFill>
              </a:rPr>
              <a:t>partisipan</a:t>
            </a:r>
            <a:r>
              <a:rPr lang="en-US" sz="2400" dirty="0">
                <a:solidFill>
                  <a:schemeClr val="bg1"/>
                </a:solidFill>
              </a:rPr>
              <a:t>, guru </a:t>
            </a:r>
            <a:r>
              <a:rPr lang="en-US" sz="2400" dirty="0" err="1">
                <a:solidFill>
                  <a:schemeClr val="bg1"/>
                </a:solidFill>
              </a:rPr>
              <a:t>dan</a:t>
            </a:r>
            <a:r>
              <a:rPr lang="en-US" sz="2400" dirty="0">
                <a:solidFill>
                  <a:schemeClr val="bg1"/>
                </a:solidFill>
              </a:rPr>
              <a:t> </a:t>
            </a:r>
            <a:r>
              <a:rPr lang="en-US" sz="2400" dirty="0" err="1">
                <a:solidFill>
                  <a:schemeClr val="bg1"/>
                </a:solidFill>
              </a:rPr>
              <a:t>siswa</a:t>
            </a:r>
            <a:r>
              <a:rPr lang="en-US" sz="2400" dirty="0">
                <a:solidFill>
                  <a:schemeClr val="bg1"/>
                </a:solidFill>
              </a:rPr>
              <a:t> </a:t>
            </a:r>
            <a:r>
              <a:rPr lang="en-US" sz="2400" dirty="0" err="1">
                <a:solidFill>
                  <a:schemeClr val="bg1"/>
                </a:solidFill>
              </a:rPr>
              <a:t>menjelaskan</a:t>
            </a:r>
            <a:r>
              <a:rPr lang="en-US" sz="2400" dirty="0">
                <a:solidFill>
                  <a:schemeClr val="bg1"/>
                </a:solidFill>
              </a:rPr>
              <a:t> </a:t>
            </a:r>
            <a:r>
              <a:rPr lang="en-US" sz="2400" dirty="0" err="1" smtClean="0">
                <a:solidFill>
                  <a:schemeClr val="bg1"/>
                </a:solidFill>
              </a:rPr>
              <a:t>karakter</a:t>
            </a:r>
            <a:r>
              <a:rPr lang="en-US" sz="2400" dirty="0" smtClean="0">
                <a:solidFill>
                  <a:schemeClr val="bg1"/>
                </a:solidFill>
              </a:rPr>
              <a:t>.</a:t>
            </a:r>
            <a:endParaRPr lang="en-US" sz="2200" dirty="0">
              <a:solidFill>
                <a:schemeClr val="bg1"/>
              </a:solidFill>
            </a:endParaRPr>
          </a:p>
        </p:txBody>
      </p:sp>
      <p:sp>
        <p:nvSpPr>
          <p:cNvPr id="6" name="Rectangle 5"/>
          <p:cNvSpPr/>
          <p:nvPr/>
        </p:nvSpPr>
        <p:spPr>
          <a:xfrm>
            <a:off x="1414527" y="4003197"/>
            <a:ext cx="9465972" cy="208637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smtClean="0">
                <a:solidFill>
                  <a:schemeClr val="bg1"/>
                </a:solidFill>
              </a:rPr>
              <a:t>3. </a:t>
            </a:r>
            <a:r>
              <a:rPr lang="en-US" sz="2200" dirty="0" err="1" smtClean="0">
                <a:solidFill>
                  <a:schemeClr val="bg1"/>
                </a:solidFill>
              </a:rPr>
              <a:t>Menata</a:t>
            </a:r>
            <a:r>
              <a:rPr lang="en-US" sz="2200" dirty="0" smtClean="0">
                <a:solidFill>
                  <a:schemeClr val="bg1"/>
                </a:solidFill>
              </a:rPr>
              <a:t> </a:t>
            </a:r>
            <a:r>
              <a:rPr lang="en-US" sz="2200" dirty="0" err="1">
                <a:solidFill>
                  <a:schemeClr val="bg1"/>
                </a:solidFill>
              </a:rPr>
              <a:t>ruang</a:t>
            </a:r>
            <a:r>
              <a:rPr lang="en-US" sz="2200" dirty="0">
                <a:solidFill>
                  <a:schemeClr val="bg1"/>
                </a:solidFill>
              </a:rPr>
              <a:t> </a:t>
            </a:r>
            <a:r>
              <a:rPr lang="en-US" sz="2200" dirty="0" err="1">
                <a:solidFill>
                  <a:schemeClr val="bg1"/>
                </a:solidFill>
              </a:rPr>
              <a:t>tempat</a:t>
            </a:r>
            <a:r>
              <a:rPr lang="en-US" sz="2200" dirty="0">
                <a:solidFill>
                  <a:schemeClr val="bg1"/>
                </a:solidFill>
              </a:rPr>
              <a:t> </a:t>
            </a:r>
            <a:r>
              <a:rPr lang="en-US" sz="2200" dirty="0" err="1">
                <a:solidFill>
                  <a:schemeClr val="bg1"/>
                </a:solidFill>
              </a:rPr>
              <a:t>untuk</a:t>
            </a:r>
            <a:r>
              <a:rPr lang="en-US" sz="2200" dirty="0">
                <a:solidFill>
                  <a:schemeClr val="bg1"/>
                </a:solidFill>
              </a:rPr>
              <a:t> </a:t>
            </a:r>
            <a:r>
              <a:rPr lang="en-US" sz="2200" dirty="0" err="1">
                <a:solidFill>
                  <a:schemeClr val="bg1"/>
                </a:solidFill>
              </a:rPr>
              <a:t>bermain</a:t>
            </a:r>
            <a:r>
              <a:rPr lang="en-US" sz="2200" dirty="0">
                <a:solidFill>
                  <a:schemeClr val="bg1"/>
                </a:solidFill>
              </a:rPr>
              <a:t> </a:t>
            </a:r>
            <a:r>
              <a:rPr lang="en-US" sz="2200" dirty="0" err="1">
                <a:solidFill>
                  <a:schemeClr val="bg1"/>
                </a:solidFill>
              </a:rPr>
              <a:t>peran</a:t>
            </a:r>
            <a:r>
              <a:rPr lang="en-US" sz="2200" dirty="0">
                <a:solidFill>
                  <a:schemeClr val="bg1"/>
                </a:solidFill>
              </a:rPr>
              <a:t> </a:t>
            </a:r>
            <a:r>
              <a:rPr lang="en-US" sz="2200" dirty="0" err="1">
                <a:solidFill>
                  <a:schemeClr val="bg1"/>
                </a:solidFill>
              </a:rPr>
              <a:t>biasanya.</a:t>
            </a:r>
          </a:p>
          <a:p>
            <a:pPr algn="just"/>
            <a:endParaRPr/>
          </a:p>
        </p:txBody>
      </p:sp>
    </p:spTree>
    <p:extLst>
      <p:ext uri="{BB962C8B-B14F-4D97-AF65-F5344CB8AC3E}">
        <p14:creationId xmlns:p14="http://schemas.microsoft.com/office/powerpoint/2010/main" val="18196806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m="http://schemas.openxmlformats.org/officeDocument/2006/math" xmlns:dgm="http://schemas.openxmlformats.org/drawingml/2006/diagram" xmlns:dsp="http://schemas.microsoft.com/office/drawing/2008/diagram" xmlns:v="urn:schemas-microsoft-com:vml" xmlns:c="http://schemas.openxmlformats.org/drawingml/2006/chart" xmlns:a14="http://schemas.microsoft.com/office/drawing/2010/main" xmlns="">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6194" y="1326619"/>
            <a:ext cx="9465972" cy="1045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sv-SE" sz="2200" dirty="0" smtClean="0">
                <a:solidFill>
                  <a:schemeClr val="bg1"/>
                </a:solidFill>
              </a:rPr>
              <a:t>4. </a:t>
            </a:r>
            <a:r>
              <a:rPr lang="sv-SE" sz="2200" dirty="0">
                <a:solidFill>
                  <a:schemeClr val="bg1"/>
                </a:solidFill>
              </a:rPr>
              <a:t>G</a:t>
            </a:r>
            <a:r>
              <a:rPr lang="sv-SE" sz="2200" dirty="0" smtClean="0">
                <a:solidFill>
                  <a:schemeClr val="bg1"/>
                </a:solidFill>
              </a:rPr>
              <a:t>uru </a:t>
            </a:r>
            <a:r>
              <a:rPr lang="sv-SE" sz="2200" dirty="0">
                <a:solidFill>
                  <a:schemeClr val="bg1"/>
                </a:solidFill>
              </a:rPr>
              <a:t>juga memikirkan yang lain, anak </a:t>
            </a:r>
            <a:r>
              <a:rPr lang="sv-SE" sz="2200" dirty="0" smtClean="0">
                <a:solidFill>
                  <a:schemeClr val="bg1"/>
                </a:solidFill>
              </a:rPr>
              <a:t>yang </a:t>
            </a:r>
            <a:r>
              <a:rPr lang="en-US" sz="2200" dirty="0" err="1" smtClean="0">
                <a:solidFill>
                  <a:schemeClr val="bg1"/>
                </a:solidFill>
              </a:rPr>
              <a:t>tidak</a:t>
            </a:r>
            <a:r>
              <a:rPr lang="en-US" sz="2200" dirty="0" smtClean="0">
                <a:solidFill>
                  <a:schemeClr val="bg1"/>
                </a:solidFill>
              </a:rPr>
              <a:t> main </a:t>
            </a:r>
            <a:r>
              <a:rPr lang="en-US" sz="2200" dirty="0" err="1" smtClean="0">
                <a:solidFill>
                  <a:schemeClr val="bg1"/>
                </a:solidFill>
              </a:rPr>
              <a:t>peran</a:t>
            </a:r>
            <a:r>
              <a:rPr lang="en-US" sz="2200" dirty="0" smtClean="0">
                <a:solidFill>
                  <a:schemeClr val="bg1"/>
                </a:solidFill>
              </a:rPr>
              <a:t> </a:t>
            </a:r>
            <a:r>
              <a:rPr lang="en-US" sz="2200" dirty="0" err="1">
                <a:solidFill>
                  <a:schemeClr val="bg1"/>
                </a:solidFill>
              </a:rPr>
              <a:t>juga</a:t>
            </a:r>
            <a:r>
              <a:rPr lang="en-US" sz="2200" dirty="0">
                <a:solidFill>
                  <a:schemeClr val="bg1"/>
                </a:solidFill>
              </a:rPr>
              <a:t> </a:t>
            </a:r>
            <a:r>
              <a:rPr lang="en-US" sz="2200" dirty="0" err="1">
                <a:solidFill>
                  <a:schemeClr val="bg1"/>
                </a:solidFill>
              </a:rPr>
              <a:t>harus</a:t>
            </a:r>
            <a:r>
              <a:rPr lang="en-US" sz="2200" dirty="0">
                <a:solidFill>
                  <a:schemeClr val="bg1"/>
                </a:solidFill>
              </a:rPr>
              <a:t> </a:t>
            </a:r>
            <a:r>
              <a:rPr lang="en-US" sz="2200" dirty="0" err="1">
                <a:solidFill>
                  <a:schemeClr val="bg1"/>
                </a:solidFill>
              </a:rPr>
              <a:t>dilibatkan</a:t>
            </a:r>
            <a:r>
              <a:rPr lang="en-US" sz="2200" dirty="0">
                <a:solidFill>
                  <a:schemeClr val="bg1"/>
                </a:solidFill>
              </a:rPr>
              <a:t> </a:t>
            </a:r>
            <a:r>
              <a:rPr lang="en-US" sz="2200" dirty="0" err="1">
                <a:solidFill>
                  <a:schemeClr val="bg1"/>
                </a:solidFill>
              </a:rPr>
              <a:t>walaupun</a:t>
            </a:r>
            <a:r>
              <a:rPr lang="en-US" sz="2200" dirty="0">
                <a:solidFill>
                  <a:schemeClr val="bg1"/>
                </a:solidFill>
              </a:rPr>
              <a:t> </a:t>
            </a:r>
            <a:r>
              <a:rPr lang="en-US" sz="2200" dirty="0" err="1">
                <a:solidFill>
                  <a:schemeClr val="bg1"/>
                </a:solidFill>
              </a:rPr>
              <a:t>sebagai</a:t>
            </a:r>
            <a:r>
              <a:rPr lang="en-US" sz="2200" dirty="0">
                <a:solidFill>
                  <a:schemeClr val="bg1"/>
                </a:solidFill>
              </a:rPr>
              <a:t> </a:t>
            </a:r>
            <a:r>
              <a:rPr lang="en-US" sz="2200" dirty="0" err="1" smtClean="0">
                <a:solidFill>
                  <a:schemeClr val="bg1"/>
                </a:solidFill>
              </a:rPr>
              <a:t>penonton</a:t>
            </a:r>
            <a:r>
              <a:rPr lang="en-US" sz="2200" dirty="0">
                <a:solidFill>
                  <a:schemeClr val="bg1"/>
                </a:solidFill>
              </a:rPr>
              <a:t> </a:t>
            </a:r>
            <a:r>
              <a:rPr lang="en-US" sz="2200" dirty="0" smtClean="0">
                <a:solidFill>
                  <a:schemeClr val="bg1"/>
                </a:solidFill>
              </a:rPr>
              <a:t>agar </a:t>
            </a:r>
            <a:r>
              <a:rPr lang="en-US" sz="2200" dirty="0" err="1">
                <a:solidFill>
                  <a:schemeClr val="bg1"/>
                </a:solidFill>
              </a:rPr>
              <a:t>supaya</a:t>
            </a:r>
            <a:r>
              <a:rPr lang="en-US" sz="2200" dirty="0">
                <a:solidFill>
                  <a:schemeClr val="bg1"/>
                </a:solidFill>
              </a:rPr>
              <a:t> </a:t>
            </a:r>
            <a:r>
              <a:rPr lang="en-US" sz="2200" dirty="0" err="1">
                <a:solidFill>
                  <a:schemeClr val="bg1"/>
                </a:solidFill>
              </a:rPr>
              <a:t>mengamati</a:t>
            </a:r>
            <a:r>
              <a:rPr lang="en-US" sz="2200" dirty="0">
                <a:solidFill>
                  <a:schemeClr val="bg1"/>
                </a:solidFill>
              </a:rPr>
              <a:t> </a:t>
            </a:r>
            <a:r>
              <a:rPr lang="en-US" sz="2200" dirty="0" err="1" smtClean="0">
                <a:solidFill>
                  <a:schemeClr val="bg1"/>
                </a:solidFill>
              </a:rPr>
              <a:t>temannya</a:t>
            </a:r>
            <a:r>
              <a:rPr lang="en-US" sz="2200" dirty="0" smtClean="0">
                <a:solidFill>
                  <a:schemeClr val="bg1"/>
                </a:solidFill>
              </a:rPr>
              <a:t>.</a:t>
            </a:r>
            <a:endParaRPr lang="en-US" sz="2200" dirty="0">
              <a:solidFill>
                <a:schemeClr val="bg1"/>
              </a:solidFill>
            </a:endParaRPr>
          </a:p>
        </p:txBody>
      </p:sp>
      <p:sp>
        <p:nvSpPr>
          <p:cNvPr id="5" name="Rectangle 4"/>
          <p:cNvSpPr/>
          <p:nvPr/>
        </p:nvSpPr>
        <p:spPr>
          <a:xfrm>
            <a:off x="1556194" y="2457837"/>
            <a:ext cx="9465972" cy="15368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smtClean="0">
                <a:solidFill>
                  <a:schemeClr val="bg1"/>
                </a:solidFill>
              </a:rPr>
              <a:t>5. </a:t>
            </a:r>
            <a:r>
              <a:rPr lang="en-US" sz="2200" dirty="0" err="1">
                <a:solidFill>
                  <a:schemeClr val="bg1"/>
                </a:solidFill>
              </a:rPr>
              <a:t>P</a:t>
            </a:r>
            <a:r>
              <a:rPr lang="en-US" sz="2200" dirty="0" err="1" smtClean="0">
                <a:solidFill>
                  <a:schemeClr val="bg1"/>
                </a:solidFill>
              </a:rPr>
              <a:t>ermainan</a:t>
            </a:r>
            <a:r>
              <a:rPr lang="en-US" sz="2200" dirty="0" smtClean="0">
                <a:solidFill>
                  <a:schemeClr val="bg1"/>
                </a:solidFill>
              </a:rPr>
              <a:t> </a:t>
            </a:r>
            <a:r>
              <a:rPr lang="en-US" sz="2200" dirty="0" err="1">
                <a:solidFill>
                  <a:schemeClr val="bg1"/>
                </a:solidFill>
              </a:rPr>
              <a:t>dimulai</a:t>
            </a:r>
            <a:r>
              <a:rPr lang="en-US" sz="2200" dirty="0">
                <a:solidFill>
                  <a:schemeClr val="bg1"/>
                </a:solidFill>
              </a:rPr>
              <a:t>, </a:t>
            </a:r>
            <a:r>
              <a:rPr lang="en-US" sz="2200" dirty="0" err="1">
                <a:solidFill>
                  <a:schemeClr val="bg1"/>
                </a:solidFill>
              </a:rPr>
              <a:t>walaupun</a:t>
            </a:r>
            <a:r>
              <a:rPr lang="en-US" sz="2200" dirty="0">
                <a:solidFill>
                  <a:schemeClr val="bg1"/>
                </a:solidFill>
              </a:rPr>
              <a:t> </a:t>
            </a:r>
            <a:r>
              <a:rPr lang="en-US" sz="2200" dirty="0" err="1">
                <a:solidFill>
                  <a:schemeClr val="bg1"/>
                </a:solidFill>
              </a:rPr>
              <a:t>masih</a:t>
            </a:r>
            <a:r>
              <a:rPr lang="en-US" sz="2200" dirty="0">
                <a:solidFill>
                  <a:schemeClr val="bg1"/>
                </a:solidFill>
              </a:rPr>
              <a:t> </a:t>
            </a:r>
            <a:r>
              <a:rPr lang="en-US" sz="2200" dirty="0" err="1">
                <a:solidFill>
                  <a:schemeClr val="bg1"/>
                </a:solidFill>
              </a:rPr>
              <a:t>banyak</a:t>
            </a:r>
            <a:r>
              <a:rPr lang="en-US" sz="2200" dirty="0">
                <a:solidFill>
                  <a:schemeClr val="bg1"/>
                </a:solidFill>
              </a:rPr>
              <a:t> </a:t>
            </a:r>
            <a:r>
              <a:rPr lang="en-US" sz="2200" dirty="0" err="1" smtClean="0">
                <a:solidFill>
                  <a:schemeClr val="bg1"/>
                </a:solidFill>
              </a:rPr>
              <a:t>anak</a:t>
            </a:r>
            <a:r>
              <a:rPr lang="en-US" sz="2200" dirty="0">
                <a:solidFill>
                  <a:schemeClr val="bg1"/>
                </a:solidFill>
              </a:rPr>
              <a:t> </a:t>
            </a:r>
            <a:r>
              <a:rPr lang="en-US" sz="2200" dirty="0" smtClean="0">
                <a:solidFill>
                  <a:schemeClr val="bg1"/>
                </a:solidFill>
              </a:rPr>
              <a:t>yang </a:t>
            </a:r>
            <a:r>
              <a:rPr lang="en-US" sz="2200" dirty="0" err="1" smtClean="0">
                <a:solidFill>
                  <a:schemeClr val="bg1"/>
                </a:solidFill>
              </a:rPr>
              <a:t>masih</a:t>
            </a:r>
            <a:r>
              <a:rPr lang="en-US" sz="2200" dirty="0" smtClean="0">
                <a:solidFill>
                  <a:schemeClr val="bg1"/>
                </a:solidFill>
              </a:rPr>
              <a:t> </a:t>
            </a:r>
            <a:r>
              <a:rPr lang="en-US" sz="2200" dirty="0" err="1">
                <a:solidFill>
                  <a:schemeClr val="bg1"/>
                </a:solidFill>
              </a:rPr>
              <a:t>bingung</a:t>
            </a:r>
            <a:r>
              <a:rPr lang="en-US" sz="2200" dirty="0">
                <a:solidFill>
                  <a:schemeClr val="bg1"/>
                </a:solidFill>
              </a:rPr>
              <a:t> </a:t>
            </a:r>
            <a:r>
              <a:rPr lang="en-US" sz="2200" dirty="0" err="1">
                <a:solidFill>
                  <a:schemeClr val="bg1"/>
                </a:solidFill>
              </a:rPr>
              <a:t>dan</a:t>
            </a:r>
            <a:r>
              <a:rPr lang="en-US" sz="2200" dirty="0">
                <a:solidFill>
                  <a:schemeClr val="bg1"/>
                </a:solidFill>
              </a:rPr>
              <a:t> </a:t>
            </a:r>
            <a:r>
              <a:rPr lang="en-US" sz="2200" dirty="0" err="1">
                <a:solidFill>
                  <a:schemeClr val="bg1"/>
                </a:solidFill>
              </a:rPr>
              <a:t>malu-malu</a:t>
            </a:r>
            <a:r>
              <a:rPr lang="en-US" sz="2200" dirty="0">
                <a:solidFill>
                  <a:schemeClr val="bg1"/>
                </a:solidFill>
              </a:rPr>
              <a:t>, </a:t>
            </a:r>
            <a:r>
              <a:rPr lang="en-US" sz="2200" dirty="0" err="1">
                <a:solidFill>
                  <a:schemeClr val="bg1"/>
                </a:solidFill>
              </a:rPr>
              <a:t>sambil</a:t>
            </a:r>
            <a:r>
              <a:rPr lang="en-US" sz="2200" dirty="0">
                <a:solidFill>
                  <a:schemeClr val="bg1"/>
                </a:solidFill>
              </a:rPr>
              <a:t> </a:t>
            </a:r>
            <a:r>
              <a:rPr lang="en-US" sz="2200" dirty="0" err="1">
                <a:solidFill>
                  <a:schemeClr val="bg1"/>
                </a:solidFill>
              </a:rPr>
              <a:t>tertawa</a:t>
            </a:r>
            <a:r>
              <a:rPr lang="en-US" sz="2200" dirty="0">
                <a:solidFill>
                  <a:schemeClr val="bg1"/>
                </a:solidFill>
              </a:rPr>
              <a:t> </a:t>
            </a:r>
            <a:r>
              <a:rPr lang="en-US" sz="2200" dirty="0" err="1">
                <a:solidFill>
                  <a:schemeClr val="bg1"/>
                </a:solidFill>
              </a:rPr>
              <a:t>gembira</a:t>
            </a:r>
            <a:r>
              <a:rPr lang="en-US" sz="2200" dirty="0">
                <a:solidFill>
                  <a:schemeClr val="bg1"/>
                </a:solidFill>
              </a:rPr>
              <a:t>, </a:t>
            </a:r>
            <a:r>
              <a:rPr lang="en-US" sz="2200" dirty="0" err="1" smtClean="0">
                <a:solidFill>
                  <a:schemeClr val="bg1"/>
                </a:solidFill>
              </a:rPr>
              <a:t>jika</a:t>
            </a:r>
            <a:r>
              <a:rPr lang="en-US" sz="2200" dirty="0">
                <a:solidFill>
                  <a:schemeClr val="bg1"/>
                </a:solidFill>
              </a:rPr>
              <a:t> </a:t>
            </a:r>
            <a:r>
              <a:rPr lang="en-US" sz="2200" dirty="0" err="1" smtClean="0">
                <a:solidFill>
                  <a:schemeClr val="bg1"/>
                </a:solidFill>
              </a:rPr>
              <a:t>tidak</a:t>
            </a:r>
            <a:r>
              <a:rPr lang="en-US" sz="2200" dirty="0" smtClean="0">
                <a:solidFill>
                  <a:schemeClr val="bg1"/>
                </a:solidFill>
              </a:rPr>
              <a:t> </a:t>
            </a:r>
            <a:r>
              <a:rPr lang="en-US" sz="2200" dirty="0" err="1">
                <a:solidFill>
                  <a:schemeClr val="bg1"/>
                </a:solidFill>
              </a:rPr>
              <a:t>bisa</a:t>
            </a:r>
            <a:r>
              <a:rPr lang="en-US" sz="2200" dirty="0">
                <a:solidFill>
                  <a:schemeClr val="bg1"/>
                </a:solidFill>
              </a:rPr>
              <a:t> </a:t>
            </a:r>
            <a:r>
              <a:rPr lang="en-US" sz="2200" dirty="0" err="1">
                <a:solidFill>
                  <a:schemeClr val="bg1"/>
                </a:solidFill>
              </a:rPr>
              <a:t>berjalan</a:t>
            </a:r>
            <a:r>
              <a:rPr lang="en-US" sz="2200" dirty="0">
                <a:solidFill>
                  <a:schemeClr val="bg1"/>
                </a:solidFill>
              </a:rPr>
              <a:t> </a:t>
            </a:r>
            <a:r>
              <a:rPr lang="en-US" sz="2200" dirty="0" err="1">
                <a:solidFill>
                  <a:schemeClr val="bg1"/>
                </a:solidFill>
              </a:rPr>
              <a:t>dengan</a:t>
            </a:r>
            <a:r>
              <a:rPr lang="en-US" sz="2200" dirty="0">
                <a:solidFill>
                  <a:schemeClr val="bg1"/>
                </a:solidFill>
              </a:rPr>
              <a:t> </a:t>
            </a:r>
            <a:r>
              <a:rPr lang="en-US" sz="2200" dirty="0" err="1">
                <a:solidFill>
                  <a:schemeClr val="bg1"/>
                </a:solidFill>
              </a:rPr>
              <a:t>baik</a:t>
            </a:r>
            <a:r>
              <a:rPr lang="en-US" sz="2200" dirty="0">
                <a:solidFill>
                  <a:schemeClr val="bg1"/>
                </a:solidFill>
              </a:rPr>
              <a:t> guru </a:t>
            </a:r>
            <a:r>
              <a:rPr lang="en-US" sz="2200" dirty="0" err="1">
                <a:solidFill>
                  <a:schemeClr val="bg1"/>
                </a:solidFill>
              </a:rPr>
              <a:t>bisa</a:t>
            </a:r>
            <a:r>
              <a:rPr lang="en-US" sz="2200" dirty="0">
                <a:solidFill>
                  <a:schemeClr val="bg1"/>
                </a:solidFill>
              </a:rPr>
              <a:t> </a:t>
            </a:r>
            <a:r>
              <a:rPr lang="en-US" sz="2200" dirty="0" err="1">
                <a:solidFill>
                  <a:schemeClr val="bg1"/>
                </a:solidFill>
              </a:rPr>
              <a:t>mengehentikan</a:t>
            </a:r>
            <a:r>
              <a:rPr lang="en-US" sz="2200" dirty="0">
                <a:solidFill>
                  <a:schemeClr val="bg1"/>
                </a:solidFill>
              </a:rPr>
              <a:t> </a:t>
            </a:r>
            <a:r>
              <a:rPr lang="en-US" sz="2200" dirty="0" err="1" smtClean="0">
                <a:solidFill>
                  <a:schemeClr val="bg1"/>
                </a:solidFill>
              </a:rPr>
              <a:t>dan</a:t>
            </a:r>
            <a:r>
              <a:rPr lang="en-US" sz="2200" dirty="0">
                <a:solidFill>
                  <a:schemeClr val="bg1"/>
                </a:solidFill>
              </a:rPr>
              <a:t> </a:t>
            </a:r>
            <a:r>
              <a:rPr lang="sv-SE" sz="2200" dirty="0" smtClean="0">
                <a:solidFill>
                  <a:schemeClr val="bg1"/>
                </a:solidFill>
              </a:rPr>
              <a:t>diulang </a:t>
            </a:r>
            <a:r>
              <a:rPr lang="sv-SE" sz="2200" dirty="0">
                <a:solidFill>
                  <a:schemeClr val="bg1"/>
                </a:solidFill>
              </a:rPr>
              <a:t>lagi atau bila perlu diganti siswa yang lebih cocok.</a:t>
            </a:r>
            <a:endParaRPr lang="en-US" sz="2200" dirty="0">
              <a:solidFill>
                <a:schemeClr val="bg1"/>
              </a:solidFill>
            </a:endParaRPr>
          </a:p>
        </p:txBody>
      </p:sp>
      <p:sp>
        <p:nvSpPr>
          <p:cNvPr id="6" name="Rectangle 5"/>
          <p:cNvSpPr/>
          <p:nvPr/>
        </p:nvSpPr>
        <p:spPr>
          <a:xfrm>
            <a:off x="1556194" y="4080597"/>
            <a:ext cx="9465972" cy="8156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sv-SE" sz="2200" dirty="0" smtClean="0">
                <a:solidFill>
                  <a:schemeClr val="bg1"/>
                </a:solidFill>
              </a:rPr>
              <a:t>6. Guru </a:t>
            </a:r>
            <a:r>
              <a:rPr lang="sv-SE" sz="2200" dirty="0">
                <a:solidFill>
                  <a:schemeClr val="bg1"/>
                </a:solidFill>
              </a:rPr>
              <a:t>mendiskusikan tentang pelaksanaan bermain peran ini </a:t>
            </a:r>
            <a:r>
              <a:rPr lang="sv-SE" sz="2200" dirty="0" smtClean="0">
                <a:solidFill>
                  <a:schemeClr val="bg1"/>
                </a:solidFill>
              </a:rPr>
              <a:t>bila perlu </a:t>
            </a:r>
            <a:r>
              <a:rPr lang="sv-SE" sz="2200" dirty="0">
                <a:solidFill>
                  <a:schemeClr val="bg1"/>
                </a:solidFill>
              </a:rPr>
              <a:t>alur ceritanya diubah sedikit / </a:t>
            </a:r>
            <a:r>
              <a:rPr lang="sv-SE" sz="2200" dirty="0" smtClean="0">
                <a:solidFill>
                  <a:schemeClr val="bg1"/>
                </a:solidFill>
              </a:rPr>
              <a:t>banyak.</a:t>
            </a:r>
            <a:endParaRPr lang="en-US" sz="2200" dirty="0">
              <a:solidFill>
                <a:schemeClr val="bg1"/>
              </a:solidFill>
            </a:endParaRPr>
          </a:p>
        </p:txBody>
      </p:sp>
      <p:sp>
        <p:nvSpPr>
          <p:cNvPr id="7" name="Rectangle 6"/>
          <p:cNvSpPr/>
          <p:nvPr/>
        </p:nvSpPr>
        <p:spPr>
          <a:xfrm>
            <a:off x="1556194" y="4982140"/>
            <a:ext cx="9465972" cy="63534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smtClean="0">
                <a:solidFill>
                  <a:schemeClr val="bg1"/>
                </a:solidFill>
              </a:rPr>
              <a:t>7. </a:t>
            </a:r>
            <a:r>
              <a:rPr lang="en-US" sz="2200" dirty="0" err="1" smtClean="0">
                <a:solidFill>
                  <a:schemeClr val="bg1"/>
                </a:solidFill>
              </a:rPr>
              <a:t>Permainan</a:t>
            </a:r>
            <a:r>
              <a:rPr lang="en-US" sz="2200" dirty="0" smtClean="0">
                <a:solidFill>
                  <a:schemeClr val="bg1"/>
                </a:solidFill>
              </a:rPr>
              <a:t> </a:t>
            </a:r>
            <a:r>
              <a:rPr lang="en-US" sz="2200" dirty="0" err="1">
                <a:solidFill>
                  <a:schemeClr val="bg1"/>
                </a:solidFill>
              </a:rPr>
              <a:t>diulangi</a:t>
            </a:r>
            <a:r>
              <a:rPr lang="en-US" sz="2200" dirty="0">
                <a:solidFill>
                  <a:schemeClr val="bg1"/>
                </a:solidFill>
              </a:rPr>
              <a:t> </a:t>
            </a:r>
            <a:r>
              <a:rPr lang="en-US" sz="2200" dirty="0" err="1">
                <a:solidFill>
                  <a:schemeClr val="bg1"/>
                </a:solidFill>
              </a:rPr>
              <a:t>lagi</a:t>
            </a:r>
            <a:r>
              <a:rPr lang="en-US" sz="2200" dirty="0">
                <a:solidFill>
                  <a:schemeClr val="bg1"/>
                </a:solidFill>
              </a:rPr>
              <a:t> </a:t>
            </a:r>
            <a:r>
              <a:rPr lang="en-US" sz="2200" dirty="0" err="1">
                <a:solidFill>
                  <a:schemeClr val="bg1"/>
                </a:solidFill>
              </a:rPr>
              <a:t>setelah</a:t>
            </a:r>
            <a:r>
              <a:rPr lang="en-US" sz="2200" dirty="0">
                <a:solidFill>
                  <a:schemeClr val="bg1"/>
                </a:solidFill>
              </a:rPr>
              <a:t> </a:t>
            </a:r>
            <a:r>
              <a:rPr lang="en-US" sz="2200" dirty="0" err="1">
                <a:solidFill>
                  <a:schemeClr val="bg1"/>
                </a:solidFill>
              </a:rPr>
              <a:t>mendapatkan</a:t>
            </a:r>
            <a:r>
              <a:rPr lang="en-US" sz="2200" dirty="0">
                <a:solidFill>
                  <a:schemeClr val="bg1"/>
                </a:solidFill>
              </a:rPr>
              <a:t> </a:t>
            </a:r>
            <a:r>
              <a:rPr lang="en-US" sz="2200" dirty="0" err="1">
                <a:solidFill>
                  <a:schemeClr val="bg1"/>
                </a:solidFill>
              </a:rPr>
              <a:t>pembenahan-pembenahan.</a:t>
            </a:r>
            <a:endParaRPr lang="en-US" sz="2200" dirty="0">
              <a:solidFill>
                <a:schemeClr val="bg1"/>
              </a:solidFill>
            </a:endParaRPr>
          </a:p>
        </p:txBody>
      </p:sp>
    </p:spTree>
    <p:extLst>
      <p:ext uri="{BB962C8B-B14F-4D97-AF65-F5344CB8AC3E}">
        <p14:creationId xmlns:p14="http://schemas.microsoft.com/office/powerpoint/2010/main" val="40595545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m="http://schemas.openxmlformats.org/officeDocument/2006/math" xmlns:dgm="http://schemas.openxmlformats.org/drawingml/2006/diagram" xmlns:dsp="http://schemas.microsoft.com/office/drawing/2008/diagram" xmlns:v="urn:schemas-microsoft-com:vml" xmlns:c="http://schemas.openxmlformats.org/drawingml/2006/chart" xmlns:a14="http://schemas.microsoft.com/office/drawing/2010/main" xmlns="">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56194" y="2128335"/>
            <a:ext cx="9465972" cy="10453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smtClean="0">
                <a:solidFill>
                  <a:schemeClr val="bg1"/>
                </a:solidFill>
              </a:rPr>
              <a:t>8. </a:t>
            </a:r>
            <a:r>
              <a:rPr lang="fi-FI" sz="2200" dirty="0">
                <a:solidFill>
                  <a:schemeClr val="bg1"/>
                </a:solidFill>
              </a:rPr>
              <a:t>Membahas jalannya main peran, guru memberikan </a:t>
            </a:r>
            <a:r>
              <a:rPr lang="fi-FI" sz="2200" dirty="0" smtClean="0">
                <a:solidFill>
                  <a:schemeClr val="bg1"/>
                </a:solidFill>
              </a:rPr>
              <a:t>masukan-</a:t>
            </a:r>
            <a:r>
              <a:rPr lang="en-US" sz="2200" dirty="0" err="1" smtClean="0">
                <a:solidFill>
                  <a:schemeClr val="bg1"/>
                </a:solidFill>
              </a:rPr>
              <a:t>masukan</a:t>
            </a:r>
            <a:r>
              <a:rPr lang="en-US" sz="2200" dirty="0" smtClean="0">
                <a:solidFill>
                  <a:schemeClr val="bg1"/>
                </a:solidFill>
              </a:rPr>
              <a:t> </a:t>
            </a:r>
            <a:r>
              <a:rPr lang="en-US" sz="2200" dirty="0">
                <a:solidFill>
                  <a:schemeClr val="bg1"/>
                </a:solidFill>
              </a:rPr>
              <a:t>agar </a:t>
            </a:r>
            <a:r>
              <a:rPr lang="en-US" sz="2200" dirty="0" err="1">
                <a:solidFill>
                  <a:schemeClr val="bg1"/>
                </a:solidFill>
              </a:rPr>
              <a:t>lebih</a:t>
            </a:r>
            <a:r>
              <a:rPr lang="en-US" sz="2200" dirty="0">
                <a:solidFill>
                  <a:schemeClr val="bg1"/>
                </a:solidFill>
              </a:rPr>
              <a:t> </a:t>
            </a:r>
            <a:r>
              <a:rPr lang="en-US" sz="2200" dirty="0" err="1">
                <a:solidFill>
                  <a:schemeClr val="bg1"/>
                </a:solidFill>
              </a:rPr>
              <a:t>menjiwai</a:t>
            </a:r>
            <a:r>
              <a:rPr lang="en-US" sz="2200" dirty="0">
                <a:solidFill>
                  <a:schemeClr val="bg1"/>
                </a:solidFill>
              </a:rPr>
              <a:t> </a:t>
            </a:r>
            <a:r>
              <a:rPr lang="en-US" sz="2200" dirty="0" err="1">
                <a:solidFill>
                  <a:schemeClr val="bg1"/>
                </a:solidFill>
              </a:rPr>
              <a:t>lagi</a:t>
            </a:r>
            <a:r>
              <a:rPr lang="en-US" sz="2200" dirty="0" smtClean="0">
                <a:solidFill>
                  <a:schemeClr val="bg1"/>
                </a:solidFill>
              </a:rPr>
              <a:t>.</a:t>
            </a:r>
            <a:endParaRPr lang="en-US" sz="2200" dirty="0">
              <a:solidFill>
                <a:schemeClr val="bg1"/>
              </a:solidFill>
            </a:endParaRPr>
          </a:p>
        </p:txBody>
      </p:sp>
      <p:sp>
        <p:nvSpPr>
          <p:cNvPr id="5" name="Rectangle 4"/>
          <p:cNvSpPr/>
          <p:nvPr/>
        </p:nvSpPr>
        <p:spPr>
          <a:xfrm>
            <a:off x="1573363" y="3501002"/>
            <a:ext cx="9465972" cy="1457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smtClean="0">
                <a:solidFill>
                  <a:schemeClr val="bg1"/>
                </a:solidFill>
              </a:rPr>
              <a:t>9. Guru </a:t>
            </a:r>
            <a:r>
              <a:rPr lang="en-US" sz="2200" dirty="0" err="1">
                <a:solidFill>
                  <a:schemeClr val="bg1"/>
                </a:solidFill>
              </a:rPr>
              <a:t>menutup</a:t>
            </a:r>
            <a:r>
              <a:rPr lang="en-US" sz="2200" dirty="0">
                <a:solidFill>
                  <a:schemeClr val="bg1"/>
                </a:solidFill>
              </a:rPr>
              <a:t> </a:t>
            </a:r>
            <a:r>
              <a:rPr lang="en-US" sz="2200" dirty="0" err="1">
                <a:solidFill>
                  <a:schemeClr val="bg1"/>
                </a:solidFill>
              </a:rPr>
              <a:t>dan</a:t>
            </a:r>
            <a:r>
              <a:rPr lang="en-US" sz="2200" dirty="0">
                <a:solidFill>
                  <a:schemeClr val="bg1"/>
                </a:solidFill>
              </a:rPr>
              <a:t> </a:t>
            </a:r>
            <a:r>
              <a:rPr lang="en-US" sz="2200" dirty="0" err="1">
                <a:solidFill>
                  <a:schemeClr val="bg1"/>
                </a:solidFill>
              </a:rPr>
              <a:t>menyimpulkan</a:t>
            </a:r>
            <a:r>
              <a:rPr lang="en-US" sz="2200" dirty="0">
                <a:solidFill>
                  <a:schemeClr val="bg1"/>
                </a:solidFill>
              </a:rPr>
              <a:t> </a:t>
            </a:r>
            <a:r>
              <a:rPr lang="en-US" sz="2200" dirty="0" err="1">
                <a:solidFill>
                  <a:schemeClr val="bg1"/>
                </a:solidFill>
              </a:rPr>
              <a:t>bersama</a:t>
            </a:r>
            <a:r>
              <a:rPr lang="en-US" sz="2200" dirty="0">
                <a:solidFill>
                  <a:schemeClr val="bg1"/>
                </a:solidFill>
              </a:rPr>
              <a:t> </a:t>
            </a:r>
            <a:r>
              <a:rPr lang="en-US" sz="2200" dirty="0" err="1">
                <a:solidFill>
                  <a:schemeClr val="bg1"/>
                </a:solidFill>
              </a:rPr>
              <a:t>siswa</a:t>
            </a:r>
            <a:r>
              <a:rPr lang="en-US" sz="2200" dirty="0">
                <a:solidFill>
                  <a:schemeClr val="bg1"/>
                </a:solidFill>
              </a:rPr>
              <a:t>, </a:t>
            </a:r>
            <a:r>
              <a:rPr lang="en-US" sz="2200" dirty="0" err="1">
                <a:solidFill>
                  <a:schemeClr val="bg1"/>
                </a:solidFill>
              </a:rPr>
              <a:t>namun</a:t>
            </a:r>
            <a:r>
              <a:rPr lang="en-US" sz="2200" dirty="0">
                <a:solidFill>
                  <a:schemeClr val="bg1"/>
                </a:solidFill>
              </a:rPr>
              <a:t> </a:t>
            </a:r>
            <a:r>
              <a:rPr lang="en-US" sz="2200" dirty="0" smtClean="0">
                <a:solidFill>
                  <a:schemeClr val="bg1"/>
                </a:solidFill>
              </a:rPr>
              <a:t>guru </a:t>
            </a:r>
            <a:r>
              <a:rPr lang="en-US" sz="2200" dirty="0" err="1" smtClean="0">
                <a:solidFill>
                  <a:schemeClr val="bg1"/>
                </a:solidFill>
              </a:rPr>
              <a:t>akhirnya</a:t>
            </a:r>
            <a:r>
              <a:rPr lang="en-US" sz="2200" dirty="0" smtClean="0">
                <a:solidFill>
                  <a:schemeClr val="bg1"/>
                </a:solidFill>
              </a:rPr>
              <a:t> </a:t>
            </a:r>
            <a:r>
              <a:rPr lang="en-US" sz="2200" dirty="0" err="1">
                <a:solidFill>
                  <a:schemeClr val="bg1"/>
                </a:solidFill>
              </a:rPr>
              <a:t>memberi</a:t>
            </a:r>
            <a:r>
              <a:rPr lang="en-US" sz="2200" dirty="0">
                <a:solidFill>
                  <a:schemeClr val="bg1"/>
                </a:solidFill>
              </a:rPr>
              <a:t> </a:t>
            </a:r>
            <a:r>
              <a:rPr lang="en-US" sz="2200" dirty="0" err="1">
                <a:solidFill>
                  <a:schemeClr val="bg1"/>
                </a:solidFill>
              </a:rPr>
              <a:t>penegasan</a:t>
            </a:r>
            <a:r>
              <a:rPr lang="en-US" sz="2200" dirty="0">
                <a:solidFill>
                  <a:schemeClr val="bg1"/>
                </a:solidFill>
              </a:rPr>
              <a:t> </a:t>
            </a:r>
            <a:r>
              <a:rPr lang="en-US" sz="2200" dirty="0" err="1">
                <a:solidFill>
                  <a:schemeClr val="bg1"/>
                </a:solidFill>
              </a:rPr>
              <a:t>bahwa</a:t>
            </a:r>
            <a:r>
              <a:rPr lang="en-US" sz="2200" dirty="0">
                <a:solidFill>
                  <a:schemeClr val="bg1"/>
                </a:solidFill>
              </a:rPr>
              <a:t> </a:t>
            </a:r>
            <a:r>
              <a:rPr lang="en-US" sz="2200" dirty="0" err="1">
                <a:solidFill>
                  <a:schemeClr val="bg1"/>
                </a:solidFill>
              </a:rPr>
              <a:t>dalam</a:t>
            </a:r>
            <a:r>
              <a:rPr lang="en-US" sz="2200" dirty="0">
                <a:solidFill>
                  <a:schemeClr val="bg1"/>
                </a:solidFill>
              </a:rPr>
              <a:t> </a:t>
            </a:r>
            <a:r>
              <a:rPr lang="en-US" sz="2200" dirty="0" err="1">
                <a:solidFill>
                  <a:schemeClr val="bg1"/>
                </a:solidFill>
              </a:rPr>
              <a:t>gambar</a:t>
            </a:r>
            <a:r>
              <a:rPr lang="en-US" sz="2200" dirty="0">
                <a:solidFill>
                  <a:schemeClr val="bg1"/>
                </a:solidFill>
              </a:rPr>
              <a:t> </a:t>
            </a:r>
            <a:r>
              <a:rPr lang="en-US" sz="2200" dirty="0" err="1">
                <a:solidFill>
                  <a:schemeClr val="bg1"/>
                </a:solidFill>
              </a:rPr>
              <a:t>tadi</a:t>
            </a:r>
            <a:r>
              <a:rPr lang="en-US" sz="2200" dirty="0">
                <a:solidFill>
                  <a:schemeClr val="bg1"/>
                </a:solidFill>
              </a:rPr>
              <a:t> </a:t>
            </a:r>
            <a:r>
              <a:rPr lang="en-US" sz="2200" dirty="0" err="1">
                <a:solidFill>
                  <a:schemeClr val="bg1"/>
                </a:solidFill>
              </a:rPr>
              <a:t>ada</a:t>
            </a:r>
            <a:r>
              <a:rPr lang="en-US" sz="2200" dirty="0">
                <a:solidFill>
                  <a:schemeClr val="bg1"/>
                </a:solidFill>
              </a:rPr>
              <a:t> </a:t>
            </a:r>
            <a:r>
              <a:rPr lang="en-US" sz="2200" dirty="0" err="1" smtClean="0">
                <a:solidFill>
                  <a:schemeClr val="bg1"/>
                </a:solidFill>
              </a:rPr>
              <a:t>anak</a:t>
            </a:r>
            <a:r>
              <a:rPr lang="en-US" sz="2200" dirty="0">
                <a:solidFill>
                  <a:schemeClr val="bg1"/>
                </a:solidFill>
              </a:rPr>
              <a:t> </a:t>
            </a:r>
            <a:r>
              <a:rPr lang="en-US" sz="2200" dirty="0" smtClean="0">
                <a:solidFill>
                  <a:schemeClr val="bg1"/>
                </a:solidFill>
              </a:rPr>
              <a:t>yang </a:t>
            </a:r>
            <a:r>
              <a:rPr lang="en-US" sz="2200" dirty="0" err="1">
                <a:solidFill>
                  <a:schemeClr val="bg1"/>
                </a:solidFill>
              </a:rPr>
              <a:t>tidak</a:t>
            </a:r>
            <a:r>
              <a:rPr lang="en-US" sz="2200" dirty="0">
                <a:solidFill>
                  <a:schemeClr val="bg1"/>
                </a:solidFill>
              </a:rPr>
              <a:t> </a:t>
            </a:r>
            <a:r>
              <a:rPr lang="en-US" sz="2200" dirty="0" err="1">
                <a:solidFill>
                  <a:schemeClr val="bg1"/>
                </a:solidFill>
              </a:rPr>
              <a:t>jujur</a:t>
            </a:r>
            <a:r>
              <a:rPr lang="en-US" sz="2200" dirty="0">
                <a:solidFill>
                  <a:schemeClr val="bg1"/>
                </a:solidFill>
              </a:rPr>
              <a:t>, </a:t>
            </a:r>
            <a:r>
              <a:rPr lang="en-US" sz="2200" dirty="0" err="1">
                <a:solidFill>
                  <a:schemeClr val="bg1"/>
                </a:solidFill>
              </a:rPr>
              <a:t>dijauhi</a:t>
            </a:r>
            <a:r>
              <a:rPr lang="en-US" sz="2200" dirty="0">
                <a:solidFill>
                  <a:schemeClr val="bg1"/>
                </a:solidFill>
              </a:rPr>
              <a:t> </a:t>
            </a:r>
            <a:r>
              <a:rPr lang="en-US" sz="2200" dirty="0" err="1">
                <a:solidFill>
                  <a:schemeClr val="bg1"/>
                </a:solidFill>
              </a:rPr>
              <a:t>teman</a:t>
            </a:r>
            <a:r>
              <a:rPr lang="en-US" sz="2200" dirty="0">
                <a:solidFill>
                  <a:schemeClr val="bg1"/>
                </a:solidFill>
              </a:rPr>
              <a:t> </a:t>
            </a:r>
            <a:r>
              <a:rPr lang="en-US" sz="2200" dirty="0" err="1">
                <a:solidFill>
                  <a:schemeClr val="bg1"/>
                </a:solidFill>
              </a:rPr>
              <a:t>dan</a:t>
            </a:r>
            <a:r>
              <a:rPr lang="en-US" sz="2200" dirty="0">
                <a:solidFill>
                  <a:schemeClr val="bg1"/>
                </a:solidFill>
              </a:rPr>
              <a:t> </a:t>
            </a:r>
            <a:r>
              <a:rPr lang="en-US" sz="2200" dirty="0" err="1">
                <a:solidFill>
                  <a:schemeClr val="bg1"/>
                </a:solidFill>
              </a:rPr>
              <a:t>anak</a:t>
            </a:r>
            <a:r>
              <a:rPr lang="en-US" sz="2200" dirty="0">
                <a:solidFill>
                  <a:schemeClr val="bg1"/>
                </a:solidFill>
              </a:rPr>
              <a:t> yang </a:t>
            </a:r>
            <a:r>
              <a:rPr lang="en-US" sz="2200" dirty="0" err="1">
                <a:solidFill>
                  <a:schemeClr val="bg1"/>
                </a:solidFill>
              </a:rPr>
              <a:t>jujur</a:t>
            </a:r>
            <a:r>
              <a:rPr lang="en-US" sz="2200" dirty="0">
                <a:solidFill>
                  <a:schemeClr val="bg1"/>
                </a:solidFill>
              </a:rPr>
              <a:t> </a:t>
            </a:r>
            <a:r>
              <a:rPr lang="en-US" sz="2200" dirty="0" err="1">
                <a:solidFill>
                  <a:schemeClr val="bg1"/>
                </a:solidFill>
              </a:rPr>
              <a:t>disenangi</a:t>
            </a:r>
            <a:r>
              <a:rPr lang="en-US" sz="2200" dirty="0">
                <a:solidFill>
                  <a:schemeClr val="bg1"/>
                </a:solidFill>
              </a:rPr>
              <a:t> </a:t>
            </a:r>
            <a:r>
              <a:rPr lang="en-US" sz="2200" dirty="0" err="1" smtClean="0">
                <a:solidFill>
                  <a:schemeClr val="bg1"/>
                </a:solidFill>
              </a:rPr>
              <a:t>teman</a:t>
            </a:r>
            <a:r>
              <a:rPr lang="en-US" sz="2200" dirty="0" smtClean="0">
                <a:solidFill>
                  <a:schemeClr val="bg1"/>
                </a:solidFill>
              </a:rPr>
              <a:t>, </a:t>
            </a:r>
            <a:r>
              <a:rPr lang="en-US" sz="2200" dirty="0" err="1" smtClean="0">
                <a:solidFill>
                  <a:schemeClr val="bg1"/>
                </a:solidFill>
              </a:rPr>
              <a:t>disegani</a:t>
            </a:r>
            <a:r>
              <a:rPr lang="en-US" sz="2200" dirty="0" smtClean="0">
                <a:solidFill>
                  <a:schemeClr val="bg1"/>
                </a:solidFill>
              </a:rPr>
              <a:t> </a:t>
            </a:r>
            <a:r>
              <a:rPr lang="en-US" sz="2200" dirty="0" err="1">
                <a:solidFill>
                  <a:schemeClr val="bg1"/>
                </a:solidFill>
              </a:rPr>
              <a:t>teman</a:t>
            </a:r>
            <a:r>
              <a:rPr lang="en-US" sz="2200" dirty="0">
                <a:solidFill>
                  <a:schemeClr val="bg1"/>
                </a:solidFill>
              </a:rPr>
              <a:t>, guru </a:t>
            </a:r>
            <a:r>
              <a:rPr lang="en-US" sz="2200" dirty="0" err="1">
                <a:solidFill>
                  <a:schemeClr val="bg1"/>
                </a:solidFill>
              </a:rPr>
              <a:t>dan</a:t>
            </a:r>
            <a:r>
              <a:rPr lang="en-US" sz="2200" dirty="0">
                <a:solidFill>
                  <a:schemeClr val="bg1"/>
                </a:solidFill>
              </a:rPr>
              <a:t> orang </a:t>
            </a:r>
            <a:r>
              <a:rPr lang="en-US" sz="2200" dirty="0" err="1">
                <a:solidFill>
                  <a:schemeClr val="bg1"/>
                </a:solidFill>
              </a:rPr>
              <a:t>tua</a:t>
            </a:r>
            <a:r>
              <a:rPr lang="en-US" sz="2200" dirty="0">
                <a:solidFill>
                  <a:schemeClr val="bg1"/>
                </a:solidFill>
              </a:rPr>
              <a:t>.</a:t>
            </a:r>
          </a:p>
        </p:txBody>
      </p:sp>
    </p:spTree>
    <p:extLst>
      <p:ext uri="{BB962C8B-B14F-4D97-AF65-F5344CB8AC3E}">
        <p14:creationId xmlns:p14="http://schemas.microsoft.com/office/powerpoint/2010/main" val="407644152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7466" y="2452910"/>
            <a:ext cx="8998061" cy="2350909"/>
          </a:xfrm>
        </p:spPr>
        <p:txBody>
          <a:bodyPr>
            <a:noAutofit/>
          </a:bodyPr>
          <a:lstStyle/>
          <a:p>
            <a:pPr algn="ctr"/>
            <a:r>
              <a:rPr lang="en-US" sz="15000" b="1" dirty="0" smtClean="0">
                <a:solidFill>
                  <a:schemeClr val="accent1">
                    <a:lumMod val="75000"/>
                  </a:schemeClr>
                </a:solidFill>
                <a:latin typeface="Chiller" panose="04020404031007020602" pitchFamily="82" charset="0"/>
              </a:rPr>
              <a:t>THANK YOU</a:t>
            </a:r>
            <a:endParaRPr lang="en-US" sz="15000" b="1" dirty="0">
              <a:solidFill>
                <a:schemeClr val="accent1">
                  <a:lumMod val="75000"/>
                </a:schemeClr>
              </a:solidFill>
              <a:latin typeface="Chiller" panose="04020404031007020602" pitchFamily="82" charset="0"/>
            </a:endParaRPr>
          </a:p>
        </p:txBody>
      </p:sp>
    </p:spTree>
    <p:extLst>
      <p:ext uri="{BB962C8B-B14F-4D97-AF65-F5344CB8AC3E}">
        <p14:creationId xmlns:p14="http://schemas.microsoft.com/office/powerpoint/2010/main" val="21774154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031088" y="566667"/>
            <a:ext cx="4095482" cy="115910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3600" b="1" dirty="0" smtClean="0">
                <a:solidFill>
                  <a:schemeClr val="bg1"/>
                </a:solidFill>
              </a:rPr>
              <a:t>Model </a:t>
            </a:r>
            <a:r>
              <a:rPr lang="en-US" sz="3600" b="1" dirty="0" err="1" smtClean="0">
                <a:solidFill>
                  <a:schemeClr val="bg1"/>
                </a:solidFill>
              </a:rPr>
              <a:t>Pembelajaran</a:t>
            </a:r>
            <a:endParaRPr lang="en-US" sz="3600" b="1" dirty="0">
              <a:solidFill>
                <a:schemeClr val="bg1"/>
              </a:solidFill>
            </a:endParaRPr>
          </a:p>
        </p:txBody>
      </p:sp>
      <p:sp>
        <p:nvSpPr>
          <p:cNvPr id="6" name="Rectangle 5"/>
          <p:cNvSpPr/>
          <p:nvPr/>
        </p:nvSpPr>
        <p:spPr>
          <a:xfrm>
            <a:off x="2488843" y="3940933"/>
            <a:ext cx="7179971" cy="217653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just"/>
            <a:r>
              <a:rPr lang="en-US" sz="2800" dirty="0">
                <a:solidFill>
                  <a:schemeClr val="bg1"/>
                </a:solidFill>
              </a:rPr>
              <a:t>Model </a:t>
            </a:r>
            <a:r>
              <a:rPr lang="en-US" sz="2800" dirty="0" err="1">
                <a:solidFill>
                  <a:schemeClr val="bg1"/>
                </a:solidFill>
              </a:rPr>
              <a:t>pembelajaran</a:t>
            </a:r>
            <a:r>
              <a:rPr lang="en-US" sz="2800" dirty="0">
                <a:solidFill>
                  <a:schemeClr val="bg1"/>
                </a:solidFill>
              </a:rPr>
              <a:t> </a:t>
            </a:r>
            <a:r>
              <a:rPr lang="en-US" sz="2800" dirty="0" err="1">
                <a:solidFill>
                  <a:schemeClr val="bg1"/>
                </a:solidFill>
              </a:rPr>
              <a:t>merupakan</a:t>
            </a:r>
            <a:r>
              <a:rPr lang="en-US" sz="2800" dirty="0">
                <a:solidFill>
                  <a:schemeClr val="bg1"/>
                </a:solidFill>
              </a:rPr>
              <a:t> </a:t>
            </a:r>
            <a:r>
              <a:rPr lang="en-US" sz="2800" dirty="0" err="1">
                <a:solidFill>
                  <a:schemeClr val="bg1"/>
                </a:solidFill>
              </a:rPr>
              <a:t>suatu</a:t>
            </a:r>
            <a:r>
              <a:rPr lang="en-US" sz="2800" dirty="0">
                <a:solidFill>
                  <a:schemeClr val="bg1"/>
                </a:solidFill>
              </a:rPr>
              <a:t> </a:t>
            </a:r>
            <a:r>
              <a:rPr lang="en-US" sz="2800" dirty="0" err="1">
                <a:solidFill>
                  <a:schemeClr val="bg1"/>
                </a:solidFill>
              </a:rPr>
              <a:t>perencanaan</a:t>
            </a:r>
            <a:r>
              <a:rPr lang="en-US" sz="2800" dirty="0">
                <a:solidFill>
                  <a:schemeClr val="bg1"/>
                </a:solidFill>
              </a:rPr>
              <a:t> </a:t>
            </a:r>
            <a:r>
              <a:rPr lang="en-US" sz="2800" dirty="0" err="1">
                <a:solidFill>
                  <a:schemeClr val="bg1"/>
                </a:solidFill>
              </a:rPr>
              <a:t>atau</a:t>
            </a:r>
            <a:r>
              <a:rPr lang="en-US" sz="2800" dirty="0">
                <a:solidFill>
                  <a:schemeClr val="bg1"/>
                </a:solidFill>
              </a:rPr>
              <a:t> </a:t>
            </a:r>
            <a:r>
              <a:rPr lang="en-US" sz="2800" dirty="0" err="1">
                <a:solidFill>
                  <a:schemeClr val="bg1"/>
                </a:solidFill>
              </a:rPr>
              <a:t>suatu</a:t>
            </a:r>
            <a:r>
              <a:rPr lang="en-US" sz="2800" dirty="0">
                <a:solidFill>
                  <a:schemeClr val="bg1"/>
                </a:solidFill>
              </a:rPr>
              <a:t> </a:t>
            </a:r>
            <a:r>
              <a:rPr lang="en-US" sz="2800" dirty="0" err="1">
                <a:solidFill>
                  <a:schemeClr val="bg1"/>
                </a:solidFill>
              </a:rPr>
              <a:t>pola</a:t>
            </a:r>
            <a:r>
              <a:rPr lang="en-US" sz="2800" dirty="0">
                <a:solidFill>
                  <a:schemeClr val="bg1"/>
                </a:solidFill>
              </a:rPr>
              <a:t> yang </a:t>
            </a:r>
            <a:r>
              <a:rPr lang="en-US" sz="2800" dirty="0" err="1">
                <a:solidFill>
                  <a:schemeClr val="bg1"/>
                </a:solidFill>
              </a:rPr>
              <a:t>digunakan</a:t>
            </a:r>
            <a:r>
              <a:rPr lang="en-US" sz="2800" dirty="0">
                <a:solidFill>
                  <a:schemeClr val="bg1"/>
                </a:solidFill>
              </a:rPr>
              <a:t> </a:t>
            </a:r>
            <a:r>
              <a:rPr lang="en-US" sz="2800" dirty="0" err="1">
                <a:solidFill>
                  <a:schemeClr val="bg1"/>
                </a:solidFill>
              </a:rPr>
              <a:t>sebagai</a:t>
            </a:r>
            <a:r>
              <a:rPr lang="en-US" sz="2800" dirty="0">
                <a:solidFill>
                  <a:schemeClr val="bg1"/>
                </a:solidFill>
              </a:rPr>
              <a:t> </a:t>
            </a:r>
            <a:r>
              <a:rPr lang="en-US" sz="2800" dirty="0" err="1">
                <a:solidFill>
                  <a:schemeClr val="bg1"/>
                </a:solidFill>
              </a:rPr>
              <a:t>pedoman</a:t>
            </a:r>
            <a:r>
              <a:rPr lang="en-US" sz="2800" dirty="0">
                <a:solidFill>
                  <a:schemeClr val="bg1"/>
                </a:solidFill>
              </a:rPr>
              <a:t> </a:t>
            </a:r>
            <a:r>
              <a:rPr lang="en-US" sz="2800" dirty="0" err="1">
                <a:solidFill>
                  <a:schemeClr val="bg1"/>
                </a:solidFill>
              </a:rPr>
              <a:t>dalam</a:t>
            </a:r>
            <a:r>
              <a:rPr lang="en-US" sz="2800" dirty="0">
                <a:solidFill>
                  <a:schemeClr val="bg1"/>
                </a:solidFill>
              </a:rPr>
              <a:t> </a:t>
            </a:r>
            <a:r>
              <a:rPr lang="en-US" sz="2800" dirty="0" err="1">
                <a:solidFill>
                  <a:schemeClr val="bg1"/>
                </a:solidFill>
              </a:rPr>
              <a:t>merencanakan</a:t>
            </a:r>
            <a:r>
              <a:rPr lang="en-US" sz="2800" dirty="0">
                <a:solidFill>
                  <a:schemeClr val="bg1"/>
                </a:solidFill>
              </a:rPr>
              <a:t> </a:t>
            </a:r>
            <a:r>
              <a:rPr lang="en-US" sz="2800" dirty="0" err="1">
                <a:solidFill>
                  <a:schemeClr val="bg1"/>
                </a:solidFill>
              </a:rPr>
              <a:t>pembelajaran</a:t>
            </a:r>
            <a:r>
              <a:rPr lang="en-US" sz="2800" dirty="0">
                <a:solidFill>
                  <a:schemeClr val="bg1"/>
                </a:solidFill>
              </a:rPr>
              <a:t> </a:t>
            </a:r>
            <a:r>
              <a:rPr lang="en-US" sz="2800" dirty="0" err="1">
                <a:solidFill>
                  <a:schemeClr val="bg1"/>
                </a:solidFill>
              </a:rPr>
              <a:t>dikelas</a:t>
            </a:r>
            <a:r>
              <a:rPr lang="en-US" sz="2800" dirty="0">
                <a:solidFill>
                  <a:schemeClr val="bg1"/>
                </a:solidFill>
              </a:rPr>
              <a:t> </a:t>
            </a:r>
            <a:r>
              <a:rPr lang="en-US" sz="2800" dirty="0" err="1">
                <a:solidFill>
                  <a:schemeClr val="bg1"/>
                </a:solidFill>
              </a:rPr>
              <a:t>atau</a:t>
            </a:r>
            <a:r>
              <a:rPr lang="en-US" sz="2800" dirty="0">
                <a:solidFill>
                  <a:schemeClr val="bg1"/>
                </a:solidFill>
              </a:rPr>
              <a:t> </a:t>
            </a:r>
            <a:r>
              <a:rPr lang="en-US" sz="2800" dirty="0" err="1">
                <a:solidFill>
                  <a:schemeClr val="bg1"/>
                </a:solidFill>
              </a:rPr>
              <a:t>pembelajaran</a:t>
            </a:r>
            <a:r>
              <a:rPr lang="en-US" sz="2800" dirty="0">
                <a:solidFill>
                  <a:schemeClr val="bg1"/>
                </a:solidFill>
              </a:rPr>
              <a:t> </a:t>
            </a:r>
            <a:r>
              <a:rPr lang="en-US" sz="2800" dirty="0" err="1">
                <a:solidFill>
                  <a:schemeClr val="bg1"/>
                </a:solidFill>
              </a:rPr>
              <a:t>dalam</a:t>
            </a:r>
            <a:r>
              <a:rPr lang="en-US" sz="2800" dirty="0">
                <a:solidFill>
                  <a:schemeClr val="bg1"/>
                </a:solidFill>
              </a:rPr>
              <a:t> tutorial.</a:t>
            </a:r>
          </a:p>
        </p:txBody>
      </p:sp>
      <p:sp>
        <p:nvSpPr>
          <p:cNvPr id="2" name="Down Arrow 1"/>
          <p:cNvSpPr/>
          <p:nvPr/>
        </p:nvSpPr>
        <p:spPr>
          <a:xfrm>
            <a:off x="5621629" y="1835238"/>
            <a:ext cx="914400" cy="1996226"/>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2433981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073498" y="502275"/>
            <a:ext cx="8345509" cy="1200329"/>
          </a:xfrm>
          <a:prstGeom prst="rect">
            <a:avLst/>
          </a:prstGeom>
          <a:noFill/>
        </p:spPr>
        <p:txBody>
          <a:bodyPr wrap="square" rtlCol="0">
            <a:spAutoFit/>
          </a:bodyPr>
          <a:lstStyle/>
          <a:p>
            <a:pPr algn="ctr"/>
            <a:r>
              <a:rPr lang="es-ES" sz="3600" b="1" dirty="0" err="1"/>
              <a:t>Penerapan</a:t>
            </a:r>
            <a:r>
              <a:rPr lang="es-ES" sz="3600" b="1" dirty="0"/>
              <a:t> </a:t>
            </a:r>
            <a:r>
              <a:rPr lang="es-ES" sz="3600" b="1" dirty="0" err="1"/>
              <a:t>Model</a:t>
            </a:r>
            <a:r>
              <a:rPr lang="es-ES" sz="3600" b="1" dirty="0"/>
              <a:t> </a:t>
            </a:r>
            <a:r>
              <a:rPr lang="es-ES" sz="3600" b="1" dirty="0" err="1"/>
              <a:t>Pembelajaran</a:t>
            </a:r>
            <a:r>
              <a:rPr lang="es-ES" sz="3600" b="1" dirty="0"/>
              <a:t> </a:t>
            </a:r>
            <a:r>
              <a:rPr lang="es-ES" sz="3600" b="1" dirty="0" err="1"/>
              <a:t>Pkn</a:t>
            </a:r>
            <a:r>
              <a:rPr lang="es-ES" sz="3600" b="1" dirty="0"/>
              <a:t> SD </a:t>
            </a:r>
            <a:r>
              <a:rPr lang="es-ES" sz="3600" b="1" dirty="0" err="1"/>
              <a:t>Kelas</a:t>
            </a:r>
            <a:r>
              <a:rPr lang="es-ES" sz="3600" b="1" dirty="0"/>
              <a:t> </a:t>
            </a:r>
            <a:r>
              <a:rPr lang="es-ES" sz="3600" b="1" dirty="0" smtClean="0"/>
              <a:t>IV, V, dan VI</a:t>
            </a:r>
            <a:endParaRPr lang="en-US" sz="3600" dirty="0"/>
          </a:p>
        </p:txBody>
      </p:sp>
      <p:sp>
        <p:nvSpPr>
          <p:cNvPr id="8" name="Rectangle 7"/>
          <p:cNvSpPr/>
          <p:nvPr/>
        </p:nvSpPr>
        <p:spPr>
          <a:xfrm>
            <a:off x="4597757" y="2852671"/>
            <a:ext cx="6490951" cy="127500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a:solidFill>
                  <a:schemeClr val="bg1"/>
                </a:solidFill>
              </a:rPr>
              <a:t>	</a:t>
            </a:r>
            <a:r>
              <a:rPr lang="en-US" sz="2200" dirty="0" smtClean="0">
                <a:solidFill>
                  <a:schemeClr val="bg1"/>
                </a:solidFill>
              </a:rPr>
              <a:t>Model </a:t>
            </a:r>
            <a:r>
              <a:rPr lang="en-US" sz="2200" dirty="0" err="1">
                <a:solidFill>
                  <a:schemeClr val="bg1"/>
                </a:solidFill>
              </a:rPr>
              <a:t>pembelajaran</a:t>
            </a:r>
            <a:r>
              <a:rPr lang="en-US" sz="2200" dirty="0">
                <a:solidFill>
                  <a:schemeClr val="bg1"/>
                </a:solidFill>
              </a:rPr>
              <a:t> </a:t>
            </a:r>
            <a:r>
              <a:rPr lang="en-US" sz="2200" dirty="0" err="1">
                <a:solidFill>
                  <a:schemeClr val="bg1"/>
                </a:solidFill>
              </a:rPr>
              <a:t>portofolio</a:t>
            </a:r>
            <a:r>
              <a:rPr lang="en-US" sz="2200" dirty="0">
                <a:solidFill>
                  <a:schemeClr val="bg1"/>
                </a:solidFill>
              </a:rPr>
              <a:t> </a:t>
            </a:r>
            <a:r>
              <a:rPr lang="en-US" sz="2200" dirty="0" err="1">
                <a:solidFill>
                  <a:schemeClr val="bg1"/>
                </a:solidFill>
              </a:rPr>
              <a:t>mununtut</a:t>
            </a:r>
            <a:r>
              <a:rPr lang="en-US" sz="2200" dirty="0">
                <a:solidFill>
                  <a:schemeClr val="bg1"/>
                </a:solidFill>
              </a:rPr>
              <a:t> </a:t>
            </a:r>
            <a:r>
              <a:rPr lang="en-US" sz="2200" dirty="0" err="1">
                <a:solidFill>
                  <a:schemeClr val="bg1"/>
                </a:solidFill>
              </a:rPr>
              <a:t>siswa</a:t>
            </a:r>
            <a:r>
              <a:rPr lang="en-US" sz="2200" dirty="0">
                <a:solidFill>
                  <a:schemeClr val="bg1"/>
                </a:solidFill>
              </a:rPr>
              <a:t> </a:t>
            </a:r>
            <a:r>
              <a:rPr lang="en-US" sz="2200" dirty="0" err="1">
                <a:solidFill>
                  <a:schemeClr val="bg1"/>
                </a:solidFill>
              </a:rPr>
              <a:t>untuk</a:t>
            </a:r>
            <a:r>
              <a:rPr lang="en-US" sz="2200" dirty="0">
                <a:solidFill>
                  <a:schemeClr val="bg1"/>
                </a:solidFill>
              </a:rPr>
              <a:t> </a:t>
            </a:r>
            <a:r>
              <a:rPr lang="en-US" sz="2200" dirty="0" err="1">
                <a:solidFill>
                  <a:schemeClr val="bg1"/>
                </a:solidFill>
              </a:rPr>
              <a:t>aktif</a:t>
            </a:r>
            <a:r>
              <a:rPr lang="en-US" sz="2200" dirty="0">
                <a:solidFill>
                  <a:schemeClr val="bg1"/>
                </a:solidFill>
              </a:rPr>
              <a:t>, </a:t>
            </a:r>
            <a:r>
              <a:rPr lang="en-US" sz="2200" dirty="0" err="1">
                <a:solidFill>
                  <a:schemeClr val="bg1"/>
                </a:solidFill>
              </a:rPr>
              <a:t>kreatif</a:t>
            </a:r>
            <a:r>
              <a:rPr lang="en-US" sz="2200" dirty="0">
                <a:solidFill>
                  <a:schemeClr val="bg1"/>
                </a:solidFill>
              </a:rPr>
              <a:t>, </a:t>
            </a:r>
            <a:r>
              <a:rPr lang="en-US" sz="2200" dirty="0" err="1">
                <a:solidFill>
                  <a:schemeClr val="bg1"/>
                </a:solidFill>
              </a:rPr>
              <a:t>berpartisipasi</a:t>
            </a:r>
            <a:r>
              <a:rPr lang="en-US" sz="2200" dirty="0">
                <a:solidFill>
                  <a:schemeClr val="bg1"/>
                </a:solidFill>
              </a:rPr>
              <a:t> agar </a:t>
            </a:r>
            <a:r>
              <a:rPr lang="en-US" sz="2200" dirty="0" err="1">
                <a:solidFill>
                  <a:schemeClr val="bg1"/>
                </a:solidFill>
              </a:rPr>
              <a:t>dapat</a:t>
            </a:r>
            <a:r>
              <a:rPr lang="en-US" sz="2200" dirty="0">
                <a:solidFill>
                  <a:schemeClr val="bg1"/>
                </a:solidFill>
              </a:rPr>
              <a:t> </a:t>
            </a:r>
            <a:r>
              <a:rPr lang="en-US" sz="2200" dirty="0" err="1">
                <a:solidFill>
                  <a:schemeClr val="bg1"/>
                </a:solidFill>
              </a:rPr>
              <a:t>bekerja</a:t>
            </a:r>
            <a:r>
              <a:rPr lang="en-US" sz="2200" dirty="0">
                <a:solidFill>
                  <a:schemeClr val="bg1"/>
                </a:solidFill>
              </a:rPr>
              <a:t> </a:t>
            </a:r>
            <a:r>
              <a:rPr lang="en-US" sz="2200" dirty="0" err="1">
                <a:solidFill>
                  <a:schemeClr val="bg1"/>
                </a:solidFill>
              </a:rPr>
              <a:t>sama</a:t>
            </a:r>
            <a:r>
              <a:rPr lang="en-US" sz="2200" dirty="0">
                <a:solidFill>
                  <a:schemeClr val="bg1"/>
                </a:solidFill>
              </a:rPr>
              <a:t> </a:t>
            </a:r>
            <a:r>
              <a:rPr lang="en-US" sz="2200" dirty="0" err="1">
                <a:solidFill>
                  <a:schemeClr val="bg1"/>
                </a:solidFill>
              </a:rPr>
              <a:t>dengan</a:t>
            </a:r>
            <a:r>
              <a:rPr lang="en-US" sz="2200" dirty="0">
                <a:solidFill>
                  <a:schemeClr val="bg1"/>
                </a:solidFill>
              </a:rPr>
              <a:t> </a:t>
            </a:r>
            <a:r>
              <a:rPr lang="en-US" sz="2200" dirty="0" err="1">
                <a:solidFill>
                  <a:schemeClr val="bg1"/>
                </a:solidFill>
              </a:rPr>
              <a:t>siswa</a:t>
            </a:r>
            <a:r>
              <a:rPr lang="en-US" sz="2200" dirty="0">
                <a:solidFill>
                  <a:schemeClr val="bg1"/>
                </a:solidFill>
              </a:rPr>
              <a:t> </a:t>
            </a:r>
            <a:r>
              <a:rPr lang="en-US" sz="2200" dirty="0" err="1">
                <a:solidFill>
                  <a:schemeClr val="bg1"/>
                </a:solidFill>
              </a:rPr>
              <a:t>lainnya</a:t>
            </a:r>
            <a:r>
              <a:rPr lang="en-US" sz="2200" dirty="0">
                <a:solidFill>
                  <a:schemeClr val="bg1"/>
                </a:solidFill>
              </a:rPr>
              <a:t>. </a:t>
            </a:r>
            <a:endParaRPr lang="en-US" sz="2200" dirty="0" smtClean="0">
              <a:solidFill>
                <a:schemeClr val="bg1"/>
              </a:solidFill>
            </a:endParaRPr>
          </a:p>
        </p:txBody>
      </p:sp>
      <p:sp>
        <p:nvSpPr>
          <p:cNvPr id="9" name="Rounded Rectangle 8"/>
          <p:cNvSpPr/>
          <p:nvPr/>
        </p:nvSpPr>
        <p:spPr>
          <a:xfrm>
            <a:off x="1416677" y="1931833"/>
            <a:ext cx="5821251" cy="45076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bg1"/>
                </a:solidFill>
              </a:rPr>
              <a:t>A. Model </a:t>
            </a:r>
            <a:r>
              <a:rPr lang="en-US" sz="2400" b="1" dirty="0" err="1" smtClean="0">
                <a:solidFill>
                  <a:schemeClr val="bg1"/>
                </a:solidFill>
              </a:rPr>
              <a:t>Pembelajaran</a:t>
            </a:r>
            <a:r>
              <a:rPr lang="en-US" sz="2400" b="1" dirty="0" smtClean="0">
                <a:solidFill>
                  <a:schemeClr val="bg1"/>
                </a:solidFill>
              </a:rPr>
              <a:t> </a:t>
            </a:r>
            <a:r>
              <a:rPr lang="en-US" sz="2400" b="1" dirty="0" err="1" smtClean="0">
                <a:solidFill>
                  <a:schemeClr val="bg1"/>
                </a:solidFill>
              </a:rPr>
              <a:t>Portofolio</a:t>
            </a:r>
            <a:endParaRPr lang="en-US" sz="2400" b="1" dirty="0">
              <a:solidFill>
                <a:schemeClr val="bg1"/>
              </a:solidFill>
            </a:endParaRPr>
          </a:p>
        </p:txBody>
      </p:sp>
      <p:sp>
        <p:nvSpPr>
          <p:cNvPr id="10" name="Rectangle 9"/>
          <p:cNvSpPr/>
          <p:nvPr/>
        </p:nvSpPr>
        <p:spPr>
          <a:xfrm>
            <a:off x="1661375" y="4334369"/>
            <a:ext cx="6993228" cy="201491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sz="2200" dirty="0" err="1">
                <a:solidFill>
                  <a:schemeClr val="bg1"/>
                </a:solidFill>
              </a:rPr>
              <a:t>Portofolio</a:t>
            </a:r>
            <a:r>
              <a:rPr lang="en-US" sz="2200" dirty="0">
                <a:solidFill>
                  <a:schemeClr val="bg1"/>
                </a:solidFill>
              </a:rPr>
              <a:t> </a:t>
            </a:r>
            <a:r>
              <a:rPr lang="en-US" sz="2200" dirty="0" err="1">
                <a:solidFill>
                  <a:schemeClr val="bg1"/>
                </a:solidFill>
              </a:rPr>
              <a:t>adalah</a:t>
            </a:r>
            <a:r>
              <a:rPr lang="en-US" sz="2200" dirty="0">
                <a:solidFill>
                  <a:schemeClr val="bg1"/>
                </a:solidFill>
              </a:rPr>
              <a:t> </a:t>
            </a:r>
            <a:r>
              <a:rPr lang="en-US" sz="2200" dirty="0" err="1">
                <a:solidFill>
                  <a:schemeClr val="bg1"/>
                </a:solidFill>
              </a:rPr>
              <a:t>suatu</a:t>
            </a:r>
            <a:r>
              <a:rPr lang="en-US" sz="2200" dirty="0">
                <a:solidFill>
                  <a:schemeClr val="bg1"/>
                </a:solidFill>
              </a:rPr>
              <a:t> </a:t>
            </a:r>
            <a:r>
              <a:rPr lang="en-US" sz="2200" dirty="0" err="1">
                <a:solidFill>
                  <a:schemeClr val="bg1"/>
                </a:solidFill>
              </a:rPr>
              <a:t>koleksi</a:t>
            </a:r>
            <a:r>
              <a:rPr lang="en-US" sz="2200" dirty="0">
                <a:solidFill>
                  <a:schemeClr val="bg1"/>
                </a:solidFill>
              </a:rPr>
              <a:t> </a:t>
            </a:r>
            <a:r>
              <a:rPr lang="en-US" sz="2200" dirty="0" err="1">
                <a:solidFill>
                  <a:schemeClr val="bg1"/>
                </a:solidFill>
              </a:rPr>
              <a:t>pribadi</a:t>
            </a:r>
            <a:r>
              <a:rPr lang="en-US" sz="2200" dirty="0">
                <a:solidFill>
                  <a:schemeClr val="bg1"/>
                </a:solidFill>
              </a:rPr>
              <a:t> </a:t>
            </a:r>
            <a:r>
              <a:rPr lang="en-US" sz="2200" dirty="0" err="1">
                <a:solidFill>
                  <a:schemeClr val="bg1"/>
                </a:solidFill>
              </a:rPr>
              <a:t>hasil</a:t>
            </a:r>
            <a:r>
              <a:rPr lang="en-US" sz="2200" dirty="0">
                <a:solidFill>
                  <a:schemeClr val="bg1"/>
                </a:solidFill>
              </a:rPr>
              <a:t> </a:t>
            </a:r>
            <a:r>
              <a:rPr lang="en-US" sz="2200" dirty="0" err="1">
                <a:solidFill>
                  <a:schemeClr val="bg1"/>
                </a:solidFill>
              </a:rPr>
              <a:t>pekerjaan</a:t>
            </a:r>
            <a:r>
              <a:rPr lang="en-US" sz="2200" dirty="0">
                <a:solidFill>
                  <a:schemeClr val="bg1"/>
                </a:solidFill>
              </a:rPr>
              <a:t> </a:t>
            </a:r>
            <a:r>
              <a:rPr lang="en-US" sz="2200" dirty="0" err="1">
                <a:solidFill>
                  <a:schemeClr val="bg1"/>
                </a:solidFill>
              </a:rPr>
              <a:t>seorang</a:t>
            </a:r>
            <a:r>
              <a:rPr lang="en-US" sz="2200" dirty="0">
                <a:solidFill>
                  <a:schemeClr val="bg1"/>
                </a:solidFill>
              </a:rPr>
              <a:t> </a:t>
            </a:r>
            <a:r>
              <a:rPr lang="en-US" sz="2200" dirty="0" err="1">
                <a:solidFill>
                  <a:schemeClr val="bg1"/>
                </a:solidFill>
              </a:rPr>
              <a:t>siswa</a:t>
            </a:r>
            <a:r>
              <a:rPr lang="en-US" sz="2200" dirty="0">
                <a:solidFill>
                  <a:schemeClr val="bg1"/>
                </a:solidFill>
              </a:rPr>
              <a:t> (</a:t>
            </a:r>
            <a:r>
              <a:rPr lang="en-US" sz="2200" dirty="0" err="1">
                <a:solidFill>
                  <a:schemeClr val="bg1"/>
                </a:solidFill>
              </a:rPr>
              <a:t>bersifat</a:t>
            </a:r>
            <a:r>
              <a:rPr lang="en-US" sz="2200" dirty="0">
                <a:solidFill>
                  <a:schemeClr val="bg1"/>
                </a:solidFill>
              </a:rPr>
              <a:t> individual) yang </a:t>
            </a:r>
            <a:r>
              <a:rPr lang="en-US" sz="2200" dirty="0" err="1">
                <a:solidFill>
                  <a:schemeClr val="bg1"/>
                </a:solidFill>
              </a:rPr>
              <a:t>menggambarkan</a:t>
            </a:r>
            <a:r>
              <a:rPr lang="en-US" sz="2200" dirty="0">
                <a:solidFill>
                  <a:schemeClr val="bg1"/>
                </a:solidFill>
              </a:rPr>
              <a:t> (</a:t>
            </a:r>
            <a:r>
              <a:rPr lang="en-US" sz="2200" dirty="0" err="1">
                <a:solidFill>
                  <a:schemeClr val="bg1"/>
                </a:solidFill>
              </a:rPr>
              <a:t>merefleksi</a:t>
            </a:r>
            <a:r>
              <a:rPr lang="en-US" sz="2200" dirty="0">
                <a:solidFill>
                  <a:schemeClr val="bg1"/>
                </a:solidFill>
              </a:rPr>
              <a:t>) </a:t>
            </a:r>
            <a:r>
              <a:rPr lang="en-US" sz="2200" dirty="0" err="1">
                <a:solidFill>
                  <a:schemeClr val="bg1"/>
                </a:solidFill>
              </a:rPr>
              <a:t>taraf</a:t>
            </a:r>
            <a:r>
              <a:rPr lang="en-US" sz="2200" dirty="0">
                <a:solidFill>
                  <a:schemeClr val="bg1"/>
                </a:solidFill>
              </a:rPr>
              <a:t> </a:t>
            </a:r>
            <a:r>
              <a:rPr lang="en-US" sz="2200" dirty="0" err="1">
                <a:solidFill>
                  <a:schemeClr val="bg1"/>
                </a:solidFill>
              </a:rPr>
              <a:t>pencapaian</a:t>
            </a:r>
            <a:r>
              <a:rPr lang="en-US" sz="2200" dirty="0">
                <a:solidFill>
                  <a:schemeClr val="bg1"/>
                </a:solidFill>
              </a:rPr>
              <a:t>, </a:t>
            </a:r>
            <a:r>
              <a:rPr lang="en-US" sz="2200" dirty="0" err="1">
                <a:solidFill>
                  <a:schemeClr val="bg1"/>
                </a:solidFill>
              </a:rPr>
              <a:t>kegiatan</a:t>
            </a:r>
            <a:r>
              <a:rPr lang="en-US" sz="2200" dirty="0">
                <a:solidFill>
                  <a:schemeClr val="bg1"/>
                </a:solidFill>
              </a:rPr>
              <a:t> </a:t>
            </a:r>
            <a:r>
              <a:rPr lang="en-US" sz="2200" dirty="0" err="1">
                <a:solidFill>
                  <a:schemeClr val="bg1"/>
                </a:solidFill>
              </a:rPr>
              <a:t>belajar</a:t>
            </a:r>
            <a:r>
              <a:rPr lang="en-US" sz="2200" dirty="0">
                <a:solidFill>
                  <a:schemeClr val="bg1"/>
                </a:solidFill>
              </a:rPr>
              <a:t>, </a:t>
            </a:r>
            <a:r>
              <a:rPr lang="en-US" sz="2200" dirty="0" err="1">
                <a:solidFill>
                  <a:schemeClr val="bg1"/>
                </a:solidFill>
              </a:rPr>
              <a:t>kekuatan</a:t>
            </a:r>
            <a:r>
              <a:rPr lang="en-US" sz="2200" dirty="0">
                <a:solidFill>
                  <a:schemeClr val="bg1"/>
                </a:solidFill>
              </a:rPr>
              <a:t>, </a:t>
            </a:r>
            <a:r>
              <a:rPr lang="en-US" sz="2200" dirty="0" err="1">
                <a:solidFill>
                  <a:schemeClr val="bg1"/>
                </a:solidFill>
              </a:rPr>
              <a:t>dan</a:t>
            </a:r>
            <a:r>
              <a:rPr lang="en-US" sz="2200" dirty="0">
                <a:solidFill>
                  <a:schemeClr val="bg1"/>
                </a:solidFill>
              </a:rPr>
              <a:t> </a:t>
            </a:r>
            <a:r>
              <a:rPr lang="en-US" sz="2200" dirty="0" err="1">
                <a:solidFill>
                  <a:schemeClr val="bg1"/>
                </a:solidFill>
              </a:rPr>
              <a:t>pekerjaan</a:t>
            </a:r>
            <a:r>
              <a:rPr lang="en-US" sz="2200" dirty="0">
                <a:solidFill>
                  <a:schemeClr val="bg1"/>
                </a:solidFill>
              </a:rPr>
              <a:t> </a:t>
            </a:r>
            <a:r>
              <a:rPr lang="en-US" sz="2200" dirty="0" err="1">
                <a:solidFill>
                  <a:schemeClr val="bg1"/>
                </a:solidFill>
              </a:rPr>
              <a:t>terbaik</a:t>
            </a:r>
            <a:r>
              <a:rPr lang="en-US" sz="2200" dirty="0">
                <a:solidFill>
                  <a:schemeClr val="bg1"/>
                </a:solidFill>
              </a:rPr>
              <a:t> </a:t>
            </a:r>
            <a:r>
              <a:rPr lang="en-US" sz="2200" dirty="0" err="1">
                <a:solidFill>
                  <a:schemeClr val="bg1"/>
                </a:solidFill>
              </a:rPr>
              <a:t>siswa</a:t>
            </a:r>
            <a:r>
              <a:rPr lang="en-US" sz="2200" dirty="0">
                <a:solidFill>
                  <a:schemeClr val="bg1"/>
                </a:solidFill>
              </a:rPr>
              <a:t> </a:t>
            </a:r>
            <a:r>
              <a:rPr lang="en-US" sz="2200" dirty="0" err="1">
                <a:solidFill>
                  <a:schemeClr val="bg1"/>
                </a:solidFill>
              </a:rPr>
              <a:t>tersebut</a:t>
            </a:r>
            <a:r>
              <a:rPr lang="en-US" sz="2200" dirty="0">
                <a:solidFill>
                  <a:schemeClr val="bg1"/>
                </a:solidFill>
              </a:rPr>
              <a:t>.</a:t>
            </a:r>
          </a:p>
          <a:p>
            <a:pPr algn="just"/>
            <a:endParaRPr lang="en-US" sz="2200" dirty="0">
              <a:solidFill>
                <a:schemeClr val="bg1"/>
              </a:solidFill>
            </a:endParaRPr>
          </a:p>
        </p:txBody>
      </p:sp>
    </p:spTree>
    <p:extLst>
      <p:ext uri="{BB962C8B-B14F-4D97-AF65-F5344CB8AC3E}">
        <p14:creationId xmlns:p14="http://schemas.microsoft.com/office/powerpoint/2010/main" val="16804849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5315" y="334851"/>
            <a:ext cx="10036419" cy="1210614"/>
          </a:xfrm>
        </p:spPr>
        <p:txBody>
          <a:bodyPr/>
          <a:lstStyle/>
          <a:p>
            <a:pPr algn="ctr"/>
            <a:r>
              <a:rPr lang="id-ID" b="1" dirty="0" smtClean="0"/>
              <a:t>LANGKAH – LANGKAH MODEL PEMBELAJARA</a:t>
            </a:r>
            <a:r>
              <a:rPr lang="en-US" b="1" dirty="0" smtClean="0"/>
              <a:t>N</a:t>
            </a:r>
            <a:r>
              <a:rPr lang="id-ID" b="1" dirty="0" smtClean="0"/>
              <a:t> PORTOFOLIO</a:t>
            </a:r>
            <a:endParaRPr lang="en-US" b="1" dirty="0"/>
          </a:p>
        </p:txBody>
      </p:sp>
      <p:sp>
        <p:nvSpPr>
          <p:cNvPr id="3" name="Content Placeholder 2"/>
          <p:cNvSpPr>
            <a:spLocks noGrp="1"/>
          </p:cNvSpPr>
          <p:nvPr>
            <p:ph idx="1"/>
          </p:nvPr>
        </p:nvSpPr>
        <p:spPr>
          <a:xfrm>
            <a:off x="643943" y="2047744"/>
            <a:ext cx="11156884" cy="5911401"/>
          </a:xfrm>
        </p:spPr>
        <p:txBody>
          <a:bodyPr>
            <a:noAutofit/>
          </a:bodyPr>
          <a:lstStyle/>
          <a:p>
            <a:pPr marL="0" indent="0" algn="just">
              <a:buNone/>
            </a:pPr>
            <a:r>
              <a:rPr lang="en-US" sz="2400" dirty="0"/>
              <a:t>	</a:t>
            </a:r>
            <a:r>
              <a:rPr lang="id-ID" sz="2200" dirty="0" smtClean="0"/>
              <a:t>Pada kegiatan langkah ini terdapat beberapa</a:t>
            </a:r>
            <a:r>
              <a:rPr lang="en-US" sz="2200" dirty="0" smtClean="0"/>
              <a:t> </a:t>
            </a:r>
            <a:r>
              <a:rPr lang="id-ID" sz="2200" dirty="0" smtClean="0"/>
              <a:t>kegiatan yang dilakukan guru bersama siswa, yaitu mendiskusikan tujuan, mencari masalah apa saja yang siswa ketahui tentang masalah</a:t>
            </a:r>
            <a:r>
              <a:rPr lang="en-US" sz="2200" dirty="0" smtClean="0"/>
              <a:t>-</a:t>
            </a:r>
            <a:r>
              <a:rPr lang="id-ID" sz="2200" dirty="0" smtClean="0"/>
              <a:t>masalah di lingkungan sekolah dan memberi tugas pekerjaan rumah tentang masalah</a:t>
            </a:r>
            <a:r>
              <a:rPr lang="en-US" sz="2200" dirty="0" smtClean="0"/>
              <a:t>-</a:t>
            </a:r>
            <a:r>
              <a:rPr lang="id-ID" sz="2200" dirty="0" smtClean="0"/>
              <a:t>masalah yang ada di lingkungan sekitar yang mereka anggap penting</a:t>
            </a:r>
            <a:r>
              <a:rPr lang="en-US" sz="2200" dirty="0" smtClean="0"/>
              <a:t>.</a:t>
            </a:r>
          </a:p>
          <a:p>
            <a:pPr marL="0" indent="0" algn="just">
              <a:buNone/>
            </a:pPr>
            <a:r>
              <a:rPr lang="id-ID" sz="2200" dirty="0"/>
              <a:t>Pada tahap ini siswa diberikan kebebasan untuk memilih </a:t>
            </a:r>
            <a:r>
              <a:rPr lang="id-ID" sz="2200" dirty="0" smtClean="0"/>
              <a:t>masalah</a:t>
            </a:r>
            <a:r>
              <a:rPr lang="en-US" sz="2200" dirty="0" smtClean="0"/>
              <a:t>-</a:t>
            </a:r>
            <a:r>
              <a:rPr lang="id-ID" sz="2200" dirty="0" smtClean="0"/>
              <a:t>masalah </a:t>
            </a:r>
            <a:r>
              <a:rPr lang="id-ID" sz="2200" dirty="0"/>
              <a:t>yang </a:t>
            </a:r>
            <a:r>
              <a:rPr lang="id-ID" sz="2200" dirty="0" smtClean="0"/>
              <a:t>terjadi.Terdapat </a:t>
            </a:r>
            <a:r>
              <a:rPr lang="id-ID" sz="2200" dirty="0"/>
              <a:t>tiga kegiatan utama yang dilakukan oleh siswa, yaitu:</a:t>
            </a:r>
            <a:endParaRPr lang="en-US" sz="2200" dirty="0"/>
          </a:p>
          <a:p>
            <a:pPr marL="0" lvl="0" indent="0" algn="just">
              <a:buNone/>
            </a:pPr>
            <a:r>
              <a:rPr lang="en-US" sz="2200" b="1" i="1" dirty="0" smtClean="0"/>
              <a:t>a. </a:t>
            </a:r>
            <a:r>
              <a:rPr lang="id-ID" sz="2200" b="1" i="1" dirty="0" smtClean="0"/>
              <a:t>Diskuksi </a:t>
            </a:r>
            <a:r>
              <a:rPr lang="id-ID" sz="2200" b="1" i="1" dirty="0"/>
              <a:t>Kelas</a:t>
            </a:r>
            <a:endParaRPr lang="en-US" sz="2200" b="1" dirty="0"/>
          </a:p>
          <a:p>
            <a:pPr marL="0" indent="0" algn="just">
              <a:buNone/>
            </a:pPr>
            <a:r>
              <a:rPr lang="en-US" sz="2200" dirty="0" smtClean="0"/>
              <a:t>	</a:t>
            </a:r>
            <a:r>
              <a:rPr lang="id-ID" sz="2200" dirty="0" smtClean="0"/>
              <a:t>Dalam </a:t>
            </a:r>
            <a:r>
              <a:rPr lang="id-ID" sz="2200" dirty="0"/>
              <a:t>kegiatan ini siswa dirangsang untuk membaca mendiskusikan </a:t>
            </a:r>
            <a:r>
              <a:rPr lang="id-ID" sz="2200" dirty="0" smtClean="0"/>
              <a:t>kebijakan</a:t>
            </a:r>
            <a:r>
              <a:rPr lang="en-US" sz="2200" dirty="0" smtClean="0"/>
              <a:t>-</a:t>
            </a:r>
            <a:r>
              <a:rPr lang="id-ID" sz="2200" dirty="0" smtClean="0"/>
              <a:t>kebijakan </a:t>
            </a:r>
            <a:r>
              <a:rPr lang="id-ID" sz="2200" dirty="0"/>
              <a:t>publik yang ditemukan di sekolah dan sekitar tempat tinggalnya. Kemudian kelas dibagi dalam kelompok kecil, dimana kelompok kecil ini bertugas untuk menemukan satu masalah yang paling kritis . </a:t>
            </a:r>
            <a:endParaRPr lang="en-US" sz="2200" dirty="0"/>
          </a:p>
          <a:p>
            <a:pPr marL="0" lvl="0" indent="0" algn="just">
              <a:buNone/>
            </a:pPr>
            <a:endParaRPr lang="en-US" sz="2400" dirty="0"/>
          </a:p>
          <a:p>
            <a:pPr lvl="0" algn="just"/>
            <a:endParaRPr lang="en-US" sz="2400" dirty="0"/>
          </a:p>
        </p:txBody>
      </p:sp>
      <p:sp>
        <p:nvSpPr>
          <p:cNvPr id="6" name="Rectangle 5"/>
          <p:cNvSpPr/>
          <p:nvPr/>
        </p:nvSpPr>
        <p:spPr>
          <a:xfrm>
            <a:off x="862884" y="1584106"/>
            <a:ext cx="9144001" cy="46363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id-ID" sz="2400" b="1" dirty="0">
                <a:solidFill>
                  <a:schemeClr val="bg1"/>
                </a:solidFill>
              </a:rPr>
              <a:t>Mengidentifikasi Masalah yang Ada dalam masyarakat</a:t>
            </a:r>
            <a:endParaRPr lang="en-US" sz="2400" b="1" dirty="0">
              <a:solidFill>
                <a:schemeClr val="bg1"/>
              </a:solidFill>
            </a:endParaRPr>
          </a:p>
        </p:txBody>
      </p:sp>
    </p:spTree>
    <p:extLst>
      <p:ext uri="{BB962C8B-B14F-4D97-AF65-F5344CB8AC3E}">
        <p14:creationId xmlns:p14="http://schemas.microsoft.com/office/powerpoint/2010/main" val="333813131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3494" y="334851"/>
            <a:ext cx="10637948" cy="6980349"/>
          </a:xfrm>
        </p:spPr>
        <p:txBody>
          <a:bodyPr>
            <a:noAutofit/>
          </a:bodyPr>
          <a:lstStyle/>
          <a:p>
            <a:pPr marL="0" lvl="0" indent="0">
              <a:buNone/>
            </a:pPr>
            <a:r>
              <a:rPr lang="en-US" sz="2200" b="1" i="1" dirty="0" smtClean="0"/>
              <a:t>b. </a:t>
            </a:r>
            <a:r>
              <a:rPr lang="id-ID" sz="2200" b="1" i="1" dirty="0" smtClean="0"/>
              <a:t>Diskuksi </a:t>
            </a:r>
            <a:r>
              <a:rPr lang="id-ID" sz="2200" b="1" i="1" dirty="0"/>
              <a:t>Kelompok</a:t>
            </a:r>
            <a:endParaRPr lang="en-US" sz="2200" b="1" dirty="0"/>
          </a:p>
          <a:p>
            <a:pPr marL="0" indent="0" algn="just">
              <a:buNone/>
            </a:pPr>
            <a:r>
              <a:rPr lang="en-US" sz="2200" dirty="0" smtClean="0"/>
              <a:t>	</a:t>
            </a:r>
            <a:r>
              <a:rPr lang="id-ID" sz="2200" dirty="0" smtClean="0"/>
              <a:t>Kelompok </a:t>
            </a:r>
            <a:r>
              <a:rPr lang="id-ID" sz="2200" dirty="0"/>
              <a:t>yang sudah dibagi sebelumnya, mendiskusikan dengan anggota kelompok, apakah </a:t>
            </a:r>
            <a:r>
              <a:rPr lang="id-ID" sz="2200" dirty="0" smtClean="0"/>
              <a:t>masalah</a:t>
            </a:r>
            <a:r>
              <a:rPr lang="en-US" sz="2200" dirty="0" smtClean="0"/>
              <a:t>-</a:t>
            </a:r>
            <a:r>
              <a:rPr lang="id-ID" sz="2200" dirty="0" smtClean="0"/>
              <a:t>masalah </a:t>
            </a:r>
            <a:r>
              <a:rPr lang="id-ID" sz="2200" dirty="0"/>
              <a:t>yang telah ditemukan itu (1) dianggap penting oleh siswa sendiri dan orang lain. (2) pihak mana saja yang paling bertanggung jawab dalam menangani masalah </a:t>
            </a:r>
            <a:r>
              <a:rPr lang="id-ID" sz="2200" dirty="0" smtClean="0"/>
              <a:t>tersebut</a:t>
            </a:r>
            <a:r>
              <a:rPr lang="en-US" sz="2200" dirty="0" smtClean="0"/>
              <a:t>.</a:t>
            </a:r>
            <a:r>
              <a:rPr lang="en-US" sz="2200" dirty="0"/>
              <a:t> </a:t>
            </a:r>
            <a:r>
              <a:rPr lang="id-ID" sz="2200" dirty="0" smtClean="0"/>
              <a:t>(</a:t>
            </a:r>
            <a:r>
              <a:rPr lang="id-ID" sz="2200" dirty="0"/>
              <a:t>3) jika ada, kebijakan apa saja yang diambil Kepala Sekolah dan Pemerintah untuk menangani masalah ini</a:t>
            </a:r>
            <a:r>
              <a:rPr lang="id-ID" sz="2200" dirty="0" smtClean="0"/>
              <a:t>.</a:t>
            </a:r>
            <a:endParaRPr lang="en-US" sz="2200" dirty="0" smtClean="0"/>
          </a:p>
          <a:p>
            <a:pPr marL="0" lvl="0" indent="0">
              <a:buNone/>
            </a:pPr>
            <a:r>
              <a:rPr lang="en-US" sz="2200" b="1" i="1" dirty="0" smtClean="0"/>
              <a:t>c. </a:t>
            </a:r>
            <a:r>
              <a:rPr lang="id-ID" sz="2200" b="1" i="1" dirty="0" smtClean="0"/>
              <a:t>Tugas </a:t>
            </a:r>
            <a:r>
              <a:rPr lang="id-ID" sz="2200" b="1" i="1" dirty="0"/>
              <a:t>Pekerjaan </a:t>
            </a:r>
            <a:r>
              <a:rPr lang="id-ID" sz="2200" b="1" i="1" dirty="0" smtClean="0"/>
              <a:t>Rumah</a:t>
            </a:r>
            <a:endParaRPr lang="en-US" sz="2200" b="1" dirty="0"/>
          </a:p>
          <a:p>
            <a:pPr marL="0" lvl="0" indent="0" algn="just">
              <a:buNone/>
            </a:pPr>
            <a:r>
              <a:rPr lang="en-US" sz="2200" dirty="0"/>
              <a:t>	</a:t>
            </a:r>
            <a:r>
              <a:rPr lang="id-ID" sz="2200" dirty="0" smtClean="0"/>
              <a:t>Siswa </a:t>
            </a:r>
            <a:r>
              <a:rPr lang="id-ID" sz="2200" dirty="0"/>
              <a:t>kemudian diberi pekerjaan rumah dengan tujuan untuk membantu siswa menambah lebih banyak informasi yang cukup mengenai </a:t>
            </a:r>
            <a:r>
              <a:rPr lang="id-ID" sz="2200" dirty="0" smtClean="0"/>
              <a:t>masalah</a:t>
            </a:r>
            <a:r>
              <a:rPr lang="en-US" sz="2200" dirty="0" smtClean="0"/>
              <a:t>-</a:t>
            </a:r>
            <a:r>
              <a:rPr lang="id-ID" sz="2200" dirty="0" smtClean="0"/>
              <a:t>masalah </a:t>
            </a:r>
            <a:r>
              <a:rPr lang="id-ID" sz="2200" dirty="0"/>
              <a:t>yang menyangkut kebijkan publik yang akan dijadikan rujukan untuk memecahkan masalah tesebut. Tugas yang di berikan sebagai berikut:</a:t>
            </a:r>
            <a:endParaRPr lang="en-US" sz="2200" dirty="0"/>
          </a:p>
          <a:p>
            <a:pPr lvl="0"/>
            <a:r>
              <a:rPr lang="id-ID" sz="2200" dirty="0"/>
              <a:t>Tugas </a:t>
            </a:r>
            <a:r>
              <a:rPr lang="id-ID" sz="2200" dirty="0" smtClean="0"/>
              <a:t>wawancara</a:t>
            </a:r>
            <a:endParaRPr lang="en-US" sz="2200" dirty="0" smtClean="0"/>
          </a:p>
          <a:p>
            <a:pPr lvl="0"/>
            <a:r>
              <a:rPr lang="id-ID" sz="2200" dirty="0" smtClean="0"/>
              <a:t>Tugas </a:t>
            </a:r>
            <a:r>
              <a:rPr lang="id-ID" sz="2200" dirty="0"/>
              <a:t>mencari informasi dari media </a:t>
            </a:r>
            <a:r>
              <a:rPr lang="id-ID" sz="2200" dirty="0" smtClean="0"/>
              <a:t>cetak</a:t>
            </a:r>
            <a:endParaRPr lang="en-US" sz="2200" dirty="0" smtClean="0"/>
          </a:p>
          <a:p>
            <a:pPr lvl="0"/>
            <a:r>
              <a:rPr lang="id-ID" sz="2200" dirty="0" smtClean="0"/>
              <a:t>Tugas </a:t>
            </a:r>
            <a:r>
              <a:rPr lang="id-ID" sz="2200" dirty="0"/>
              <a:t>mencari informasi melalui radio dan </a:t>
            </a:r>
            <a:r>
              <a:rPr lang="id-ID" sz="2200" dirty="0" smtClean="0"/>
              <a:t>televisi</a:t>
            </a:r>
            <a:endParaRPr lang="en-US" sz="2200" dirty="0"/>
          </a:p>
        </p:txBody>
      </p:sp>
    </p:spTree>
    <p:extLst>
      <p:ext uri="{BB962C8B-B14F-4D97-AF65-F5344CB8AC3E}">
        <p14:creationId xmlns:p14="http://schemas.microsoft.com/office/powerpoint/2010/main" val="387783913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2812" y="2781836"/>
            <a:ext cx="10071279" cy="2601533"/>
          </a:xfrm>
        </p:spPr>
        <p:txBody>
          <a:bodyPr>
            <a:normAutofit lnSpcReduction="10000"/>
          </a:bodyPr>
          <a:lstStyle/>
          <a:p>
            <a:pPr marL="0" indent="0" algn="just">
              <a:buNone/>
            </a:pPr>
            <a:r>
              <a:rPr lang="id-ID" sz="2200" dirty="0"/>
              <a:t>Sebelum memilih masalah yang akan dipelajari hendaknya siswa mengkaji terlebih dahulu pengetahuan yag telah mereka miliki tentang </a:t>
            </a:r>
            <a:r>
              <a:rPr lang="id-ID" sz="2200" dirty="0" smtClean="0"/>
              <a:t>masalah</a:t>
            </a:r>
            <a:r>
              <a:rPr lang="en-US" sz="2200" dirty="0" smtClean="0"/>
              <a:t>-</a:t>
            </a:r>
            <a:r>
              <a:rPr lang="id-ID" sz="2200" dirty="0" smtClean="0"/>
              <a:t>masalah </a:t>
            </a:r>
            <a:r>
              <a:rPr lang="id-ID" sz="2200" dirty="0"/>
              <a:t>di masyarakat, dengan langkah sebagai berikut</a:t>
            </a:r>
            <a:r>
              <a:rPr lang="id-ID" sz="2200" dirty="0" smtClean="0"/>
              <a:t>:</a:t>
            </a:r>
            <a:endParaRPr lang="en-US" sz="2200" dirty="0" smtClean="0"/>
          </a:p>
          <a:p>
            <a:pPr algn="just"/>
            <a:r>
              <a:rPr lang="id-ID" sz="2200" dirty="0" smtClean="0"/>
              <a:t>Mengkaji </a:t>
            </a:r>
            <a:r>
              <a:rPr lang="id-ID" sz="2200" dirty="0"/>
              <a:t>informasi yang telah dikumpulkan yang dianggap paling penting. Dalam hal ini guru memberikan arahan kepada siswa. </a:t>
            </a:r>
            <a:endParaRPr lang="en-US" sz="2200" dirty="0" smtClean="0"/>
          </a:p>
          <a:p>
            <a:pPr lvl="0" algn="just"/>
            <a:r>
              <a:rPr lang="id-ID" sz="2200" dirty="0"/>
              <a:t>Mengadakan pemilihan secara demokratis tentang masalah yang akan mereka kaji dengan cara memilih satu masalah. </a:t>
            </a:r>
            <a:endParaRPr lang="en-US" sz="2200" dirty="0"/>
          </a:p>
        </p:txBody>
      </p:sp>
      <p:sp>
        <p:nvSpPr>
          <p:cNvPr id="4" name="Rectangle 3"/>
          <p:cNvSpPr/>
          <p:nvPr/>
        </p:nvSpPr>
        <p:spPr>
          <a:xfrm>
            <a:off x="3219718" y="1751528"/>
            <a:ext cx="5847009" cy="502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2400" b="1" dirty="0">
                <a:solidFill>
                  <a:schemeClr val="bg1"/>
                </a:solidFill>
              </a:rPr>
              <a:t>Memilih Masalah untuk Kajian Kelas</a:t>
            </a:r>
            <a:endParaRPr lang="en-US" sz="2400" b="1" dirty="0">
              <a:solidFill>
                <a:schemeClr val="bg1"/>
              </a:solidFill>
            </a:endParaRPr>
          </a:p>
        </p:txBody>
      </p:sp>
    </p:spTree>
    <p:extLst>
      <p:ext uri="{BB962C8B-B14F-4D97-AF65-F5344CB8AC3E}">
        <p14:creationId xmlns:p14="http://schemas.microsoft.com/office/powerpoint/2010/main" val="165028597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47347" y="2163650"/>
            <a:ext cx="8468630" cy="4082604"/>
          </a:xfrm>
        </p:spPr>
        <p:txBody>
          <a:bodyPr>
            <a:noAutofit/>
          </a:bodyPr>
          <a:lstStyle/>
          <a:p>
            <a:pPr marL="0" indent="0" algn="just">
              <a:buNone/>
            </a:pPr>
            <a:r>
              <a:rPr lang="id-ID" sz="2200" dirty="0"/>
              <a:t>Setelah kelas memilih satu masalah maka selanjutnya para siswa perlu mengumpulkan informasi tambahan yang akan digunakan dalam pengembangan portofolio. Dalam hal ini guru hendaknya membimbing siswa. </a:t>
            </a:r>
            <a:r>
              <a:rPr lang="id-ID" sz="2200" dirty="0" smtClean="0"/>
              <a:t>Langkah</a:t>
            </a:r>
            <a:r>
              <a:rPr lang="en-US" sz="2200" dirty="0" smtClean="0"/>
              <a:t>-</a:t>
            </a:r>
            <a:r>
              <a:rPr lang="id-ID" sz="2200" dirty="0" smtClean="0"/>
              <a:t>langkah </a:t>
            </a:r>
            <a:r>
              <a:rPr lang="id-ID" sz="2200" dirty="0"/>
              <a:t>dalam tahap ini, yaitu sebagai berikut</a:t>
            </a:r>
            <a:r>
              <a:rPr lang="id-ID" sz="2200" dirty="0" smtClean="0"/>
              <a:t>:</a:t>
            </a:r>
            <a:endParaRPr lang="en-US" sz="2200" dirty="0" smtClean="0"/>
          </a:p>
          <a:p>
            <a:pPr lvl="0" algn="just"/>
            <a:r>
              <a:rPr lang="id-ID" sz="2200" i="1" dirty="0"/>
              <a:t>Mengidentifikasi </a:t>
            </a:r>
            <a:r>
              <a:rPr lang="id-ID" sz="2200" i="1" dirty="0" smtClean="0"/>
              <a:t>sumber</a:t>
            </a:r>
            <a:r>
              <a:rPr lang="en-US" sz="2200" i="1" dirty="0" smtClean="0"/>
              <a:t>-</a:t>
            </a:r>
            <a:r>
              <a:rPr lang="id-ID" sz="2200" i="1" dirty="0" smtClean="0"/>
              <a:t>sumber informasi</a:t>
            </a:r>
            <a:endParaRPr lang="en-US" sz="2200" dirty="0"/>
          </a:p>
          <a:p>
            <a:pPr lvl="0" algn="just"/>
            <a:r>
              <a:rPr lang="id-ID" sz="2200" i="1" dirty="0" smtClean="0"/>
              <a:t>Tinjau </a:t>
            </a:r>
            <a:r>
              <a:rPr lang="id-ID" sz="2200" i="1" dirty="0"/>
              <a:t>ulang </a:t>
            </a:r>
            <a:r>
              <a:rPr lang="id-ID" sz="2200" i="1" dirty="0" smtClean="0"/>
              <a:t>pedoman</a:t>
            </a:r>
            <a:r>
              <a:rPr lang="en-US" sz="2200" i="1" dirty="0" smtClean="0"/>
              <a:t> </a:t>
            </a:r>
            <a:r>
              <a:rPr lang="id-ID" sz="2200" i="1" dirty="0" smtClean="0"/>
              <a:t>untuk </a:t>
            </a:r>
            <a:r>
              <a:rPr lang="id-ID" sz="2200" i="1" dirty="0"/>
              <a:t>memperoleh dan mendokumentasikan informasi</a:t>
            </a:r>
            <a:endParaRPr lang="en-US" sz="2200" dirty="0"/>
          </a:p>
          <a:p>
            <a:pPr lvl="0" algn="just"/>
            <a:r>
              <a:rPr lang="id-ID" sz="2200" i="1" dirty="0" smtClean="0"/>
              <a:t>Pengumpulan </a:t>
            </a:r>
            <a:r>
              <a:rPr lang="id-ID" sz="2200" i="1" dirty="0"/>
              <a:t>informasi </a:t>
            </a:r>
          </a:p>
        </p:txBody>
      </p:sp>
      <p:sp>
        <p:nvSpPr>
          <p:cNvPr id="5" name="Rectangle 4"/>
          <p:cNvSpPr/>
          <p:nvPr/>
        </p:nvSpPr>
        <p:spPr>
          <a:xfrm>
            <a:off x="699238" y="1352280"/>
            <a:ext cx="10805374" cy="4121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2400" b="1" dirty="0">
                <a:solidFill>
                  <a:schemeClr val="bg1"/>
                </a:solidFill>
              </a:rPr>
              <a:t>Mengumpulkan Informasi tentang Masalah yang Akan Dikaji oleh Kelas</a:t>
            </a:r>
            <a:endParaRPr lang="en-US" sz="2400" b="1" dirty="0">
              <a:solidFill>
                <a:schemeClr val="bg1"/>
              </a:solidFill>
            </a:endParaRPr>
          </a:p>
        </p:txBody>
      </p:sp>
    </p:spTree>
    <p:extLst>
      <p:ext uri="{BB962C8B-B14F-4D97-AF65-F5344CB8AC3E}">
        <p14:creationId xmlns:p14="http://schemas.microsoft.com/office/powerpoint/2010/main" val="181801132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m="http://schemas.openxmlformats.org/officeDocument/2006/math" xmlns:dgm="http://schemas.openxmlformats.org/drawingml/2006/diagram" xmlns:dsp="http://schemas.microsoft.com/office/drawing/2008/diagram" xmlns:v="urn:schemas-microsoft-com:vml" xmlns:c="http://schemas.openxmlformats.org/drawingml/2006/chart" xmlns:a14="http://schemas.microsoft.com/office/drawing/2010/main"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65013" y="1524762"/>
            <a:ext cx="9478851" cy="5273898"/>
          </a:xfrm>
        </p:spPr>
        <p:txBody>
          <a:bodyPr>
            <a:noAutofit/>
          </a:bodyPr>
          <a:lstStyle/>
          <a:p>
            <a:pPr marL="0" indent="0" algn="just">
              <a:buNone/>
            </a:pPr>
            <a:r>
              <a:rPr lang="en-US" sz="2200" dirty="0" smtClean="0"/>
              <a:t>	</a:t>
            </a:r>
            <a:r>
              <a:rPr lang="id-ID" sz="2200" dirty="0" smtClean="0"/>
              <a:t>Setelah </a:t>
            </a:r>
            <a:r>
              <a:rPr lang="id-ID" sz="2200" dirty="0"/>
              <a:t>siswa memperoleh informasi yang cukup mengenai masalah yang dikaji, kemudian siswa dapat mulai mengembangkan portofolio kelas. </a:t>
            </a:r>
            <a:r>
              <a:rPr lang="id-ID" sz="2200" dirty="0" smtClean="0"/>
              <a:t>Bahan</a:t>
            </a:r>
            <a:r>
              <a:rPr lang="en-US" sz="2200" dirty="0" smtClean="0"/>
              <a:t>-</a:t>
            </a:r>
            <a:r>
              <a:rPr lang="id-ID" sz="2200" dirty="0" smtClean="0"/>
              <a:t>bahan</a:t>
            </a:r>
            <a:r>
              <a:rPr lang="en-US" sz="2200" dirty="0" smtClean="0"/>
              <a:t> </a:t>
            </a:r>
            <a:r>
              <a:rPr lang="id-ID" sz="2200" dirty="0" smtClean="0"/>
              <a:t>yang </a:t>
            </a:r>
            <a:r>
              <a:rPr lang="id-ID" sz="2200" dirty="0"/>
              <a:t>dimasukkan kedalam portofolio kelas ini merupakan </a:t>
            </a:r>
            <a:r>
              <a:rPr lang="id-ID" sz="2200" dirty="0" smtClean="0"/>
              <a:t>bahan</a:t>
            </a:r>
            <a:r>
              <a:rPr lang="en-US" sz="2200" dirty="0" smtClean="0"/>
              <a:t>-</a:t>
            </a:r>
            <a:r>
              <a:rPr lang="id-ID" sz="2200" dirty="0" smtClean="0"/>
              <a:t>bahan </a:t>
            </a:r>
            <a:r>
              <a:rPr lang="id-ID" sz="2200" dirty="0"/>
              <a:t>yang penting dan terpilih serta merupakan hasil karya terbaik </a:t>
            </a:r>
            <a:r>
              <a:rPr lang="id-ID" sz="2200" dirty="0" smtClean="0"/>
              <a:t>siswa.</a:t>
            </a:r>
            <a:r>
              <a:rPr lang="en-US" sz="2200" dirty="0"/>
              <a:t> L</a:t>
            </a:r>
            <a:r>
              <a:rPr lang="id-ID" sz="2200" dirty="0" smtClean="0"/>
              <a:t>angkah </a:t>
            </a:r>
            <a:r>
              <a:rPr lang="id-ID" sz="2200" dirty="0"/>
              <a:t>– langkah yang harus ditempuh pada tahap ini, yaitu sebagai berikut:</a:t>
            </a:r>
            <a:endParaRPr lang="en-US" sz="2200" dirty="0"/>
          </a:p>
          <a:p>
            <a:pPr lvl="0" algn="just"/>
            <a:r>
              <a:rPr lang="id-ID" sz="2200" dirty="0"/>
              <a:t>Kelas dibagi ke dalam empat kelompok.</a:t>
            </a:r>
            <a:endParaRPr lang="en-US" sz="2200" dirty="0"/>
          </a:p>
          <a:p>
            <a:pPr lvl="0" algn="just"/>
            <a:r>
              <a:rPr lang="id-ID" sz="2200" dirty="0"/>
              <a:t>Guru mengulas tugas – tugas rincinya untuk portofolio.</a:t>
            </a:r>
            <a:endParaRPr lang="en-US" sz="2200" dirty="0"/>
          </a:p>
          <a:p>
            <a:pPr lvl="0" algn="just"/>
            <a:r>
              <a:rPr lang="id-ID" sz="2200" dirty="0"/>
              <a:t>Gunakan informasi yang dikumpulkan.</a:t>
            </a:r>
            <a:endParaRPr lang="en-US" sz="2200" dirty="0"/>
          </a:p>
          <a:p>
            <a:pPr lvl="0" algn="just"/>
            <a:r>
              <a:rPr lang="id-ID" sz="2200" dirty="0"/>
              <a:t>Membuat portofolio.</a:t>
            </a:r>
            <a:endParaRPr lang="en-US" sz="2200" dirty="0"/>
          </a:p>
          <a:p>
            <a:pPr algn="just"/>
            <a:endParaRPr lang="en-US" sz="2200" dirty="0"/>
          </a:p>
        </p:txBody>
      </p:sp>
      <p:sp>
        <p:nvSpPr>
          <p:cNvPr id="4" name="Rectangle 3"/>
          <p:cNvSpPr/>
          <p:nvPr/>
        </p:nvSpPr>
        <p:spPr>
          <a:xfrm>
            <a:off x="3400581" y="862884"/>
            <a:ext cx="5910844" cy="5022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id-ID" sz="2400" b="1" dirty="0">
                <a:solidFill>
                  <a:schemeClr val="bg1"/>
                </a:solidFill>
              </a:rPr>
              <a:t>Mengembangkan Portofolio Kelas   </a:t>
            </a:r>
            <a:endParaRPr lang="en-US" sz="2400" b="1" dirty="0">
              <a:solidFill>
                <a:schemeClr val="bg1"/>
              </a:solidFill>
            </a:endParaRPr>
          </a:p>
        </p:txBody>
      </p:sp>
    </p:spTree>
    <p:extLst>
      <p:ext uri="{BB962C8B-B14F-4D97-AF65-F5344CB8AC3E}">
        <p14:creationId xmlns:p14="http://schemas.microsoft.com/office/powerpoint/2010/main" val="355752083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m="http://schemas.openxmlformats.org/officeDocument/2006/math" xmlns:dgm="http://schemas.openxmlformats.org/drawingml/2006/diagram" xmlns:dsp="http://schemas.microsoft.com/office/drawing/2008/diagram" xmlns:v="urn:schemas-microsoft-com:vml" xmlns:c="http://schemas.openxmlformats.org/drawingml/2006/chart" xmlns:a14="http://schemas.microsoft.com/office/drawing/2010/main"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79809" y="528032"/>
            <a:ext cx="9985419" cy="1210616"/>
          </a:xfrm>
        </p:spPr>
        <p:txBody>
          <a:bodyPr>
            <a:noAutofit/>
          </a:bodyPr>
          <a:lstStyle/>
          <a:p>
            <a:pPr marL="0" indent="0" algn="just">
              <a:buNone/>
            </a:pPr>
            <a:r>
              <a:rPr lang="id-ID" sz="2200" dirty="0"/>
              <a:t>Mengenai </a:t>
            </a:r>
            <a:r>
              <a:rPr lang="id-ID" sz="2200" dirty="0" smtClean="0"/>
              <a:t>tugas</a:t>
            </a:r>
            <a:r>
              <a:rPr lang="en-US" sz="2200" dirty="0" smtClean="0"/>
              <a:t>-</a:t>
            </a:r>
            <a:r>
              <a:rPr lang="id-ID" sz="2200" dirty="0" smtClean="0"/>
              <a:t>tugas </a:t>
            </a:r>
            <a:r>
              <a:rPr lang="id-ID" sz="2200" dirty="0"/>
              <a:t>yang harus dilakukan oleh </a:t>
            </a:r>
            <a:r>
              <a:rPr lang="id-ID" sz="2200" dirty="0" smtClean="0"/>
              <a:t>masing</a:t>
            </a:r>
            <a:r>
              <a:rPr lang="en-US" sz="2200" dirty="0" smtClean="0"/>
              <a:t>-</a:t>
            </a:r>
            <a:r>
              <a:rPr lang="id-ID" sz="2200" dirty="0" smtClean="0"/>
              <a:t>ma</a:t>
            </a:r>
            <a:r>
              <a:rPr lang="en-US" sz="2200" dirty="0" err="1" smtClean="0"/>
              <a:t>si</a:t>
            </a:r>
            <a:r>
              <a:rPr lang="id-ID" sz="2200" dirty="0" smtClean="0"/>
              <a:t>ng </a:t>
            </a:r>
            <a:r>
              <a:rPr lang="id-ID" sz="2200" dirty="0"/>
              <a:t>kelompok dalam buku pedoman siswa Kami Bangsa Indonesia (</a:t>
            </a:r>
            <a:r>
              <a:rPr lang="id-ID" sz="2200" dirty="0" smtClean="0"/>
              <a:t>2000: </a:t>
            </a:r>
            <a:r>
              <a:rPr lang="id-ID" sz="2200" dirty="0"/>
              <a:t>32-33), diuraikan sebagai berikut</a:t>
            </a:r>
            <a:r>
              <a:rPr lang="id-ID" sz="2200" dirty="0" smtClean="0"/>
              <a:t>:</a:t>
            </a:r>
            <a:endParaRPr lang="en-US" sz="2200" dirty="0"/>
          </a:p>
        </p:txBody>
      </p:sp>
      <p:sp>
        <p:nvSpPr>
          <p:cNvPr id="4" name="Rounded Rectangle 3"/>
          <p:cNvSpPr/>
          <p:nvPr/>
        </p:nvSpPr>
        <p:spPr>
          <a:xfrm>
            <a:off x="1777283" y="2015541"/>
            <a:ext cx="7559899" cy="21443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id-ID" sz="2200" b="1" dirty="0">
                <a:solidFill>
                  <a:schemeClr val="bg1"/>
                </a:solidFill>
              </a:rPr>
              <a:t>Kelompok portofolio satu </a:t>
            </a:r>
            <a:r>
              <a:rPr lang="id-ID" sz="2200" dirty="0">
                <a:solidFill>
                  <a:schemeClr val="bg1"/>
                </a:solidFill>
              </a:rPr>
              <a:t>bertugas menjelaskan masalah, kelompok ini bertanggung jawab untuk menjelaskan masalah yang telah </a:t>
            </a:r>
            <a:r>
              <a:rPr lang="id-ID" sz="2200" dirty="0" smtClean="0">
                <a:solidFill>
                  <a:schemeClr val="bg1"/>
                </a:solidFill>
              </a:rPr>
              <a:t>dikaji.</a:t>
            </a:r>
            <a:r>
              <a:rPr lang="en-US" sz="2200" dirty="0" smtClean="0">
                <a:solidFill>
                  <a:schemeClr val="bg1"/>
                </a:solidFill>
              </a:rPr>
              <a:t> K</a:t>
            </a:r>
            <a:r>
              <a:rPr lang="id-ID" sz="2200" dirty="0" smtClean="0">
                <a:solidFill>
                  <a:schemeClr val="bg1"/>
                </a:solidFill>
              </a:rPr>
              <a:t>elompok </a:t>
            </a:r>
            <a:r>
              <a:rPr lang="id-ID" sz="2200" dirty="0">
                <a:solidFill>
                  <a:schemeClr val="bg1"/>
                </a:solidFill>
              </a:rPr>
              <a:t>ini jug aharus menjelaskan beberapa hal yang meliputi alasan </a:t>
            </a:r>
            <a:r>
              <a:rPr lang="id-ID" sz="2200" dirty="0" smtClean="0">
                <a:solidFill>
                  <a:schemeClr val="bg1"/>
                </a:solidFill>
              </a:rPr>
              <a:t>mengapa</a:t>
            </a:r>
            <a:r>
              <a:rPr lang="en-US" sz="2200" dirty="0" smtClean="0">
                <a:solidFill>
                  <a:schemeClr val="bg1"/>
                </a:solidFill>
              </a:rPr>
              <a:t> </a:t>
            </a:r>
            <a:r>
              <a:rPr lang="id-ID" sz="2200" dirty="0" smtClean="0">
                <a:solidFill>
                  <a:schemeClr val="bg1"/>
                </a:solidFill>
              </a:rPr>
              <a:t>masalah </a:t>
            </a:r>
            <a:r>
              <a:rPr lang="id-ID" sz="2200" dirty="0">
                <a:solidFill>
                  <a:schemeClr val="bg1"/>
                </a:solidFill>
              </a:rPr>
              <a:t>yang disajikan adalah </a:t>
            </a:r>
            <a:r>
              <a:rPr lang="id-ID" sz="2200" dirty="0" smtClean="0">
                <a:solidFill>
                  <a:schemeClr val="bg1"/>
                </a:solidFill>
              </a:rPr>
              <a:t>masalah</a:t>
            </a:r>
            <a:r>
              <a:rPr lang="en-US" sz="2200" dirty="0" smtClean="0">
                <a:solidFill>
                  <a:schemeClr val="bg1"/>
                </a:solidFill>
              </a:rPr>
              <a:t>-</a:t>
            </a:r>
            <a:r>
              <a:rPr lang="id-ID" sz="2200" dirty="0" smtClean="0">
                <a:solidFill>
                  <a:schemeClr val="bg1"/>
                </a:solidFill>
              </a:rPr>
              <a:t>masalah </a:t>
            </a:r>
            <a:r>
              <a:rPr lang="id-ID" sz="2200" dirty="0">
                <a:solidFill>
                  <a:schemeClr val="bg1"/>
                </a:solidFill>
              </a:rPr>
              <a:t>yang penting.</a:t>
            </a:r>
            <a:endParaRPr lang="en-US" sz="2200" dirty="0">
              <a:solidFill>
                <a:schemeClr val="bg1"/>
              </a:solidFill>
            </a:endParaRPr>
          </a:p>
        </p:txBody>
      </p:sp>
      <p:sp>
        <p:nvSpPr>
          <p:cNvPr id="5" name="Rounded Rectangle 4"/>
          <p:cNvSpPr/>
          <p:nvPr/>
        </p:nvSpPr>
        <p:spPr>
          <a:xfrm>
            <a:off x="3281964" y="4159877"/>
            <a:ext cx="7665077" cy="19189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id-ID" sz="2200" b="1" dirty="0">
                <a:solidFill>
                  <a:schemeClr val="bg1"/>
                </a:solidFill>
              </a:rPr>
              <a:t>Kelompok portofolio dua </a:t>
            </a:r>
            <a:r>
              <a:rPr lang="id-ID" sz="2200" dirty="0">
                <a:solidFill>
                  <a:schemeClr val="bg1"/>
                </a:solidFill>
              </a:rPr>
              <a:t>bertugas memiliki kebijakan alternatif yang disarankan untuk memecahkan masalah, kelompok ini bertanggung jawab untuk menjelaskan kebijakan – kebijakan yang sudah ada.</a:t>
            </a:r>
            <a:endParaRPr lang="en-US" sz="2200" dirty="0">
              <a:solidFill>
                <a:schemeClr val="bg1"/>
              </a:solidFill>
            </a:endParaRPr>
          </a:p>
          <a:p>
            <a:pPr lvl="0" algn="just"/>
            <a:endParaRPr lang="en-US" sz="2200" dirty="0">
              <a:solidFill>
                <a:schemeClr val="bg1"/>
              </a:solidFill>
            </a:endParaRPr>
          </a:p>
        </p:txBody>
      </p:sp>
    </p:spTree>
    <p:extLst>
      <p:ext uri="{BB962C8B-B14F-4D97-AF65-F5344CB8AC3E}">
        <p14:creationId xmlns:p14="http://schemas.microsoft.com/office/powerpoint/2010/main" val="237014437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Wisp">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263</TotalTime>
  <Words>650</Words>
  <Application>Microsoft Macintosh PowerPoint</Application>
  <PresentationFormat>Widescreen</PresentationFormat>
  <Paragraphs>57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Calibri</vt:lpstr>
      <vt:lpstr>Century Gothic</vt:lpstr>
      <vt:lpstr>Chiller</vt:lpstr>
      <vt:lpstr>Wingdings 3</vt:lpstr>
      <vt:lpstr>Arial</vt:lpstr>
      <vt:lpstr>Wisp</vt:lpstr>
      <vt:lpstr>PowerPoint Presentation</vt:lpstr>
      <vt:lpstr>PowerPoint Presentation</vt:lpstr>
      <vt:lpstr>PowerPoint Presentation</vt:lpstr>
      <vt:lpstr>LANGKAH – LANGKAH MODEL PEMBELAJARAN PORTOFOLIO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Langkah-langkah Model Pembelajaran Bermain Peran</vt:lpstr>
      <vt:lpstr>PowerPoint Presentation</vt:lpstr>
      <vt:lpstr>PowerPoint Presentation</vt:lpstr>
      <vt:lpstr>THANK YOU</vt:lpstr>
    </vt:vector>
  </TitlesOfParts>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MODEL PEMBELAJARAN PKN SD BERBASIS PORTOFOLIO DI KELAS IV, V, DAN VI</dc:title>
  <dc:creator>Nadiyah Sofyani</dc:creator>
  <cp:lastModifiedBy>Nurul Febrianti</cp:lastModifiedBy>
  <cp:revision>38</cp:revision>
  <dcterms:created xsi:type="dcterms:W3CDTF">2018-05-05T05:55:33Z</dcterms:created>
  <dcterms:modified xsi:type="dcterms:W3CDTF">2018-05-22T14:44:10Z</dcterms:modified>
</cp:coreProperties>
</file>