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docx" ContentType="application/vnd.openxmlformats-officedocument.wordprocessingml.documen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5"/>
  </p:notesMasterIdLst>
  <p:sldIdLst>
    <p:sldId id="307" r:id="rId2"/>
    <p:sldId id="261" r:id="rId3"/>
    <p:sldId id="260" r:id="rId4"/>
    <p:sldId id="257" r:id="rId5"/>
    <p:sldId id="259" r:id="rId6"/>
    <p:sldId id="263" r:id="rId7"/>
    <p:sldId id="258" r:id="rId8"/>
    <p:sldId id="264" r:id="rId9"/>
    <p:sldId id="285" r:id="rId10"/>
    <p:sldId id="286" r:id="rId11"/>
    <p:sldId id="262" r:id="rId12"/>
    <p:sldId id="287" r:id="rId13"/>
    <p:sldId id="289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279" r:id="rId24"/>
  </p:sldIdLst>
  <p:sldSz cx="9144000" cy="6858000" type="letter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CC0066"/>
    <a:srgbClr val="660033"/>
    <a:srgbClr val="D60093"/>
    <a:srgbClr val="FF0066"/>
    <a:srgbClr val="FF66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7B9FFB9-9BD3-4186-91A5-91042224F134}">
  <a:tblStyle styleId="{27B9FFB9-9BD3-4186-91A5-91042224F1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838"/>
  </p:normalViewPr>
  <p:slideViewPr>
    <p:cSldViewPr>
      <p:cViewPr>
        <p:scale>
          <a:sx n="60" d="100"/>
          <a:sy n="60" d="100"/>
        </p:scale>
        <p:origin x="96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566293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39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251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03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5491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615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1767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720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3528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350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ECC1C8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 descr="organic-01.png"/>
          <p:cNvPicPr preferRelativeResize="0"/>
          <p:nvPr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2098575" y="1464500"/>
            <a:ext cx="5099400" cy="41812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022375" y="1362900"/>
            <a:ext cx="5099400" cy="4181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2" name="Shape 12"/>
          <p:cNvSpPr/>
          <p:nvPr/>
        </p:nvSpPr>
        <p:spPr>
          <a:xfrm>
            <a:off x="4238250" y="1110716"/>
            <a:ext cx="819900" cy="10932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4162050" y="1009116"/>
            <a:ext cx="819900" cy="1093200"/>
          </a:xfrm>
          <a:prstGeom prst="rect">
            <a:avLst/>
          </a:prstGeom>
          <a:solidFill>
            <a:srgbClr val="4D4A5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2510400" y="2789633"/>
            <a:ext cx="41232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zigzag">
  <p:cSld name="BLANK_1_1">
    <p:bg>
      <p:bgPr>
        <a:solidFill>
          <a:srgbClr val="4D4A56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 descr="organic-03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/>
          <a:lstStyle/>
          <a:p>
            <a:fld id="{6AD6EE87-EBD5-4F12-A48A-63ACA297AC8F}" type="datetimeFigureOut">
              <a:rPr lang="en-US" smtClean="0"/>
              <a:t>6/27/18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ECC1C8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Shape 16" descr="organic-02.png"/>
          <p:cNvPicPr preferRelativeResize="0"/>
          <p:nvPr/>
        </p:nvPicPr>
        <p:blipFill>
          <a:blip r:embed="rId2">
            <a:alphaModFix amt="2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/>
          <p:nvPr/>
        </p:nvSpPr>
        <p:spPr>
          <a:xfrm>
            <a:off x="2098575" y="1464500"/>
            <a:ext cx="5099400" cy="41812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2022375" y="1362900"/>
            <a:ext cx="5099400" cy="4181200"/>
          </a:xfrm>
          <a:prstGeom prst="rect">
            <a:avLst/>
          </a:prstGeom>
          <a:solidFill>
            <a:srgbClr val="4D4A5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4238250" y="1110716"/>
            <a:ext cx="819900" cy="10932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4162050" y="1009116"/>
            <a:ext cx="819900" cy="109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ctrTitle"/>
          </p:nvPr>
        </p:nvSpPr>
        <p:spPr>
          <a:xfrm>
            <a:off x="2361000" y="2314333"/>
            <a:ext cx="43350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ubTitle" idx="1"/>
          </p:nvPr>
        </p:nvSpPr>
        <p:spPr>
          <a:xfrm>
            <a:off x="2361075" y="3786733"/>
            <a:ext cx="43350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 sz="1800">
                <a:solidFill>
                  <a:srgbClr val="ECC1C8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 sz="1800">
                <a:solidFill>
                  <a:srgbClr val="ECC1C8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 sz="1800">
                <a:solidFill>
                  <a:srgbClr val="ECC1C8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ECC1C8"/>
              </a:buClr>
              <a:buSzPts val="1800"/>
              <a:buNone/>
              <a:defRPr>
                <a:solidFill>
                  <a:srgbClr val="ECC1C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4D4A56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 descr="organic-04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Shape 25"/>
          <p:cNvGrpSpPr/>
          <p:nvPr/>
        </p:nvGrpSpPr>
        <p:grpSpPr>
          <a:xfrm>
            <a:off x="880525" y="1110716"/>
            <a:ext cx="7459200" cy="4636568"/>
            <a:chOff x="880525" y="843799"/>
            <a:chExt cx="7459200" cy="3477426"/>
          </a:xfrm>
        </p:grpSpPr>
        <p:grpSp>
          <p:nvGrpSpPr>
            <p:cNvPr id="26" name="Shape 26"/>
            <p:cNvGrpSpPr/>
            <p:nvPr/>
          </p:nvGrpSpPr>
          <p:grpSpPr>
            <a:xfrm>
              <a:off x="880525" y="1109125"/>
              <a:ext cx="7459200" cy="3212100"/>
              <a:chOff x="880525" y="1490125"/>
              <a:chExt cx="7459200" cy="3212100"/>
            </a:xfrm>
          </p:grpSpPr>
          <p:sp>
            <p:nvSpPr>
              <p:cNvPr id="27" name="Shape 27"/>
              <p:cNvSpPr/>
              <p:nvPr/>
            </p:nvSpPr>
            <p:spPr>
              <a:xfrm>
                <a:off x="956725" y="1566325"/>
                <a:ext cx="7383000" cy="3135900"/>
              </a:xfrm>
              <a:prstGeom prst="rect">
                <a:avLst/>
              </a:prstGeom>
              <a:solidFill>
                <a:srgbClr val="1B1B46">
                  <a:alpha val="1038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80525" y="1490125"/>
                <a:ext cx="7383000" cy="3135900"/>
              </a:xfrm>
              <a:prstGeom prst="rect">
                <a:avLst/>
              </a:prstGeom>
              <a:solidFill>
                <a:srgbClr val="ECC1C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9" name="Shape 29"/>
            <p:cNvSpPr/>
            <p:nvPr/>
          </p:nvSpPr>
          <p:spPr>
            <a:xfrm>
              <a:off x="4238250" y="919999"/>
              <a:ext cx="819900" cy="8199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162050" y="843799"/>
              <a:ext cx="819900" cy="819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493850" y="2577600"/>
            <a:ext cx="61563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▹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▸"/>
              <a:defRPr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◦"/>
              <a:defRPr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●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○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■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●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○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lvl="8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■"/>
              <a:defRPr sz="24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/>
          <p:nvPr/>
        </p:nvSpPr>
        <p:spPr>
          <a:xfrm>
            <a:off x="3593400" y="1099892"/>
            <a:ext cx="19572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b="1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rPr>
              <a:t>“</a:t>
            </a:r>
            <a:endParaRPr sz="6000" b="1">
              <a:solidFill>
                <a:srgbClr val="4D4A56"/>
              </a:solidFill>
              <a:latin typeface="Tinos"/>
              <a:ea typeface="Tinos"/>
              <a:cs typeface="Tinos"/>
              <a:sym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solidFill>
          <a:srgbClr val="4D4A56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Shape 34" descr="organic-01.png"/>
          <p:cNvPicPr preferRelativeResize="0"/>
          <p:nvPr/>
        </p:nvPicPr>
        <p:blipFill>
          <a:blip r:embed="rId2">
            <a:alphaModFix amt="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5" name="Shape 35"/>
          <p:cNvGrpSpPr/>
          <p:nvPr/>
        </p:nvGrpSpPr>
        <p:grpSpPr>
          <a:xfrm>
            <a:off x="404975" y="588190"/>
            <a:ext cx="8334050" cy="5681621"/>
            <a:chOff x="428900" y="455934"/>
            <a:chExt cx="8334050" cy="4261216"/>
          </a:xfrm>
        </p:grpSpPr>
        <p:sp>
          <p:nvSpPr>
            <p:cNvPr id="36" name="Shape 36"/>
            <p:cNvSpPr/>
            <p:nvPr/>
          </p:nvSpPr>
          <p:spPr>
            <a:xfrm>
              <a:off x="2166250" y="806350"/>
              <a:ext cx="6596700" cy="39108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090050" y="730150"/>
              <a:ext cx="6596700" cy="3910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505100" y="532134"/>
              <a:ext cx="1980300" cy="19803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28900" y="455934"/>
              <a:ext cx="1980300" cy="1980300"/>
            </a:xfrm>
            <a:prstGeom prst="rect">
              <a:avLst/>
            </a:prstGeom>
            <a:solidFill>
              <a:srgbClr val="ECC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539023" y="715187"/>
            <a:ext cx="16134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798250" y="1278333"/>
            <a:ext cx="5503800" cy="432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▹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▸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◦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solidFill>
          <a:srgbClr val="4D4A56"/>
        </a:solid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Shape 49" descr="organic-02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Shape 50"/>
          <p:cNvGrpSpPr/>
          <p:nvPr/>
        </p:nvGrpSpPr>
        <p:grpSpPr>
          <a:xfrm>
            <a:off x="404975" y="588190"/>
            <a:ext cx="8334050" cy="5681621"/>
            <a:chOff x="428900" y="455934"/>
            <a:chExt cx="8334050" cy="4261216"/>
          </a:xfrm>
        </p:grpSpPr>
        <p:sp>
          <p:nvSpPr>
            <p:cNvPr id="51" name="Shape 51"/>
            <p:cNvSpPr/>
            <p:nvPr/>
          </p:nvSpPr>
          <p:spPr>
            <a:xfrm>
              <a:off x="2166250" y="806350"/>
              <a:ext cx="6596700" cy="39108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090050" y="730150"/>
              <a:ext cx="6596700" cy="3910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505100" y="532134"/>
              <a:ext cx="1980300" cy="19803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428900" y="455934"/>
              <a:ext cx="1980300" cy="1980300"/>
            </a:xfrm>
            <a:prstGeom prst="rect">
              <a:avLst/>
            </a:prstGeom>
            <a:solidFill>
              <a:srgbClr val="ECC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34610" y="721572"/>
            <a:ext cx="16134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2757725" y="1498600"/>
            <a:ext cx="2700600" cy="4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5620903" y="1498600"/>
            <a:ext cx="2700600" cy="412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▹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▸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◦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solidFill>
          <a:srgbClr val="4D4A56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 descr="organic-03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0" name="Shape 60"/>
          <p:cNvGrpSpPr/>
          <p:nvPr/>
        </p:nvGrpSpPr>
        <p:grpSpPr>
          <a:xfrm>
            <a:off x="404975" y="588190"/>
            <a:ext cx="8334050" cy="5681621"/>
            <a:chOff x="428900" y="455934"/>
            <a:chExt cx="8334050" cy="4261216"/>
          </a:xfrm>
        </p:grpSpPr>
        <p:sp>
          <p:nvSpPr>
            <p:cNvPr id="61" name="Shape 61"/>
            <p:cNvSpPr/>
            <p:nvPr/>
          </p:nvSpPr>
          <p:spPr>
            <a:xfrm>
              <a:off x="2166250" y="806350"/>
              <a:ext cx="6596700" cy="39108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090050" y="730150"/>
              <a:ext cx="6596700" cy="39108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505100" y="532134"/>
              <a:ext cx="1980300" cy="1980300"/>
            </a:xfrm>
            <a:prstGeom prst="rect">
              <a:avLst/>
            </a:prstGeom>
            <a:solidFill>
              <a:srgbClr val="1B1B46">
                <a:alpha val="10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428900" y="455934"/>
              <a:ext cx="1980300" cy="1980300"/>
            </a:xfrm>
            <a:prstGeom prst="rect">
              <a:avLst/>
            </a:prstGeom>
            <a:solidFill>
              <a:srgbClr val="ECC1C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81000" y="706836"/>
            <a:ext cx="17781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2652481" y="1406267"/>
            <a:ext cx="1855500" cy="438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▹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03343" y="1406267"/>
            <a:ext cx="1855500" cy="438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▹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6554205" y="1406267"/>
            <a:ext cx="1855500" cy="438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▹"/>
              <a:defRPr sz="1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◦"/>
              <a:defRPr sz="1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rgbClr val="4D4A56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Shape 70" descr="organic-01.png"/>
          <p:cNvPicPr preferRelativeResize="0"/>
          <p:nvPr/>
        </p:nvPicPr>
        <p:blipFill>
          <a:blip r:embed="rId2">
            <a:alphaModFix amt="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>
            <a:off x="481175" y="689789"/>
            <a:ext cx="1980300" cy="26404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404975" y="588189"/>
            <a:ext cx="1980300" cy="2640400"/>
          </a:xfrm>
          <a:prstGeom prst="rect">
            <a:avLst/>
          </a:prstGeom>
          <a:solidFill>
            <a:srgbClr val="ECC1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28171" y="724089"/>
            <a:ext cx="1729500" cy="215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rgbClr val="4D4A56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 descr="organic-04.png"/>
          <p:cNvPicPr preferRelativeResize="0"/>
          <p:nvPr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671400" y="886308"/>
            <a:ext cx="7953600" cy="52144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595200" y="784708"/>
            <a:ext cx="7953600" cy="52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871100" y="5700875"/>
            <a:ext cx="5554200" cy="838800"/>
          </a:xfrm>
          <a:prstGeom prst="rect">
            <a:avLst/>
          </a:prstGeom>
          <a:solidFill>
            <a:srgbClr val="1B1B46">
              <a:alpha val="103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/>
          <p:nvPr/>
        </p:nvSpPr>
        <p:spPr>
          <a:xfrm>
            <a:off x="1794900" y="5599275"/>
            <a:ext cx="5554200" cy="838800"/>
          </a:xfrm>
          <a:prstGeom prst="rect">
            <a:avLst/>
          </a:prstGeom>
          <a:solidFill>
            <a:srgbClr val="ECC1C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794900" y="5590375"/>
            <a:ext cx="55542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vertical" type="blank">
  <p:cSld name="BLANK">
    <p:bg>
      <p:bgPr>
        <a:solidFill>
          <a:srgbClr val="4D4A56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Shape 87" descr="organic-01.png"/>
          <p:cNvPicPr preferRelativeResize="0"/>
          <p:nvPr/>
        </p:nvPicPr>
        <p:blipFill>
          <a:blip r:embed="rId2">
            <a:alphaModFix amt="4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3F3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Playfair Display"/>
              <a:buNone/>
              <a:defRPr sz="1800" b="1" i="1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4D4A56"/>
              </a:buClr>
              <a:buSzPts val="3000"/>
              <a:buFont typeface="Tinos"/>
              <a:buChar char="▹"/>
              <a:defRPr sz="30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Tinos"/>
              <a:buChar char="▸"/>
              <a:defRPr sz="24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Tinos"/>
              <a:buChar char="◦"/>
              <a:defRPr sz="24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●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○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■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●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○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1800"/>
              <a:buFont typeface="Tinos"/>
              <a:buChar char="■"/>
              <a:defRPr sz="180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3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4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543300" y="3257551"/>
            <a:ext cx="42291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KONSEP  DAN PRINSIP PENILAIAN PKN DI SD/MI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err="1">
                <a:solidFill>
                  <a:schemeClr val="bg1"/>
                </a:solidFill>
                <a:latin typeface="Arial" charset="0"/>
              </a:rPr>
              <a:t>Pertemuan</a:t>
            </a: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Ke-13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Nurul Febrianti, </a:t>
            </a:r>
            <a:r>
              <a:rPr lang="en-US" altLang="en-US" sz="1600" b="1" dirty="0" err="1">
                <a:solidFill>
                  <a:schemeClr val="bg1"/>
                </a:solidFill>
                <a:latin typeface="Arial" charset="0"/>
              </a:rPr>
              <a:t>M.Pd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chemeClr val="bg1"/>
                </a:solidFill>
                <a:latin typeface="Arial" charset="0"/>
              </a:rPr>
              <a:t>Prodi PGSD FKIP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650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023" y="990600"/>
            <a:ext cx="1613400" cy="1676400"/>
          </a:xfrm>
        </p:spPr>
        <p:txBody>
          <a:bodyPr/>
          <a:lstStyle/>
          <a:p>
            <a:pPr algn="l"/>
            <a:r>
              <a:rPr lang="id-ID" sz="4000" b="0" i="0" dirty="0">
                <a:solidFill>
                  <a:srgbClr val="FF0066"/>
                </a:solidFill>
                <a:latin typeface="AR ESSENCE" pitchFamily="2" charset="0"/>
              </a:rPr>
              <a:t>TES </a:t>
            </a:r>
            <a:r>
              <a:rPr lang="id-ID" sz="4000" b="0" i="0" dirty="0" smtClean="0">
                <a:solidFill>
                  <a:srgbClr val="FF0066"/>
                </a:solidFill>
                <a:latin typeface="AR ESSENCE" pitchFamily="2" charset="0"/>
              </a:rPr>
              <a:t>LISAN</a:t>
            </a:r>
            <a:endParaRPr lang="en-US" sz="40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6334" y="2590800"/>
            <a:ext cx="5638800" cy="2062103"/>
          </a:xfrm>
          <a:prstGeom prst="rect">
            <a:avLst/>
          </a:prstGeom>
          <a:solidFill>
            <a:srgbClr val="CC0066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FFCCCC"/>
                </a:solidFill>
                <a:latin typeface="AR CENA" pitchFamily="2" charset="0"/>
              </a:rPr>
              <a:t>Tes </a:t>
            </a:r>
            <a:r>
              <a:rPr lang="id-ID" sz="3200" dirty="0">
                <a:solidFill>
                  <a:srgbClr val="FFCCCC"/>
                </a:solidFill>
                <a:latin typeface="AR CENA" pitchFamily="2" charset="0"/>
              </a:rPr>
              <a:t>ini digunakan untuk menilai hasil belajar dalam bentuk kem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a</a:t>
            </a:r>
            <a:r>
              <a:rPr lang="id-ID" sz="3200" dirty="0">
                <a:solidFill>
                  <a:srgbClr val="FFCCCC"/>
                </a:solidFill>
                <a:latin typeface="AR CENA" pitchFamily="2" charset="0"/>
              </a:rPr>
              <a:t>mpuan mengemukakan ide-ide dan pendapat-pendapat secara lisan. </a:t>
            </a:r>
            <a:endParaRPr lang="en-US" sz="3200" dirty="0">
              <a:solidFill>
                <a:srgbClr val="FFCCCC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5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rgbClr val="ECC1C8"/>
                </a:solidFill>
              </a:rPr>
              <a:t>Bring the attention of your audience over a key concept using icons or illustrations</a:t>
            </a:r>
            <a:endParaRPr sz="1800" dirty="0">
              <a:solidFill>
                <a:srgbClr val="ECC1C8"/>
              </a:solidFill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ctrTitle" idx="4294967295"/>
          </p:nvPr>
        </p:nvSpPr>
        <p:spPr>
          <a:xfrm>
            <a:off x="4724400" y="228600"/>
            <a:ext cx="4419600" cy="860425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0" dirty="0" smtClean="0">
                <a:solidFill>
                  <a:srgbClr val="FFCCCC"/>
                </a:solidFill>
                <a:latin typeface="AR CENA" pitchFamily="2" charset="0"/>
              </a:rPr>
              <a:t>P</a:t>
            </a:r>
            <a:r>
              <a:rPr lang="en" sz="4000" b="0" dirty="0" smtClean="0">
                <a:solidFill>
                  <a:srgbClr val="FFCCCC"/>
                </a:solidFill>
                <a:latin typeface="AR CENA" pitchFamily="2" charset="0"/>
              </a:rPr>
              <a:t>enilaian Non-Tes</a:t>
            </a:r>
            <a:endParaRPr sz="4000" b="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066800" y="2227997"/>
            <a:ext cx="2362200" cy="914400"/>
          </a:xfrm>
          <a:prstGeom prst="ellipse">
            <a:avLst/>
          </a:prstGeom>
          <a:solidFill>
            <a:srgbClr val="D6009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CCC"/>
                </a:solidFill>
                <a:latin typeface="AR CENA" pitchFamily="2" charset="0"/>
              </a:rPr>
              <a:t>OBSERVASI</a:t>
            </a:r>
            <a:endParaRPr lang="en-US" sz="28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727579" y="3655609"/>
            <a:ext cx="2585113" cy="1066800"/>
          </a:xfrm>
          <a:prstGeom prst="ellipse">
            <a:avLst/>
          </a:prstGeom>
          <a:solidFill>
            <a:srgbClr val="FF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CCC"/>
                </a:solidFill>
                <a:latin typeface="AR CENA" pitchFamily="2" charset="0"/>
              </a:rPr>
              <a:t>WAWANCARA</a:t>
            </a:r>
            <a:endParaRPr lang="en-US" sz="24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219200" y="2922896"/>
            <a:ext cx="2604448" cy="914400"/>
          </a:xfrm>
          <a:prstGeom prst="ellipse">
            <a:avLst/>
          </a:prstGeom>
          <a:solidFill>
            <a:srgbClr val="CC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CCC"/>
                </a:solidFill>
                <a:latin typeface="AR CENA" pitchFamily="2" charset="0"/>
              </a:rPr>
              <a:t>KUESIONER</a:t>
            </a:r>
            <a:endParaRPr lang="en-US" sz="28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62600" y="2386084"/>
            <a:ext cx="2743200" cy="987188"/>
          </a:xfrm>
          <a:prstGeom prst="ellipse">
            <a:avLst/>
          </a:prstGeom>
          <a:solidFill>
            <a:srgbClr val="99003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CCCC"/>
                </a:solidFill>
                <a:latin typeface="AR CENA" pitchFamily="2" charset="0"/>
              </a:rPr>
              <a:t>PORTOFOLIO</a:t>
            </a:r>
            <a:endParaRPr lang="en-US" sz="28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154906" y="4419600"/>
            <a:ext cx="2560094" cy="917812"/>
          </a:xfrm>
          <a:prstGeom prst="ellipse">
            <a:avLst/>
          </a:prstGeom>
          <a:solidFill>
            <a:srgbClr val="FF66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CCC"/>
                </a:solidFill>
                <a:latin typeface="AR CENA" pitchFamily="2" charset="0"/>
              </a:rPr>
              <a:t>DAFTAR CEK</a:t>
            </a:r>
            <a:endParaRPr lang="en-US" sz="24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029200" y="4019265"/>
            <a:ext cx="2667000" cy="1121391"/>
          </a:xfrm>
          <a:prstGeom prst="ellipse">
            <a:avLst/>
          </a:prstGeom>
          <a:solidFill>
            <a:srgbClr val="FF99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 CENA" pitchFamily="2" charset="0"/>
              </a:rPr>
              <a:t>SKALA PILIHAN</a:t>
            </a:r>
            <a:endParaRPr lang="en-US" sz="2400" dirty="0">
              <a:latin typeface="AR CENA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410200" y="3142397"/>
            <a:ext cx="2590800" cy="1026425"/>
          </a:xfrm>
          <a:prstGeom prst="ellipse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9999"/>
                </a:solidFill>
                <a:latin typeface="AR CENA" pitchFamily="2" charset="0"/>
              </a:rPr>
              <a:t>STUDI KASUS</a:t>
            </a:r>
            <a:endParaRPr lang="en-US" sz="2400" b="1" dirty="0">
              <a:solidFill>
                <a:srgbClr val="FF9999"/>
              </a:solidFill>
              <a:latin typeface="AR CENA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62200" y="2514600"/>
            <a:ext cx="4335000" cy="1828800"/>
          </a:xfrm>
        </p:spPr>
        <p:txBody>
          <a:bodyPr/>
          <a:lstStyle/>
          <a:p>
            <a:pPr lvl="0"/>
            <a:r>
              <a:rPr lang="en-US" dirty="0" smtClean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 smtClean="0">
                <a:solidFill>
                  <a:srgbClr val="FFCCCC"/>
                </a:solidFill>
                <a:latin typeface="Playfair Display" charset="0"/>
              </a:rPr>
            </a:br>
            <a:r>
              <a:rPr lang="en-US" dirty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>
                <a:solidFill>
                  <a:srgbClr val="FFCCCC"/>
                </a:solidFill>
                <a:latin typeface="Playfair Display" charset="0"/>
              </a:rPr>
            </a:br>
            <a:r>
              <a:rPr lang="en-US" dirty="0" smtClean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 smtClean="0">
                <a:solidFill>
                  <a:srgbClr val="FFCCCC"/>
                </a:solidFill>
                <a:latin typeface="Playfair Display" charset="0"/>
              </a:rPr>
            </a:br>
            <a:r>
              <a:rPr lang="en-US" dirty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>
                <a:solidFill>
                  <a:srgbClr val="FFCCCC"/>
                </a:solidFill>
                <a:latin typeface="Playfair Display" charset="0"/>
              </a:rPr>
            </a:br>
            <a:r>
              <a:rPr lang="en-US" dirty="0" smtClean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 smtClean="0">
                <a:solidFill>
                  <a:srgbClr val="FFCCCC"/>
                </a:solidFill>
                <a:latin typeface="Playfair Display" charset="0"/>
              </a:rPr>
            </a:br>
            <a:r>
              <a:rPr lang="en-US" dirty="0">
                <a:solidFill>
                  <a:srgbClr val="FFCCCC"/>
                </a:solidFill>
                <a:latin typeface="Playfair Display" charset="0"/>
              </a:rPr>
              <a:t/>
            </a:r>
            <a:br>
              <a:rPr lang="en-US" dirty="0">
                <a:solidFill>
                  <a:srgbClr val="FFCCCC"/>
                </a:solidFill>
                <a:latin typeface="Playfair Display" charset="0"/>
              </a:rPr>
            </a:br>
            <a:r>
              <a:rPr lang="id-ID" dirty="0" smtClean="0">
                <a:solidFill>
                  <a:srgbClr val="FFCCCC"/>
                </a:solidFill>
                <a:latin typeface="Playfair Display" charset="0"/>
              </a:rPr>
              <a:t>Model-model </a:t>
            </a:r>
            <a:r>
              <a:rPr lang="id-ID" dirty="0">
                <a:solidFill>
                  <a:srgbClr val="FFCCCC"/>
                </a:solidFill>
                <a:latin typeface="Playfair Display" charset="0"/>
              </a:rPr>
              <a:t>alat Penilaian PKn </a:t>
            </a:r>
            <a:r>
              <a:rPr lang="id-ID" dirty="0" smtClean="0">
                <a:solidFill>
                  <a:srgbClr val="FFCCCC"/>
                </a:solidFill>
                <a:latin typeface="Playfair Display" charset="0"/>
              </a:rPr>
              <a:t>SD/MI</a:t>
            </a:r>
            <a:endParaRPr lang="en-US" dirty="0">
              <a:solidFill>
                <a:srgbClr val="FFCCCC"/>
              </a:solidFill>
              <a:latin typeface="Playfair Display" charset="0"/>
            </a:endParaRPr>
          </a:p>
        </p:txBody>
      </p:sp>
      <p:sp>
        <p:nvSpPr>
          <p:cNvPr id="4" name="Shape 129"/>
          <p:cNvSpPr txBox="1">
            <a:spLocks/>
          </p:cNvSpPr>
          <p:nvPr/>
        </p:nvSpPr>
        <p:spPr>
          <a:xfrm>
            <a:off x="2404575" y="1191365"/>
            <a:ext cx="4335000" cy="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" sz="4800" i="0" dirty="0">
                <a:solidFill>
                  <a:srgbClr val="ECC1C8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1574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2514600" y="1828800"/>
            <a:ext cx="6172200" cy="4267199"/>
          </a:xfrm>
        </p:spPr>
        <p:txBody>
          <a:bodyPr/>
          <a:lstStyle/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Menyusun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spesifikasi tes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Menulis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soal tes (mengacu pada kisi-kisi dan sesuai indikator dan bentuk tes).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Menelaah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soal tes (dilakukan oleh teman sejawat, yang meliputi materi     konstruksi dan bahasa).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Melakukan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uji coba tes.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Menganalisis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butir soal</a:t>
            </a: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.</a:t>
            </a:r>
            <a:endParaRPr lang="en-US" sz="2000" dirty="0" smtClean="0">
              <a:solidFill>
                <a:srgbClr val="CC0066"/>
              </a:solidFill>
              <a:latin typeface="Playfair Display" charset="0"/>
            </a:endParaRP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Memperbaiki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soal tes.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Merakit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soal.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Melaksanakan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tes.</a:t>
            </a:r>
          </a:p>
          <a:p>
            <a:pPr marL="209550" indent="-171450" algn="l">
              <a:buFont typeface="Arial" pitchFamily="34" charset="0"/>
              <a:buChar char="•"/>
            </a:pPr>
            <a:r>
              <a:rPr lang="id-ID" sz="2000" dirty="0" smtClean="0">
                <a:solidFill>
                  <a:srgbClr val="CC0066"/>
                </a:solidFill>
                <a:latin typeface="Playfair Display" charset="0"/>
              </a:rPr>
              <a:t>Menganalisis </a:t>
            </a:r>
            <a:r>
              <a:rPr lang="id-ID" sz="2000" dirty="0">
                <a:solidFill>
                  <a:srgbClr val="CC0066"/>
                </a:solidFill>
                <a:latin typeface="Playfair Display" charset="0"/>
              </a:rPr>
              <a:t>hasil tes.</a:t>
            </a:r>
          </a:p>
          <a:p>
            <a:pPr marL="209550" indent="-171450" algn="l">
              <a:buFont typeface="Arial" pitchFamily="34" charset="0"/>
              <a:buChar char="•"/>
            </a:pPr>
            <a:endParaRPr lang="id-ID" sz="900" dirty="0">
              <a:solidFill>
                <a:srgbClr val="CC0066"/>
              </a:solidFill>
              <a:latin typeface="Playfair Display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77622"/>
              </p:ext>
            </p:extLst>
          </p:nvPr>
        </p:nvGraphicFramePr>
        <p:xfrm>
          <a:off x="304800" y="609600"/>
          <a:ext cx="2057400" cy="2667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0000" endA="300" endPos="90000" dist="50800" dir="5400000" sy="-100000" algn="bl" rotWithShape="0"/>
                </a:effectLst>
                <a:tableStyleId>{27B9FFB9-9BD3-4186-91A5-91042224F134}</a:tableStyleId>
              </a:tblPr>
              <a:tblGrid>
                <a:gridCol w="2057400"/>
              </a:tblGrid>
              <a:tr h="2667000">
                <a:tc>
                  <a:txBody>
                    <a:bodyPr/>
                    <a:lstStyle/>
                    <a:p>
                      <a:pPr lvl="0" algn="ctr"/>
                      <a:r>
                        <a:rPr lang="sv-SE" sz="2400" b="0" dirty="0" smtClean="0">
                          <a:latin typeface="Baskerville Old Face" pitchFamily="18" charset="0"/>
                        </a:rPr>
                        <a:t> Pengembangan Alat Penilaian PKN SD/MI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anchor="ctr">
                    <a:solidFill>
                      <a:srgbClr val="FF6699"/>
                    </a:solidFill>
                  </a:tcPr>
                </a:tc>
              </a:tr>
            </a:tbl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2769476" y="990600"/>
            <a:ext cx="5486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algn="ctr"/>
            <a:r>
              <a:rPr lang="en-US" sz="3200" b="0" i="0" dirty="0" smtClean="0">
                <a:solidFill>
                  <a:srgbClr val="FF6699"/>
                </a:solidFill>
                <a:latin typeface="AR CENA" pitchFamily="2" charset="0"/>
              </a:rPr>
              <a:t>LANGKAH-LANGKAH</a:t>
            </a:r>
            <a:endParaRPr lang="en-US" sz="3200" b="0" i="0" dirty="0">
              <a:solidFill>
                <a:srgbClr val="FF6699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40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2133600" cy="2743200"/>
          </a:xfrm>
          <a:solidFill>
            <a:schemeClr val="tx1"/>
          </a:solidFill>
        </p:spPr>
        <p:txBody>
          <a:bodyPr anchor="ctr"/>
          <a:lstStyle/>
          <a:p>
            <a:pPr algn="l"/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Daftar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smtClean="0">
                <a:solidFill>
                  <a:srgbClr val="00B050"/>
                </a:solidFill>
                <a:latin typeface="AR CENA" pitchFamily="2" charset="0"/>
              </a:rPr>
              <a:t>Kata </a:t>
            </a:r>
            <a:r>
              <a:rPr lang="en-US" sz="2000" b="0" i="0" dirty="0" err="1" smtClean="0">
                <a:solidFill>
                  <a:srgbClr val="00B050"/>
                </a:solidFill>
                <a:latin typeface="AR CENA" pitchFamily="2" charset="0"/>
              </a:rPr>
              <a:t>Kerja</a:t>
            </a:r>
            <a:r>
              <a:rPr lang="en-US" sz="2000" b="0" i="0" dirty="0" smtClean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Operasioanl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yang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Digunakan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dalam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Perumusan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Standar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Kompetensi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dan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Kompetensi</a:t>
            </a:r>
            <a:r>
              <a:rPr lang="en-US" sz="2000" b="0" i="0" dirty="0">
                <a:solidFill>
                  <a:srgbClr val="00B050"/>
                </a:solidFill>
                <a:latin typeface="AR CENA" pitchFamily="2" charset="0"/>
              </a:rPr>
              <a:t> </a:t>
            </a:r>
            <a:r>
              <a:rPr lang="en-US" sz="2000" b="0" i="0" dirty="0" err="1">
                <a:solidFill>
                  <a:srgbClr val="00B050"/>
                </a:solidFill>
                <a:latin typeface="AR CENA" pitchFamily="2" charset="0"/>
              </a:rPr>
              <a:t>Dasar</a:t>
            </a:r>
            <a:endParaRPr lang="en-US" sz="2000" b="0" i="0" dirty="0">
              <a:solidFill>
                <a:srgbClr val="00B050"/>
              </a:solidFill>
              <a:latin typeface="AR CENA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1143000"/>
            <a:ext cx="2943725" cy="5410200"/>
          </a:xfrm>
          <a:solidFill>
            <a:srgbClr val="FF006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sz="2400" dirty="0" err="1" smtClean="0">
                <a:solidFill>
                  <a:srgbClr val="FFFF00"/>
                </a:solidFill>
                <a:latin typeface="AR CENA" pitchFamily="2" charset="0"/>
              </a:rPr>
              <a:t>Membandingkan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Menganalisis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Mengklasifikasikan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Mengidentifikasi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Mengoperasikan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Mengkontruksi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Mengoperasikan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Menafsirkan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Menerapkan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Membuktikan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Mengpenilaian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rgbClr val="FFFF00"/>
                </a:solidFill>
                <a:latin typeface="AR CENA" pitchFamily="2" charset="0"/>
              </a:rPr>
              <a:t>Mengelola</a:t>
            </a:r>
            <a:r>
              <a:rPr lang="en-US" sz="2400" dirty="0">
                <a:solidFill>
                  <a:srgbClr val="FFFF00"/>
                </a:solidFill>
                <a:latin typeface="AR CENA" pitchFamily="2" charset="0"/>
              </a:rPr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562601" y="1143000"/>
            <a:ext cx="2743200" cy="5410200"/>
          </a:xfr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114300" indent="0">
              <a:buNone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Menghitung</a:t>
            </a:r>
            <a:r>
              <a:rPr lang="en-US" sz="2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 </a:t>
            </a:r>
          </a:p>
          <a:p>
            <a:pPr marL="114300" indent="0">
              <a:buNone/>
            </a:pPr>
            <a:r>
              <a:rPr lang="en-US" sz="24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Mendeskripsikan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Menguraikan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Mengurutkan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Mendemonstrasikan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Mensimulasikan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Menghafal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Menyusun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Menggerakkan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Melakukan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Menuliskan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Mensaripatikan</a:t>
            </a:r>
            <a:endParaRPr lang="en-US" sz="24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  <a:p>
            <a:pPr marL="114300" indent="0">
              <a:buNone/>
            </a:pPr>
            <a:endParaRPr lang="en-US" sz="2800" dirty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533400"/>
            <a:ext cx="2888932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>
            <a:spAutoFit/>
          </a:bodyPr>
          <a:lstStyle/>
          <a:p>
            <a:pPr marL="114300" indent="0" algn="ctr">
              <a:buNone/>
            </a:pPr>
            <a:r>
              <a:rPr lang="en-US" sz="2400" dirty="0" smtClean="0">
                <a:solidFill>
                  <a:srgbClr val="FFCCCC"/>
                </a:solidFill>
                <a:latin typeface="AR CENA" pitchFamily="2" charset="0"/>
              </a:rPr>
              <a:t>STANDAR KOMPETENSI</a:t>
            </a:r>
            <a:endParaRPr lang="en-US" sz="2400" dirty="0">
              <a:solidFill>
                <a:srgbClr val="FFCCCC"/>
              </a:solidFill>
              <a:latin typeface="AR CENA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6400" y="533399"/>
            <a:ext cx="2819400" cy="461665"/>
          </a:xfrm>
          <a:prstGeom prst="rect">
            <a:avLst/>
          </a:prstGeom>
          <a:solidFill>
            <a:srgbClr val="FF0066"/>
          </a:solidFill>
        </p:spPr>
        <p:txBody>
          <a:bodyPr wrap="square">
            <a:spAutoFit/>
          </a:bodyPr>
          <a:lstStyle/>
          <a:p>
            <a:pPr marL="114300" indent="0" algn="ctr">
              <a:buNone/>
            </a:pPr>
            <a:r>
              <a:rPr lang="en-US" sz="2400" dirty="0" smtClean="0">
                <a:solidFill>
                  <a:srgbClr val="FFFF00"/>
                </a:solidFill>
                <a:latin typeface="AR CENA" pitchFamily="2" charset="0"/>
              </a:rPr>
              <a:t>KOMPETENSI DASAR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48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1981200" cy="2133600"/>
          </a:xfrm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en-US" sz="2000" b="0" i="0" dirty="0" smtClean="0">
                <a:solidFill>
                  <a:srgbClr val="D60093"/>
                </a:solidFill>
                <a:latin typeface="Playfair Display" charset="0"/>
              </a:rPr>
              <a:t/>
            </a:r>
            <a:br>
              <a:rPr lang="en-US" sz="2000" b="0" i="0" dirty="0" smtClean="0">
                <a:solidFill>
                  <a:srgbClr val="D60093"/>
                </a:solidFill>
                <a:latin typeface="Playfair Display" charset="0"/>
              </a:rPr>
            </a:br>
            <a:r>
              <a:rPr lang="en-US" sz="2000" b="0" i="0" dirty="0" smtClean="0">
                <a:solidFill>
                  <a:srgbClr val="D60093"/>
                </a:solidFill>
                <a:latin typeface="Playfair Display" charset="0"/>
              </a:rPr>
              <a:t>Model-Model </a:t>
            </a:r>
            <a:r>
              <a:rPr lang="en-US" sz="2000" b="0" i="0" dirty="0" err="1" smtClean="0">
                <a:solidFill>
                  <a:srgbClr val="D60093"/>
                </a:solidFill>
                <a:latin typeface="Playfair Display" charset="0"/>
              </a:rPr>
              <a:t>Alat</a:t>
            </a:r>
            <a:r>
              <a:rPr lang="en-US" sz="2000" b="0" i="0" dirty="0" smtClean="0">
                <a:solidFill>
                  <a:srgbClr val="D60093"/>
                </a:solidFill>
                <a:latin typeface="Playfair Display" charset="0"/>
              </a:rPr>
              <a:t> </a:t>
            </a:r>
            <a:r>
              <a:rPr lang="en-US" sz="2000" b="0" i="0" dirty="0" err="1" smtClean="0">
                <a:solidFill>
                  <a:srgbClr val="D60093"/>
                </a:solidFill>
                <a:latin typeface="Playfair Display" charset="0"/>
              </a:rPr>
              <a:t>Penilaian</a:t>
            </a:r>
            <a:r>
              <a:rPr lang="en-US" sz="2000" b="0" i="0" dirty="0" smtClean="0">
                <a:solidFill>
                  <a:srgbClr val="D60093"/>
                </a:solidFill>
                <a:latin typeface="Playfair Display" charset="0"/>
              </a:rPr>
              <a:t> </a:t>
            </a:r>
            <a:r>
              <a:rPr lang="en-US" sz="2000" b="0" i="0" dirty="0" err="1">
                <a:solidFill>
                  <a:srgbClr val="D60093"/>
                </a:solidFill>
                <a:latin typeface="Playfair Display" charset="0"/>
              </a:rPr>
              <a:t>PKn</a:t>
            </a:r>
            <a:r>
              <a:rPr lang="en-US" sz="2000" b="0" i="0" dirty="0">
                <a:solidFill>
                  <a:srgbClr val="D60093"/>
                </a:solidFill>
                <a:latin typeface="Playfair Display" charset="0"/>
              </a:rPr>
              <a:t> SD/MI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200" y="914400"/>
            <a:ext cx="2057400" cy="525780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marL="139700" indent="0">
              <a:buNone/>
            </a:pPr>
            <a:endParaRPr lang="en-US" dirty="0" smtClean="0">
              <a:solidFill>
                <a:schemeClr val="tx1"/>
              </a:solidFill>
              <a:latin typeface="AR CENA" pitchFamily="2" charset="0"/>
            </a:endParaRPr>
          </a:p>
          <a:p>
            <a:pPr marL="139700" indent="0" algn="ctr">
              <a:buNone/>
            </a:pPr>
            <a:r>
              <a:rPr lang="en-US" sz="2000" dirty="0" err="1" smtClean="0">
                <a:solidFill>
                  <a:srgbClr val="660033"/>
                </a:solidFill>
                <a:latin typeface="AR CENA" pitchFamily="2" charset="0"/>
              </a:rPr>
              <a:t>Pengembangan</a:t>
            </a:r>
            <a:r>
              <a:rPr lang="en-US" sz="2000" dirty="0" smtClean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660033"/>
                </a:solidFill>
                <a:latin typeface="AR CENA" pitchFamily="2" charset="0"/>
              </a:rPr>
              <a:t>soal</a:t>
            </a:r>
            <a:r>
              <a:rPr lang="en-US" sz="2000" dirty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660033"/>
                </a:solidFill>
                <a:latin typeface="AR CENA" pitchFamily="2" charset="0"/>
              </a:rPr>
              <a:t>pilihan</a:t>
            </a:r>
            <a:r>
              <a:rPr lang="en-US" sz="2000" dirty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AR CENA" pitchFamily="2" charset="0"/>
              </a:rPr>
              <a:t>ganda</a:t>
            </a:r>
            <a:endParaRPr lang="en-US" sz="2000" dirty="0" smtClean="0">
              <a:solidFill>
                <a:srgbClr val="660033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dirty="0" smtClean="0">
              <a:solidFill>
                <a:schemeClr val="tx1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dirty="0" err="1" smtClean="0">
              <a:solidFill>
                <a:schemeClr val="tx1"/>
              </a:solidFill>
              <a:latin typeface="AR CENA" pitchFamily="2" charset="0"/>
            </a:endParaRPr>
          </a:p>
          <a:p>
            <a:pPr marL="139700" indent="0">
              <a:buNone/>
            </a:pPr>
            <a:r>
              <a:rPr lang="id-ID" sz="2000" dirty="0">
                <a:solidFill>
                  <a:srgbClr val="CC0066"/>
                </a:solidFill>
                <a:latin typeface="AR CENA" pitchFamily="2" charset="0"/>
              </a:rPr>
              <a:t>Pokok soal yang merupakan permasalahan yang akan ditanyakan kepada siswa harus dirumuskan secara jelas, dalam arti tidak membingungkan siswa</a:t>
            </a:r>
            <a:endParaRPr lang="en-US" sz="2000" dirty="0" smtClean="0">
              <a:solidFill>
                <a:srgbClr val="CC0066"/>
              </a:solidFill>
              <a:latin typeface="AR CENA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419600" y="914400"/>
            <a:ext cx="2133600" cy="54102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139700" indent="0">
              <a:buNone/>
            </a:pPr>
            <a:endParaRPr lang="en-US" dirty="0" smtClean="0">
              <a:solidFill>
                <a:srgbClr val="CC0066"/>
              </a:solidFill>
              <a:latin typeface="AR CENA" pitchFamily="2" charset="0"/>
            </a:endParaRPr>
          </a:p>
          <a:p>
            <a:pPr marL="139700" indent="0" algn="ctr">
              <a:buNone/>
            </a:pPr>
            <a:r>
              <a:rPr lang="en-US" sz="2000" dirty="0" err="1" smtClean="0">
                <a:solidFill>
                  <a:srgbClr val="660033"/>
                </a:solidFill>
                <a:latin typeface="AR CENA" pitchFamily="2" charset="0"/>
              </a:rPr>
              <a:t>Mengembangkan</a:t>
            </a:r>
            <a:r>
              <a:rPr lang="en-US" sz="2000" dirty="0" smtClean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 smtClean="0">
                <a:solidFill>
                  <a:srgbClr val="660033"/>
                </a:solidFill>
                <a:latin typeface="AR CENA" pitchFamily="2" charset="0"/>
              </a:rPr>
              <a:t>soal</a:t>
            </a:r>
            <a:r>
              <a:rPr lang="en-US" sz="2000" dirty="0" smtClean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660033"/>
                </a:solidFill>
                <a:latin typeface="AR CENA" pitchFamily="2" charset="0"/>
              </a:rPr>
              <a:t>bentuk</a:t>
            </a:r>
            <a:r>
              <a:rPr lang="en-US" sz="2000" dirty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660033"/>
                </a:solidFill>
                <a:latin typeface="AR CENA" pitchFamily="2" charset="0"/>
              </a:rPr>
              <a:t>uraian</a:t>
            </a:r>
            <a:r>
              <a:rPr lang="en-US" sz="2000" dirty="0">
                <a:solidFill>
                  <a:srgbClr val="660033"/>
                </a:solidFill>
                <a:latin typeface="AR CENA" pitchFamily="2" charset="0"/>
              </a:rPr>
              <a:t> </a:t>
            </a:r>
            <a:endParaRPr lang="en-US" sz="2000" dirty="0" smtClean="0">
              <a:solidFill>
                <a:srgbClr val="660033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dirty="0" smtClean="0">
              <a:solidFill>
                <a:srgbClr val="CC0066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dirty="0">
              <a:solidFill>
                <a:srgbClr val="CC0066"/>
              </a:solidFill>
              <a:latin typeface="AR CENA" pitchFamily="2" charset="0"/>
            </a:endParaRPr>
          </a:p>
          <a:p>
            <a:pPr marL="139700" indent="0">
              <a:buNone/>
            </a:pPr>
            <a:r>
              <a:rPr lang="en-US" sz="2400" dirty="0" err="1" smtClean="0">
                <a:solidFill>
                  <a:srgbClr val="FF0066"/>
                </a:solidFill>
                <a:latin typeface="AR CENA" pitchFamily="2" charset="0"/>
              </a:rPr>
              <a:t>Lebih</a:t>
            </a:r>
            <a:r>
              <a:rPr lang="en-US" sz="2400" dirty="0" smtClean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baik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menggunakan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soal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butir-butir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uraian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dalam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jumlah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yang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banyak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,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tetapi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jawaban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yang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diminta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cukup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singkat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dan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 </a:t>
            </a:r>
            <a:r>
              <a:rPr lang="en-US" sz="2400" dirty="0" err="1">
                <a:solidFill>
                  <a:srgbClr val="FF0066"/>
                </a:solidFill>
                <a:latin typeface="AR CENA" pitchFamily="2" charset="0"/>
              </a:rPr>
              <a:t>supel</a:t>
            </a:r>
            <a:r>
              <a:rPr lang="en-US" sz="2400" dirty="0">
                <a:solidFill>
                  <a:srgbClr val="FF0066"/>
                </a:solidFill>
                <a:latin typeface="AR CENA" pitchFamily="2" charset="0"/>
              </a:rPr>
              <a:t>.</a:t>
            </a:r>
          </a:p>
          <a:p>
            <a:pPr marL="139700" indent="0">
              <a:buNone/>
            </a:pPr>
            <a:endParaRPr lang="en-US" dirty="0">
              <a:solidFill>
                <a:srgbClr val="CC0066"/>
              </a:solidFill>
              <a:latin typeface="AR CENA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6553200" y="914400"/>
            <a:ext cx="2133600" cy="52578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139700" indent="0" algn="ctr">
              <a:buNone/>
            </a:pPr>
            <a:endParaRPr lang="en-US" sz="2000" dirty="0" smtClean="0">
              <a:latin typeface="AR CENA" pitchFamily="2" charset="0"/>
            </a:endParaRPr>
          </a:p>
          <a:p>
            <a:pPr marL="139700" indent="0" algn="ctr">
              <a:buNone/>
            </a:pPr>
            <a:r>
              <a:rPr lang="en-US" sz="2400" dirty="0" err="1" smtClean="0">
                <a:solidFill>
                  <a:srgbClr val="660033"/>
                </a:solidFill>
                <a:latin typeface="AR CENA" pitchFamily="2" charset="0"/>
              </a:rPr>
              <a:t>Mengembangkan</a:t>
            </a:r>
            <a:r>
              <a:rPr lang="en-US" sz="2400" dirty="0" smtClean="0">
                <a:solidFill>
                  <a:srgbClr val="660033"/>
                </a:solidFill>
                <a:latin typeface="AR CENA" pitchFamily="2" charset="0"/>
              </a:rPr>
              <a:t> </a:t>
            </a:r>
            <a:r>
              <a:rPr lang="en-US" sz="2400" dirty="0">
                <a:solidFill>
                  <a:srgbClr val="660033"/>
                </a:solidFill>
                <a:latin typeface="AR CENA" pitchFamily="2" charset="0"/>
              </a:rPr>
              <a:t>model </a:t>
            </a:r>
            <a:r>
              <a:rPr lang="en-US" sz="2400" dirty="0" err="1">
                <a:solidFill>
                  <a:srgbClr val="660033"/>
                </a:solidFill>
                <a:latin typeface="AR CENA" pitchFamily="2" charset="0"/>
              </a:rPr>
              <a:t>penilaian</a:t>
            </a:r>
            <a:r>
              <a:rPr lang="en-US" sz="2400" dirty="0">
                <a:solidFill>
                  <a:srgbClr val="660033"/>
                </a:solidFill>
                <a:latin typeface="AR CENA" pitchFamily="2" charset="0"/>
              </a:rPr>
              <a:t> non-</a:t>
            </a:r>
            <a:r>
              <a:rPr lang="en-US" sz="2400" dirty="0" err="1">
                <a:solidFill>
                  <a:srgbClr val="660033"/>
                </a:solidFill>
                <a:latin typeface="AR CENA" pitchFamily="2" charset="0"/>
              </a:rPr>
              <a:t>tes</a:t>
            </a:r>
            <a:r>
              <a:rPr lang="en-US" sz="2400" dirty="0">
                <a:solidFill>
                  <a:srgbClr val="660033"/>
                </a:solidFill>
                <a:latin typeface="AR CENA" pitchFamily="2" charset="0"/>
              </a:rPr>
              <a:t> </a:t>
            </a:r>
            <a:endParaRPr lang="en-US" sz="2400" dirty="0" smtClean="0">
              <a:solidFill>
                <a:srgbClr val="660033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sz="1600" dirty="0" smtClean="0">
              <a:latin typeface="AR CENA" pitchFamily="2" charset="0"/>
            </a:endParaRPr>
          </a:p>
          <a:p>
            <a:pPr marL="139700" indent="0">
              <a:buNone/>
            </a:pPr>
            <a:r>
              <a:rPr lang="en-US" sz="2000" dirty="0" smtClean="0">
                <a:solidFill>
                  <a:srgbClr val="D60093"/>
                </a:solidFill>
                <a:latin typeface="AR CENA" pitchFamily="2" charset="0"/>
              </a:rPr>
              <a:t>- Model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Penilaian</a:t>
            </a: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Perbuatan</a:t>
            </a:r>
            <a:endParaRPr lang="en-US" sz="2000" dirty="0">
              <a:solidFill>
                <a:srgbClr val="D60093"/>
              </a:solidFill>
              <a:latin typeface="AR CENA" pitchFamily="2" charset="0"/>
            </a:endParaRPr>
          </a:p>
          <a:p>
            <a:pPr marL="139700" indent="0">
              <a:buNone/>
            </a:pPr>
            <a:r>
              <a:rPr lang="en-US" sz="2000" dirty="0" smtClean="0">
                <a:solidFill>
                  <a:srgbClr val="D60093"/>
                </a:solidFill>
                <a:latin typeface="AR CENA" pitchFamily="2" charset="0"/>
              </a:rPr>
              <a:t>- Model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Penilaian</a:t>
            </a: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Skala</a:t>
            </a: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Sikap</a:t>
            </a:r>
            <a:endParaRPr lang="en-US" sz="2000" dirty="0">
              <a:solidFill>
                <a:srgbClr val="D60093"/>
              </a:solidFill>
              <a:latin typeface="AR CENA" pitchFamily="2" charset="0"/>
            </a:endParaRPr>
          </a:p>
          <a:p>
            <a:pPr marL="139700" indent="0">
              <a:buNone/>
            </a:pP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-</a:t>
            </a:r>
            <a:r>
              <a:rPr lang="en-US" sz="2000" dirty="0" smtClean="0">
                <a:solidFill>
                  <a:srgbClr val="D60093"/>
                </a:solidFill>
                <a:latin typeface="AR CENA" pitchFamily="2" charset="0"/>
              </a:rPr>
              <a:t>Model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Penilaian</a:t>
            </a: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Daftar</a:t>
            </a:r>
            <a:r>
              <a:rPr lang="en-US" sz="2000" dirty="0">
                <a:solidFill>
                  <a:srgbClr val="D60093"/>
                </a:solidFill>
                <a:latin typeface="AR CENA" pitchFamily="2" charset="0"/>
              </a:rPr>
              <a:t> </a:t>
            </a:r>
            <a:r>
              <a:rPr lang="en-US" sz="2000" dirty="0" err="1">
                <a:solidFill>
                  <a:srgbClr val="D60093"/>
                </a:solidFill>
                <a:latin typeface="AR CENA" pitchFamily="2" charset="0"/>
              </a:rPr>
              <a:t>Cek</a:t>
            </a:r>
            <a:endParaRPr lang="en-US" sz="2000" dirty="0">
              <a:solidFill>
                <a:srgbClr val="D60093"/>
              </a:solidFill>
              <a:latin typeface="AR CENA" pitchFamily="2" charset="0"/>
            </a:endParaRPr>
          </a:p>
          <a:p>
            <a:pPr marL="1397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99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295400"/>
            <a:ext cx="5181600" cy="1143000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2800" b="0" i="0" dirty="0" smtClean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  <a:t>MODEL </a:t>
            </a:r>
            <a:r>
              <a:rPr lang="en-US" sz="2800" b="0" i="0" dirty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  <a:t>PENILAIAN </a:t>
            </a:r>
            <a:r>
              <a:rPr lang="en-US" sz="2800" b="0" i="0" dirty="0" smtClean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  <a:t>CATATAN</a:t>
            </a:r>
            <a:br>
              <a:rPr lang="en-US" sz="2800" b="0" i="0" dirty="0" smtClean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</a:br>
            <a:r>
              <a:rPr lang="en-US" sz="2800" b="0" i="0" dirty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  <a:t> </a:t>
            </a:r>
            <a:r>
              <a:rPr lang="en-US" sz="2800" b="0" i="0" dirty="0" smtClean="0">
                <a:solidFill>
                  <a:schemeClr val="accent6">
                    <a:lumMod val="50000"/>
                  </a:schemeClr>
                </a:solidFill>
                <a:latin typeface="AR CENA" pitchFamily="2" charset="0"/>
              </a:rPr>
              <a:t>    ANEKDOT </a:t>
            </a:r>
            <a:endParaRPr lang="en-US" sz="2800" b="0" i="0" dirty="0">
              <a:solidFill>
                <a:schemeClr val="accent6">
                  <a:lumMod val="50000"/>
                </a:schemeClr>
              </a:solidFill>
              <a:latin typeface="AR CEN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438400"/>
            <a:ext cx="5257800" cy="3124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l"/>
            <a:r>
              <a:rPr lang="en-US" dirty="0" smtClean="0">
                <a:solidFill>
                  <a:srgbClr val="FFCCCC"/>
                </a:solidFill>
              </a:rPr>
              <a:t>	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C</a:t>
            </a:r>
            <a:r>
              <a:rPr lang="en-US" sz="3200" dirty="0" err="1" smtClean="0">
                <a:solidFill>
                  <a:srgbClr val="FFCCCC"/>
                </a:solidFill>
                <a:latin typeface="AR CENA" pitchFamily="2" charset="0"/>
              </a:rPr>
              <a:t>atatan</a:t>
            </a:r>
            <a:r>
              <a:rPr lang="en-US" sz="3200" dirty="0" smtClean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 smtClean="0">
                <a:solidFill>
                  <a:srgbClr val="FFCCCC"/>
                </a:solidFill>
                <a:latin typeface="AR CENA" pitchFamily="2" charset="0"/>
              </a:rPr>
              <a:t>kejadian</a:t>
            </a:r>
            <a:r>
              <a:rPr lang="en-US" sz="3200" dirty="0" smtClean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khusus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yang </a:t>
            </a:r>
            <a:r>
              <a:rPr lang="en-US" sz="3200" dirty="0" err="1" smtClean="0">
                <a:solidFill>
                  <a:srgbClr val="FFCCCC"/>
                </a:solidFill>
                <a:latin typeface="AR CENA" pitchFamily="2" charset="0"/>
              </a:rPr>
              <a:t>dapat</a:t>
            </a:r>
            <a:r>
              <a:rPr lang="en-US" sz="3200" dirty="0" smtClean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 smtClean="0">
                <a:solidFill>
                  <a:srgbClr val="FFCCCC"/>
                </a:solidFill>
                <a:latin typeface="AR CENA" pitchFamily="2" charset="0"/>
              </a:rPr>
              <a:t>dipergunakan</a:t>
            </a:r>
            <a:r>
              <a:rPr lang="en-US" sz="3200" dirty="0" smtClean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untuk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melihat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perkembangan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individu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atau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kelompok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 </a:t>
            </a:r>
            <a:r>
              <a:rPr lang="en-US" sz="3200" dirty="0" err="1">
                <a:solidFill>
                  <a:srgbClr val="FFCCCC"/>
                </a:solidFill>
                <a:latin typeface="AR CENA" pitchFamily="2" charset="0"/>
              </a:rPr>
              <a:t>siswa</a:t>
            </a:r>
            <a:r>
              <a:rPr lang="en-US" sz="3200" dirty="0">
                <a:solidFill>
                  <a:srgbClr val="FFCCCC"/>
                </a:solidFill>
                <a:latin typeface="AR CENA" pitchFamily="2" charset="0"/>
              </a:rPr>
              <a:t>.</a:t>
            </a:r>
            <a:endParaRPr lang="en-US" dirty="0">
              <a:solidFill>
                <a:srgbClr val="FFCCCC"/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05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2111"/>
            <a:ext cx="1471871" cy="196448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en-US" b="0" i="0" dirty="0" smtClean="0"/>
              <a:t/>
            </a:r>
            <a:br>
              <a:rPr lang="en-US" b="0" i="0" dirty="0" smtClean="0"/>
            </a:br>
            <a:r>
              <a:rPr lang="en-US" b="0" i="0" dirty="0" smtClean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</a:rPr>
              <a:t>MODEL </a:t>
            </a:r>
            <a:r>
              <a:rPr lang="en-US" b="0" i="0" dirty="0">
                <a:solidFill>
                  <a:schemeClr val="accent4">
                    <a:lumMod val="75000"/>
                  </a:schemeClr>
                </a:solidFill>
                <a:latin typeface="Baskerville Old Face" pitchFamily="18" charset="0"/>
              </a:rPr>
              <a:t>PENILAIAN DAFTAR COCOK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33400"/>
            <a:ext cx="6324600" cy="5943600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3" name="Right Arrow 12"/>
          <p:cNvSpPr/>
          <p:nvPr/>
        </p:nvSpPr>
        <p:spPr>
          <a:xfrm>
            <a:off x="1752600" y="2362200"/>
            <a:ext cx="762000" cy="6096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187"/>
            <a:ext cx="1828799" cy="2485213"/>
          </a:xfr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en-US" sz="2000" b="0" i="0" dirty="0" smtClean="0">
                <a:latin typeface="AR CENA" pitchFamily="2" charset="0"/>
              </a:rPr>
              <a:t>MODEL </a:t>
            </a:r>
            <a:r>
              <a:rPr lang="en-US" sz="2000" b="0" i="0" dirty="0">
                <a:latin typeface="AR CENA" pitchFamily="2" charset="0"/>
              </a:rPr>
              <a:t>PENILAIAN SKALA </a:t>
            </a:r>
            <a:r>
              <a:rPr lang="en-US" sz="2000" b="0" i="0" dirty="0" smtClean="0">
                <a:latin typeface="AR CENA" pitchFamily="2" charset="0"/>
              </a:rPr>
              <a:t>BERTINGKAT </a:t>
            </a:r>
            <a:r>
              <a:rPr lang="en-US" sz="2000" b="0" i="0" dirty="0">
                <a:latin typeface="AR CENA" pitchFamily="2" charset="0"/>
              </a:rPr>
              <a:t>(NUMERICAL RATING SCALE)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2200" y="2362200"/>
            <a:ext cx="6096000" cy="2590800"/>
          </a:xfrm>
          <a:solidFill>
            <a:srgbClr val="660033"/>
          </a:solidFill>
        </p:spPr>
        <p:txBody>
          <a:bodyPr/>
          <a:lstStyle/>
          <a:p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Skala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bertingkat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atau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numerical ranting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scàling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adalah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alat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penilaian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non-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tes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untuk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mengukur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karakteristik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tertentu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sebagaimana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diharapkan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muncul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dalam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diri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 </a:t>
            </a:r>
            <a:r>
              <a:rPr 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siswa</a:t>
            </a:r>
            <a:r>
              <a:rPr 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 CENA" pitchFamily="2" charset="0"/>
              </a:rPr>
              <a:t>. </a:t>
            </a:r>
            <a:endParaRPr lang="en-US" sz="2800" dirty="0" smtClean="0">
              <a:solidFill>
                <a:schemeClr val="accent6">
                  <a:lumMod val="20000"/>
                  <a:lumOff val="80000"/>
                </a:schemeClr>
              </a:solidFill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7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209800"/>
            <a:ext cx="7696200" cy="41148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76200" indent="0" algn="just">
              <a:buNone/>
            </a:pPr>
            <a:r>
              <a:rPr lang="en-US" sz="2800" b="0" i="0" dirty="0" err="1" smtClean="0">
                <a:solidFill>
                  <a:schemeClr val="tx1"/>
                </a:solidFill>
                <a:latin typeface="AR CENA" pitchFamily="2" charset="0"/>
              </a:rPr>
              <a:t>Alat</a:t>
            </a:r>
            <a:r>
              <a:rPr lang="en-US" sz="2800" b="0" i="0" dirty="0" smtClean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penilaian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non-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tes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yang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bertujuan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untuk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melihat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sampai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sejauh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mana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sikap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sosial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siswa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di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kelas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terutama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terhadap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teman-temannya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dinamakan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 smtClean="0">
                <a:solidFill>
                  <a:schemeClr val="tx1"/>
                </a:solidFill>
                <a:latin typeface="AR CENA" pitchFamily="2" charset="0"/>
              </a:rPr>
              <a:t>sosiometri</a:t>
            </a:r>
            <a:r>
              <a:rPr lang="en-US" sz="2800" b="0" i="0" dirty="0" smtClean="0">
                <a:solidFill>
                  <a:schemeClr val="tx1"/>
                </a:solidFill>
                <a:latin typeface="AR CENA" pitchFamily="2" charset="0"/>
              </a:rPr>
              <a:t>.</a:t>
            </a:r>
          </a:p>
          <a:p>
            <a:pPr marL="76200" indent="0" algn="just">
              <a:buNone/>
            </a:pPr>
            <a:r>
              <a:rPr lang="en-US" sz="2800" b="0" i="0" dirty="0" err="1" smtClean="0">
                <a:solidFill>
                  <a:schemeClr val="tx1"/>
                </a:solidFill>
                <a:latin typeface="AR CENA" pitchFamily="2" charset="0"/>
              </a:rPr>
              <a:t>Sosiometri</a:t>
            </a:r>
            <a:r>
              <a:rPr lang="en-US" sz="2800" b="0" i="0" dirty="0" smtClean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adalah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suatu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teknik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untuk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mendapatkan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informasi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tentang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struktur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hubungan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sosial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anggota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kelompok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dalam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suatu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kelompok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formal (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kelas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kantor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organisasi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)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atau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kelompok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non-formal (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kelompok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bermain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regu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olahraga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, </a:t>
            </a:r>
            <a:r>
              <a:rPr lang="en-US" sz="2800" b="0" i="0" dirty="0" err="1">
                <a:solidFill>
                  <a:schemeClr val="tx1"/>
                </a:solidFill>
                <a:latin typeface="AR CENA" pitchFamily="2" charset="0"/>
              </a:rPr>
              <a:t>kesenian</a:t>
            </a:r>
            <a:r>
              <a:rPr lang="en-US" sz="2800" b="0" i="0" dirty="0">
                <a:solidFill>
                  <a:schemeClr val="tx1"/>
                </a:solidFill>
                <a:latin typeface="AR CENA" pitchFamily="2" charset="0"/>
              </a:rPr>
              <a:t>).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1812878" y="609600"/>
            <a:ext cx="5807122" cy="685800"/>
          </a:xfrm>
          <a:prstGeom prst="round2Diag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  <a:latin typeface="AR CENA" pitchFamily="2" charset="0"/>
              </a:rPr>
              <a:t>MODEL </a:t>
            </a:r>
            <a:r>
              <a:rPr lang="en-US" sz="3200" dirty="0">
                <a:solidFill>
                  <a:srgbClr val="FFFF00"/>
                </a:solidFill>
                <a:latin typeface="AR CENA" pitchFamily="2" charset="0"/>
              </a:rPr>
              <a:t>PENILAIAN SOSIOMETRI</a:t>
            </a:r>
          </a:p>
        </p:txBody>
      </p:sp>
    </p:spTree>
    <p:extLst>
      <p:ext uri="{BB962C8B-B14F-4D97-AF65-F5344CB8AC3E}">
        <p14:creationId xmlns:p14="http://schemas.microsoft.com/office/powerpoint/2010/main" val="41668078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539023" y="715186"/>
            <a:ext cx="1613400" cy="22566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/>
            <a:r>
              <a:rPr lang="id-ID" sz="2800" b="0" i="0" dirty="0">
                <a:solidFill>
                  <a:srgbClr val="FF0066"/>
                </a:solidFill>
                <a:latin typeface="AR ESSENCE" pitchFamily="2" charset="0"/>
              </a:rPr>
              <a:t>Konsep dan Prinsip Penilaian PKn SD/MI</a:t>
            </a:r>
            <a:endParaRPr lang="en-US" sz="28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2743200" y="2057400"/>
            <a:ext cx="5503800" cy="342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>
              <a:buNone/>
            </a:pPr>
            <a:r>
              <a:rPr lang="id-ID" sz="2800" dirty="0">
                <a:solidFill>
                  <a:srgbClr val="CC0066"/>
                </a:solidFill>
                <a:latin typeface="AR CENA" pitchFamily="2" charset="0"/>
              </a:rPr>
              <a:t>Pendidikan Kewarganegaraan (PKn) </a:t>
            </a:r>
            <a:r>
              <a:rPr lang="id-ID" sz="2800" dirty="0">
                <a:solidFill>
                  <a:srgbClr val="FF6699"/>
                </a:solidFill>
                <a:latin typeface="AR CENA" pitchFamily="2" charset="0"/>
              </a:rPr>
              <a:t>sebagai salah satu bidang kajian (Undang-Undang Sistem Pendidikan </a:t>
            </a:r>
            <a:r>
              <a:rPr lang="id-ID" sz="2800" dirty="0">
                <a:solidFill>
                  <a:srgbClr val="CC0066"/>
                </a:solidFill>
                <a:latin typeface="AR CENA" pitchFamily="2" charset="0"/>
              </a:rPr>
              <a:t>No 20 Tahun 2003) </a:t>
            </a:r>
            <a:r>
              <a:rPr lang="id-ID" sz="2800" dirty="0">
                <a:solidFill>
                  <a:srgbClr val="FF6699"/>
                </a:solidFill>
                <a:latin typeface="AR CENA" pitchFamily="2" charset="0"/>
              </a:rPr>
              <a:t>dan program studi, yang fungsi dan perannya, antara lain sebagai pendidikan hukum, pendidikan politik dan pendidikan kewarganegaraan. </a:t>
            </a:r>
            <a:endParaRPr sz="2800" dirty="0">
              <a:solidFill>
                <a:srgbClr val="FF6699"/>
              </a:solidFill>
              <a:latin typeface="AR CEN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371600"/>
            <a:ext cx="5257800" cy="4191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88276" y="1274378"/>
            <a:ext cx="7315200" cy="935421"/>
          </a:xfrm>
          <a:prstGeom prst="ellipse">
            <a:avLst/>
          </a:prstGeom>
          <a:solidFill>
            <a:srgbClr val="CC0066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FFFF00"/>
                </a:solidFill>
                <a:latin typeface="AR CENA" pitchFamily="2" charset="0"/>
              </a:rPr>
              <a:t>MODEL </a:t>
            </a:r>
            <a:r>
              <a:rPr lang="it-IT" sz="2400" dirty="0">
                <a:solidFill>
                  <a:srgbClr val="FFFF00"/>
                </a:solidFill>
                <a:latin typeface="AR CENA" pitchFamily="2" charset="0"/>
              </a:rPr>
              <a:t>PENILAIAN PEDOMAN WAWANCARA (INTERVIU)</a:t>
            </a:r>
            <a:endParaRPr lang="en-US" sz="2400" dirty="0">
              <a:solidFill>
                <a:srgbClr val="FFFF00"/>
              </a:solidFill>
              <a:latin typeface="AR CENA" pitchFamily="2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057400" y="2819400"/>
            <a:ext cx="2388476" cy="1752600"/>
          </a:xfrm>
          <a:prstGeom prst="wedgeRoundRectCallout">
            <a:avLst>
              <a:gd name="adj1" fmla="val -21686"/>
              <a:gd name="adj2" fmla="val 125187"/>
              <a:gd name="adj3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Interviu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3600" b="1" dirty="0" err="1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langsung</a:t>
            </a:r>
            <a: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4445876" y="2819400"/>
            <a:ext cx="2716923" cy="1752600"/>
          </a:xfrm>
          <a:prstGeom prst="wedgeRoundRectCallout">
            <a:avLst>
              <a:gd name="adj1" fmla="val -20833"/>
              <a:gd name="adj2" fmla="val 122948"/>
              <a:gd name="adj3" fmla="val 16667"/>
            </a:avLst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Interviu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tak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50000"/>
                  </a:schemeClr>
                </a:solidFill>
                <a:latin typeface="Baskerville Old Face" pitchFamily="18" charset="0"/>
              </a:rPr>
              <a:t>langsung</a:t>
            </a:r>
            <a:r>
              <a:rPr lang="en-US" sz="3200" dirty="0">
                <a:latin typeface="Baskerville Old Face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66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1466623" cy="1905000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sv-SE" b="0" i="0" dirty="0" smtClean="0">
                <a:solidFill>
                  <a:schemeClr val="tx1"/>
                </a:solidFill>
                <a:latin typeface="AR BLANCA" pitchFamily="2" charset="0"/>
              </a:rPr>
              <a:t/>
            </a:r>
            <a:br>
              <a:rPr lang="sv-SE" b="0" i="0" dirty="0" smtClean="0">
                <a:solidFill>
                  <a:schemeClr val="tx1"/>
                </a:solidFill>
                <a:latin typeface="AR BLANCA" pitchFamily="2" charset="0"/>
              </a:rPr>
            </a:br>
            <a:r>
              <a:rPr lang="sv-SE" b="0" i="0" dirty="0" smtClean="0">
                <a:solidFill>
                  <a:schemeClr val="tx1"/>
                </a:solidFill>
                <a:latin typeface="AR BLANCA" pitchFamily="2" charset="0"/>
              </a:rPr>
              <a:t>MODEL </a:t>
            </a:r>
            <a:r>
              <a:rPr lang="sv-SE" b="0" i="0" dirty="0">
                <a:solidFill>
                  <a:schemeClr val="tx1"/>
                </a:solidFill>
                <a:latin typeface="AR BLANCA" pitchFamily="2" charset="0"/>
              </a:rPr>
              <a:t>PENILAIAN DAFTAR BAlK BURUK</a:t>
            </a:r>
            <a:endParaRPr lang="en-US" b="0" i="0" dirty="0">
              <a:solidFill>
                <a:schemeClr val="tx1"/>
              </a:solidFill>
              <a:latin typeface="AR BLANCA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990600"/>
            <a:ext cx="6096000" cy="51816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Baca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terlebih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dahulu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secara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cermat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sebelum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menentukan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pilihan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dari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setiap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pernyataan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apakah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baik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atau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buruk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menurut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penilaian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kalau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memungkinkan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beri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alasan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setiap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menyatakan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baik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atau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buruk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dari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pernyataan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 yang </a:t>
            </a:r>
            <a:r>
              <a:rPr lang="en-US" dirty="0" err="1">
                <a:solidFill>
                  <a:srgbClr val="7030A0"/>
                </a:solidFill>
                <a:latin typeface="AR CENA" pitchFamily="2" charset="0"/>
              </a:rPr>
              <a:t>tersedia</a:t>
            </a:r>
            <a:r>
              <a:rPr lang="en-US" dirty="0">
                <a:solidFill>
                  <a:srgbClr val="7030A0"/>
                </a:solidFill>
                <a:latin typeface="AR CENA" pitchFamily="2" charset="0"/>
              </a:rPr>
              <a:t>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150447"/>
              </p:ext>
            </p:extLst>
          </p:nvPr>
        </p:nvGraphicFramePr>
        <p:xfrm>
          <a:off x="2057400" y="3276600"/>
          <a:ext cx="6705600" cy="297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3" imgW="5185789" imgH="1935192" progId="Word.Document.12">
                  <p:embed/>
                </p:oleObj>
              </mc:Choice>
              <mc:Fallback>
                <p:oleObj name="Document" r:id="rId3" imgW="5185789" imgH="19351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3276600"/>
                        <a:ext cx="6705600" cy="2971799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8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828799" cy="182880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en-US" sz="2000" b="0" i="0" dirty="0" smtClean="0">
                <a:latin typeface="AR CENA" pitchFamily="2" charset="0"/>
              </a:rPr>
              <a:t/>
            </a:r>
            <a:br>
              <a:rPr lang="en-US" sz="2000" b="0" i="0" dirty="0" smtClean="0">
                <a:latin typeface="AR CENA" pitchFamily="2" charset="0"/>
              </a:rPr>
            </a:br>
            <a:r>
              <a:rPr lang="en-US" sz="2000" b="0" i="0" dirty="0" smtClean="0">
                <a:solidFill>
                  <a:schemeClr val="tx1"/>
                </a:solidFill>
                <a:latin typeface="AR CENA" pitchFamily="2" charset="0"/>
              </a:rPr>
              <a:t>MODEL </a:t>
            </a:r>
            <a:r>
              <a:rPr lang="en-US" sz="2000" b="0" i="0" dirty="0">
                <a:solidFill>
                  <a:schemeClr val="tx1"/>
                </a:solidFill>
                <a:latin typeface="AR CENA" pitchFamily="2" charset="0"/>
              </a:rPr>
              <a:t>PENILÀIAN DAFTAR TINGKAT URUTAN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919892"/>
              </p:ext>
            </p:extLst>
          </p:nvPr>
        </p:nvGraphicFramePr>
        <p:xfrm>
          <a:off x="2375338" y="2209800"/>
          <a:ext cx="6387662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Document" r:id="rId3" imgW="5185789" imgH="2716242" progId="Word.Document.12">
                  <p:embed/>
                </p:oleObj>
              </mc:Choice>
              <mc:Fallback>
                <p:oleObj name="Document" r:id="rId3" imgW="5185789" imgH="271624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5338" y="2209800"/>
                        <a:ext cx="6387662" cy="4038600"/>
                      </a:xfrm>
                      <a:prstGeom prst="rect">
                        <a:avLst/>
                      </a:prstGeom>
                      <a:solidFill>
                        <a:srgbClr val="FFCC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2375338" y="990600"/>
            <a:ext cx="6400800" cy="1200329"/>
          </a:xfrm>
          <a:prstGeom prst="rect">
            <a:avLst/>
          </a:prstGeom>
          <a:solidFill>
            <a:srgbClr val="FF9999"/>
          </a:solidFill>
        </p:spPr>
        <p:txBody>
          <a:bodyPr wrap="square">
            <a:spAutoFit/>
          </a:bodyPr>
          <a:lstStyle/>
          <a:p>
            <a:r>
              <a:rPr lang="id-ID" sz="2400" dirty="0">
                <a:latin typeface="AR CENA" pitchFamily="2" charset="0"/>
              </a:rPr>
              <a:t>Bacalah keseluruhan butir pernyataan secara cermat dan teliti, kemudian tentukan angka atau nilai pilihan sesuai dengan skala prioritas yang Anda tentukan</a:t>
            </a:r>
            <a:endParaRPr lang="en-US" sz="2400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3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ctrTitle" idx="4294967295"/>
          </p:nvPr>
        </p:nvSpPr>
        <p:spPr>
          <a:xfrm>
            <a:off x="762000" y="1843088"/>
            <a:ext cx="7772400" cy="128111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rgbClr val="FFFFFF"/>
                </a:solidFill>
              </a:rPr>
              <a:t>Thanks!</a:t>
            </a:r>
            <a:endParaRPr sz="6000" dirty="0">
              <a:solidFill>
                <a:srgbClr val="FFFFFF"/>
              </a:solidFill>
            </a:endParaRPr>
          </a:p>
        </p:txBody>
      </p:sp>
      <p:sp>
        <p:nvSpPr>
          <p:cNvPr id="321" name="Shape 321"/>
          <p:cNvSpPr txBox="1">
            <a:spLocks noGrp="1"/>
          </p:cNvSpPr>
          <p:nvPr>
            <p:ph type="subTitle" idx="4294967295"/>
          </p:nvPr>
        </p:nvSpPr>
        <p:spPr>
          <a:xfrm>
            <a:off x="838200" y="2994025"/>
            <a:ext cx="7772400" cy="30511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ECC1C8"/>
                </a:solidFill>
              </a:rPr>
              <a:t>Any questions?</a:t>
            </a:r>
            <a:endParaRPr sz="3600" b="1" dirty="0">
              <a:solidFill>
                <a:srgbClr val="ECC1C8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1800" b="1" dirty="0">
              <a:solidFill>
                <a:srgbClr val="FFFFFF"/>
              </a:solidFill>
            </a:endParaRPr>
          </a:p>
        </p:txBody>
      </p:sp>
      <p:sp>
        <p:nvSpPr>
          <p:cNvPr id="322" name="Shape 322"/>
          <p:cNvSpPr/>
          <p:nvPr/>
        </p:nvSpPr>
        <p:spPr>
          <a:xfrm>
            <a:off x="4092171" y="903027"/>
            <a:ext cx="1013229" cy="981403"/>
          </a:xfrm>
          <a:custGeom>
            <a:avLst/>
            <a:gdLst/>
            <a:ahLst/>
            <a:cxnLst/>
            <a:rect l="0" t="0" r="0" b="0"/>
            <a:pathLst>
              <a:path w="16660" h="14955" fill="none" extrusionOk="0">
                <a:moveTo>
                  <a:pt x="12373" y="1"/>
                </a:moveTo>
                <a:lnTo>
                  <a:pt x="12373" y="1"/>
                </a:lnTo>
                <a:lnTo>
                  <a:pt x="12032" y="1"/>
                </a:lnTo>
                <a:lnTo>
                  <a:pt x="11691" y="49"/>
                </a:lnTo>
                <a:lnTo>
                  <a:pt x="11350" y="123"/>
                </a:lnTo>
                <a:lnTo>
                  <a:pt x="11033" y="196"/>
                </a:lnTo>
                <a:lnTo>
                  <a:pt x="10716" y="317"/>
                </a:lnTo>
                <a:lnTo>
                  <a:pt x="10424" y="464"/>
                </a:lnTo>
                <a:lnTo>
                  <a:pt x="10132" y="610"/>
                </a:lnTo>
                <a:lnTo>
                  <a:pt x="9864" y="804"/>
                </a:lnTo>
                <a:lnTo>
                  <a:pt x="9620" y="999"/>
                </a:lnTo>
                <a:lnTo>
                  <a:pt x="9377" y="1219"/>
                </a:lnTo>
                <a:lnTo>
                  <a:pt x="9158" y="1462"/>
                </a:lnTo>
                <a:lnTo>
                  <a:pt x="8939" y="1706"/>
                </a:lnTo>
                <a:lnTo>
                  <a:pt x="8768" y="1974"/>
                </a:lnTo>
                <a:lnTo>
                  <a:pt x="8598" y="2266"/>
                </a:lnTo>
                <a:lnTo>
                  <a:pt x="8451" y="2558"/>
                </a:lnTo>
                <a:lnTo>
                  <a:pt x="8330" y="2850"/>
                </a:lnTo>
                <a:lnTo>
                  <a:pt x="8330" y="2850"/>
                </a:lnTo>
                <a:lnTo>
                  <a:pt x="8208" y="2558"/>
                </a:lnTo>
                <a:lnTo>
                  <a:pt x="8062" y="2266"/>
                </a:lnTo>
                <a:lnTo>
                  <a:pt x="7891" y="1974"/>
                </a:lnTo>
                <a:lnTo>
                  <a:pt x="7721" y="1706"/>
                </a:lnTo>
                <a:lnTo>
                  <a:pt x="7502" y="1462"/>
                </a:lnTo>
                <a:lnTo>
                  <a:pt x="7282" y="1219"/>
                </a:lnTo>
                <a:lnTo>
                  <a:pt x="7039" y="999"/>
                </a:lnTo>
                <a:lnTo>
                  <a:pt x="6795" y="804"/>
                </a:lnTo>
                <a:lnTo>
                  <a:pt x="6527" y="610"/>
                </a:lnTo>
                <a:lnTo>
                  <a:pt x="6235" y="464"/>
                </a:lnTo>
                <a:lnTo>
                  <a:pt x="5943" y="317"/>
                </a:lnTo>
                <a:lnTo>
                  <a:pt x="5626" y="196"/>
                </a:lnTo>
                <a:lnTo>
                  <a:pt x="5310" y="123"/>
                </a:lnTo>
                <a:lnTo>
                  <a:pt x="4969" y="49"/>
                </a:lnTo>
                <a:lnTo>
                  <a:pt x="4628" y="1"/>
                </a:lnTo>
                <a:lnTo>
                  <a:pt x="4287" y="1"/>
                </a:lnTo>
                <a:lnTo>
                  <a:pt x="4287" y="1"/>
                </a:lnTo>
                <a:lnTo>
                  <a:pt x="3848" y="25"/>
                </a:lnTo>
                <a:lnTo>
                  <a:pt x="3434" y="74"/>
                </a:lnTo>
                <a:lnTo>
                  <a:pt x="3020" y="196"/>
                </a:lnTo>
                <a:lnTo>
                  <a:pt x="2606" y="342"/>
                </a:lnTo>
                <a:lnTo>
                  <a:pt x="2241" y="512"/>
                </a:lnTo>
                <a:lnTo>
                  <a:pt x="1900" y="731"/>
                </a:lnTo>
                <a:lnTo>
                  <a:pt x="1559" y="975"/>
                </a:lnTo>
                <a:lnTo>
                  <a:pt x="1267" y="1243"/>
                </a:lnTo>
                <a:lnTo>
                  <a:pt x="974" y="1560"/>
                </a:lnTo>
                <a:lnTo>
                  <a:pt x="731" y="1876"/>
                </a:lnTo>
                <a:lnTo>
                  <a:pt x="512" y="2241"/>
                </a:lnTo>
                <a:lnTo>
                  <a:pt x="341" y="2607"/>
                </a:lnTo>
                <a:lnTo>
                  <a:pt x="195" y="2996"/>
                </a:lnTo>
                <a:lnTo>
                  <a:pt x="98" y="3410"/>
                </a:lnTo>
                <a:lnTo>
                  <a:pt x="25" y="3849"/>
                </a:lnTo>
                <a:lnTo>
                  <a:pt x="0" y="4287"/>
                </a:lnTo>
                <a:lnTo>
                  <a:pt x="0" y="4287"/>
                </a:lnTo>
                <a:lnTo>
                  <a:pt x="0" y="4580"/>
                </a:lnTo>
                <a:lnTo>
                  <a:pt x="25" y="4872"/>
                </a:lnTo>
                <a:lnTo>
                  <a:pt x="122" y="5432"/>
                </a:lnTo>
                <a:lnTo>
                  <a:pt x="244" y="5992"/>
                </a:lnTo>
                <a:lnTo>
                  <a:pt x="439" y="6528"/>
                </a:lnTo>
                <a:lnTo>
                  <a:pt x="658" y="7039"/>
                </a:lnTo>
                <a:lnTo>
                  <a:pt x="926" y="7526"/>
                </a:lnTo>
                <a:lnTo>
                  <a:pt x="1194" y="7989"/>
                </a:lnTo>
                <a:lnTo>
                  <a:pt x="1510" y="8452"/>
                </a:lnTo>
                <a:lnTo>
                  <a:pt x="1851" y="8890"/>
                </a:lnTo>
                <a:lnTo>
                  <a:pt x="2192" y="9304"/>
                </a:lnTo>
                <a:lnTo>
                  <a:pt x="2558" y="9718"/>
                </a:lnTo>
                <a:lnTo>
                  <a:pt x="2923" y="10108"/>
                </a:lnTo>
                <a:lnTo>
                  <a:pt x="3629" y="10839"/>
                </a:lnTo>
                <a:lnTo>
                  <a:pt x="4287" y="11496"/>
                </a:lnTo>
                <a:lnTo>
                  <a:pt x="4287" y="11496"/>
                </a:lnTo>
                <a:lnTo>
                  <a:pt x="4847" y="12032"/>
                </a:lnTo>
                <a:lnTo>
                  <a:pt x="5480" y="12592"/>
                </a:lnTo>
                <a:lnTo>
                  <a:pt x="6820" y="13737"/>
                </a:lnTo>
                <a:lnTo>
                  <a:pt x="7891" y="14614"/>
                </a:lnTo>
                <a:lnTo>
                  <a:pt x="8330" y="14955"/>
                </a:lnTo>
                <a:lnTo>
                  <a:pt x="8330" y="14955"/>
                </a:lnTo>
                <a:lnTo>
                  <a:pt x="8768" y="14614"/>
                </a:lnTo>
                <a:lnTo>
                  <a:pt x="9815" y="13761"/>
                </a:lnTo>
                <a:lnTo>
                  <a:pt x="11155" y="12617"/>
                </a:lnTo>
                <a:lnTo>
                  <a:pt x="11788" y="12056"/>
                </a:lnTo>
                <a:lnTo>
                  <a:pt x="12373" y="11496"/>
                </a:lnTo>
                <a:lnTo>
                  <a:pt x="12373" y="11496"/>
                </a:lnTo>
                <a:lnTo>
                  <a:pt x="13030" y="10839"/>
                </a:lnTo>
                <a:lnTo>
                  <a:pt x="13736" y="10108"/>
                </a:lnTo>
                <a:lnTo>
                  <a:pt x="14102" y="9718"/>
                </a:lnTo>
                <a:lnTo>
                  <a:pt x="14467" y="9304"/>
                </a:lnTo>
                <a:lnTo>
                  <a:pt x="14808" y="8890"/>
                </a:lnTo>
                <a:lnTo>
                  <a:pt x="15149" y="8452"/>
                </a:lnTo>
                <a:lnTo>
                  <a:pt x="15466" y="7989"/>
                </a:lnTo>
                <a:lnTo>
                  <a:pt x="15734" y="7526"/>
                </a:lnTo>
                <a:lnTo>
                  <a:pt x="16001" y="7039"/>
                </a:lnTo>
                <a:lnTo>
                  <a:pt x="16221" y="6528"/>
                </a:lnTo>
                <a:lnTo>
                  <a:pt x="16416" y="5992"/>
                </a:lnTo>
                <a:lnTo>
                  <a:pt x="16537" y="5432"/>
                </a:lnTo>
                <a:lnTo>
                  <a:pt x="16635" y="4872"/>
                </a:lnTo>
                <a:lnTo>
                  <a:pt x="16659" y="4580"/>
                </a:lnTo>
                <a:lnTo>
                  <a:pt x="16659" y="4287"/>
                </a:lnTo>
                <a:lnTo>
                  <a:pt x="16659" y="4287"/>
                </a:lnTo>
                <a:lnTo>
                  <a:pt x="16635" y="3849"/>
                </a:lnTo>
                <a:lnTo>
                  <a:pt x="16562" y="3410"/>
                </a:lnTo>
                <a:lnTo>
                  <a:pt x="16464" y="2996"/>
                </a:lnTo>
                <a:lnTo>
                  <a:pt x="16318" y="2607"/>
                </a:lnTo>
                <a:lnTo>
                  <a:pt x="16148" y="2241"/>
                </a:lnTo>
                <a:lnTo>
                  <a:pt x="15928" y="1876"/>
                </a:lnTo>
                <a:lnTo>
                  <a:pt x="15685" y="1560"/>
                </a:lnTo>
                <a:lnTo>
                  <a:pt x="15393" y="1243"/>
                </a:lnTo>
                <a:lnTo>
                  <a:pt x="15100" y="975"/>
                </a:lnTo>
                <a:lnTo>
                  <a:pt x="14759" y="731"/>
                </a:lnTo>
                <a:lnTo>
                  <a:pt x="14418" y="512"/>
                </a:lnTo>
                <a:lnTo>
                  <a:pt x="14053" y="342"/>
                </a:lnTo>
                <a:lnTo>
                  <a:pt x="13639" y="196"/>
                </a:lnTo>
                <a:lnTo>
                  <a:pt x="13225" y="74"/>
                </a:lnTo>
                <a:lnTo>
                  <a:pt x="12811" y="25"/>
                </a:lnTo>
                <a:lnTo>
                  <a:pt x="12373" y="1"/>
                </a:lnTo>
                <a:lnTo>
                  <a:pt x="12373" y="1"/>
                </a:lnTo>
                <a:close/>
              </a:path>
            </a:pathLst>
          </a:custGeom>
          <a:noFill/>
          <a:ln w="12175" cap="rnd" cmpd="sng">
            <a:solidFill>
              <a:srgbClr val="ECC1C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315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98"/>
          <p:cNvSpPr txBox="1">
            <a:spLocks/>
          </p:cNvSpPr>
          <p:nvPr/>
        </p:nvSpPr>
        <p:spPr>
          <a:xfrm>
            <a:off x="2376938" y="4800600"/>
            <a:ext cx="4404862" cy="3541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4000"/>
              <a:buFont typeface="Playfair Display"/>
              <a:buNone/>
              <a:defRPr sz="40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-US" sz="2400" b="0" i="0" dirty="0" err="1" smtClean="0">
                <a:solidFill>
                  <a:srgbClr val="CC0066"/>
                </a:solidFill>
                <a:latin typeface="AR ESSENCE" pitchFamily="2" charset="0"/>
              </a:rPr>
              <a:t>Pendidikan</a:t>
            </a:r>
            <a:r>
              <a:rPr lang="en-US" sz="2400" b="0" i="0" dirty="0" smtClean="0">
                <a:solidFill>
                  <a:srgbClr val="CC0066"/>
                </a:solidFill>
                <a:latin typeface="AR ESSENCE" pitchFamily="2" charset="0"/>
              </a:rPr>
              <a:t> Guru </a:t>
            </a:r>
            <a:r>
              <a:rPr lang="en-US" sz="2400" b="0" i="0" dirty="0" err="1" smtClean="0">
                <a:solidFill>
                  <a:srgbClr val="CC0066"/>
                </a:solidFill>
                <a:latin typeface="AR ESSENCE" pitchFamily="2" charset="0"/>
              </a:rPr>
              <a:t>Sekolah</a:t>
            </a:r>
            <a:r>
              <a:rPr lang="en-US" sz="2400" b="0" i="0" dirty="0" smtClean="0">
                <a:solidFill>
                  <a:srgbClr val="CC0066"/>
                </a:solidFill>
                <a:latin typeface="AR ESSENCE" pitchFamily="2" charset="0"/>
              </a:rPr>
              <a:t> </a:t>
            </a:r>
            <a:r>
              <a:rPr lang="en-US" sz="2400" b="0" i="0" dirty="0" err="1" smtClean="0">
                <a:solidFill>
                  <a:srgbClr val="CC0066"/>
                </a:solidFill>
                <a:latin typeface="AR ESSENCE" pitchFamily="2" charset="0"/>
              </a:rPr>
              <a:t>Dasar</a:t>
            </a:r>
            <a:endParaRPr lang="en-US" sz="2400" b="0" i="0" dirty="0">
              <a:solidFill>
                <a:srgbClr val="CC0066"/>
              </a:solidFill>
              <a:latin typeface="AR ESSENCE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26915" y="616196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" sz="2800" dirty="0">
                <a:solidFill>
                  <a:srgbClr val="4D4A56"/>
                </a:solidFill>
                <a:latin typeface="Tinos"/>
                <a:ea typeface="Tinos"/>
                <a:cs typeface="Tinos"/>
                <a:sym typeface="Tinos"/>
              </a:rPr>
              <a:t>❤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40"/>
          <p:cNvSpPr txBox="1">
            <a:spLocks/>
          </p:cNvSpPr>
          <p:nvPr/>
        </p:nvSpPr>
        <p:spPr>
          <a:xfrm>
            <a:off x="1371600" y="1981200"/>
            <a:ext cx="64770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▹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L="914400" marR="0" lvl="1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▸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L="1371600" marR="0" lvl="2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◦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L="1828800" marR="0" lvl="3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●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L="2286000" marR="0" lvl="4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○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L="2743200" marR="0" lvl="5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■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L="3200400" marR="0" lvl="6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●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L="3657600" marR="0" lvl="7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○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L="4114800" marR="0" lvl="8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D4A56"/>
              </a:buClr>
              <a:buSzPts val="2400"/>
              <a:buFont typeface="Playfair Display"/>
              <a:buChar char="■"/>
              <a:defRPr sz="2400" b="1" i="1" u="none" strike="noStrike" cap="none">
                <a:solidFill>
                  <a:srgbClr val="4D4A56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marL="76200" indent="0">
              <a:buFont typeface="Playfair Display"/>
              <a:buNone/>
            </a:pPr>
            <a:r>
              <a:rPr lang="id-ID" sz="2800" b="0" i="0" dirty="0" smtClean="0">
                <a:solidFill>
                  <a:srgbClr val="CC0066"/>
                </a:solidFill>
                <a:latin typeface="AR CENA" pitchFamily="2" charset="0"/>
              </a:rPr>
              <a:t>Pendidikan Kewarganegaraan (PKn) </a:t>
            </a:r>
            <a:r>
              <a:rPr lang="id-ID" sz="2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 CENA" pitchFamily="2" charset="0"/>
              </a:rPr>
              <a:t>sebagai salah satu bidang kajian </a:t>
            </a:r>
            <a:r>
              <a:rPr lang="id-ID" sz="2800" b="0" i="0" dirty="0" smtClean="0">
                <a:solidFill>
                  <a:srgbClr val="FF0066"/>
                </a:solidFill>
                <a:latin typeface="AR CENA" pitchFamily="2" charset="0"/>
              </a:rPr>
              <a:t>(Undang-Undang Sistem Pendidikan No 20 Tahun 2003) </a:t>
            </a:r>
            <a:r>
              <a:rPr lang="id-ID" sz="28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 CENA" pitchFamily="2" charset="0"/>
              </a:rPr>
              <a:t>dan program studi, yang fungsi dan perannya, antara lain sebagai pendidikan hukum, pendidikan politik dan pendidikan kewarganegaraan. </a:t>
            </a:r>
            <a:endParaRPr lang="id-ID" sz="2800" b="0" i="0" dirty="0">
              <a:solidFill>
                <a:schemeClr val="tx1">
                  <a:lumMod val="75000"/>
                  <a:lumOff val="25000"/>
                </a:schemeClr>
              </a:solidFill>
              <a:latin typeface="AR CEN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533400" y="1600200"/>
            <a:ext cx="1751390" cy="4931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0" i="0" dirty="0" smtClean="0">
                <a:solidFill>
                  <a:srgbClr val="FF0066"/>
                </a:solidFill>
                <a:latin typeface="AR ESSENCE" pitchFamily="2" charset="0"/>
              </a:rPr>
              <a:t>PENILAIAN</a:t>
            </a:r>
            <a:endParaRPr sz="32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pic>
        <p:nvPicPr>
          <p:cNvPr id="2050" name="Picture 2" descr="Hasil gambar untuk DUNIA PENDIDIKAN GAMBA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454" t="-240" r="19694" b="-329"/>
          <a:stretch/>
        </p:blipFill>
        <p:spPr bwMode="auto">
          <a:xfrm>
            <a:off x="5562742" y="628259"/>
            <a:ext cx="1752458" cy="17339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hape 110"/>
          <p:cNvSpPr txBox="1">
            <a:spLocks/>
          </p:cNvSpPr>
          <p:nvPr/>
        </p:nvSpPr>
        <p:spPr>
          <a:xfrm>
            <a:off x="2743200" y="1143528"/>
            <a:ext cx="2556111" cy="620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Playfair Display"/>
              <a:buNone/>
              <a:defRPr sz="18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algn="ctr"/>
            <a:r>
              <a:rPr lang="en-US" sz="4800" b="0" i="0" dirty="0" smtClean="0">
                <a:solidFill>
                  <a:srgbClr val="FF0066"/>
                </a:solidFill>
                <a:latin typeface="AR CENA" pitchFamily="2" charset="0"/>
              </a:rPr>
              <a:t>DALAM </a:t>
            </a:r>
            <a:r>
              <a:rPr lang="en-US" sz="4800" b="0" i="0" dirty="0" smtClean="0">
                <a:solidFill>
                  <a:srgbClr val="FF0066"/>
                </a:solidFill>
                <a:latin typeface="AR CENA" pitchFamily="2" charset="0"/>
                <a:sym typeface="Wingdings" pitchFamily="2" charset="2"/>
              </a:rPr>
              <a:t></a:t>
            </a:r>
            <a:endParaRPr lang="en-US" sz="4800" b="0" i="0" dirty="0">
              <a:solidFill>
                <a:srgbClr val="FF0066"/>
              </a:solidFill>
              <a:latin typeface="AR CENA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49857" y="2590800"/>
            <a:ext cx="5804847" cy="1002357"/>
          </a:xfrm>
          <a:prstGeom prst="roundRect">
            <a:avLst/>
          </a:prstGeom>
          <a:solidFill>
            <a:srgbClr val="FF999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>
                <a:solidFill>
                  <a:schemeClr val="tx1"/>
                </a:solidFill>
                <a:latin typeface="AR CENA" pitchFamily="2" charset="0"/>
              </a:rPr>
              <a:t>penilaian </a:t>
            </a:r>
            <a:r>
              <a:rPr lang="en-US" sz="2000" dirty="0" smtClean="0">
                <a:solidFill>
                  <a:schemeClr val="tx1"/>
                </a:solidFill>
                <a:latin typeface="AR CENA" pitchFamily="2" charset="0"/>
                <a:sym typeface="Wingdings" pitchFamily="2" charset="2"/>
              </a:rPr>
              <a:t> </a:t>
            </a:r>
            <a:r>
              <a:rPr lang="id-ID" sz="2000" dirty="0" smtClean="0">
                <a:solidFill>
                  <a:schemeClr val="tx1"/>
                </a:solidFill>
                <a:latin typeface="AR CENA" pitchFamily="2" charset="0"/>
              </a:rPr>
              <a:t>suatu </a:t>
            </a:r>
            <a:r>
              <a:rPr lang="id-ID" sz="2000" dirty="0">
                <a:solidFill>
                  <a:schemeClr val="tx1"/>
                </a:solidFill>
                <a:latin typeface="AR CENA" pitchFamily="2" charset="0"/>
              </a:rPr>
              <a:t>kegiatan yang amat strategis. </a:t>
            </a:r>
            <a:endParaRPr lang="en-US" sz="2000" dirty="0" smtClean="0">
              <a:solidFill>
                <a:schemeClr val="tx1"/>
              </a:solidFill>
              <a:latin typeface="AR CENA" pitchFamily="2" charset="0"/>
            </a:endParaRPr>
          </a:p>
          <a:p>
            <a:r>
              <a:rPr lang="id-ID" sz="2000" dirty="0" smtClean="0">
                <a:solidFill>
                  <a:schemeClr val="tx1"/>
                </a:solidFill>
                <a:latin typeface="AR CENA" pitchFamily="2" charset="0"/>
              </a:rPr>
              <a:t>Hal </a:t>
            </a:r>
            <a:r>
              <a:rPr lang="id-ID" sz="2000" dirty="0">
                <a:solidFill>
                  <a:schemeClr val="tx1"/>
                </a:solidFill>
                <a:latin typeface="AR CENA" pitchFamily="2" charset="0"/>
              </a:rPr>
              <a:t>ini dikarenakan penilaian akan menentukan nasib bangsa dan anak didik kita.</a:t>
            </a:r>
            <a:endParaRPr lang="en-US" sz="2000" dirty="0">
              <a:solidFill>
                <a:schemeClr val="tx1"/>
              </a:solidFill>
              <a:latin typeface="AR CENA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09799" y="3733800"/>
            <a:ext cx="6179023" cy="914400"/>
          </a:xfrm>
          <a:prstGeom prst="roundRect">
            <a:avLst/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>
                <a:solidFill>
                  <a:schemeClr val="bg1"/>
                </a:solidFill>
                <a:latin typeface="AR CENA" pitchFamily="2" charset="0"/>
              </a:rPr>
              <a:t>Prosedur dan pelaksanaan penilaian yang dilakukan dengan tidak mengindahkan norma-norma akan berakibat fatal bagi nasib anak didik kita.</a:t>
            </a:r>
            <a:endParaRPr lang="en-US" sz="2000" dirty="0">
              <a:solidFill>
                <a:schemeClr val="bg1"/>
              </a:solidFill>
              <a:latin typeface="AR CENA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09799" y="4800600"/>
            <a:ext cx="6179024" cy="1219200"/>
          </a:xfrm>
          <a:prstGeom prst="roundRect">
            <a:avLst/>
          </a:prstGeom>
          <a:solidFill>
            <a:srgbClr val="CC006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2000" dirty="0">
                <a:latin typeface="AR CENA" pitchFamily="2" charset="0"/>
              </a:rPr>
              <a:t>Penilaian pada hakikatnya </a:t>
            </a:r>
            <a:r>
              <a:rPr lang="en-US" sz="2000" dirty="0" smtClean="0">
                <a:latin typeface="AR CENA" pitchFamily="2" charset="0"/>
                <a:sym typeface="Wingdings" pitchFamily="2" charset="2"/>
              </a:rPr>
              <a:t> </a:t>
            </a:r>
            <a:r>
              <a:rPr lang="id-ID" sz="2000" dirty="0" smtClean="0">
                <a:latin typeface="AR CENA" pitchFamily="2" charset="0"/>
              </a:rPr>
              <a:t>proses </a:t>
            </a:r>
            <a:r>
              <a:rPr lang="id-ID" sz="2000" dirty="0">
                <a:latin typeface="AR CENA" pitchFamily="2" charset="0"/>
              </a:rPr>
              <a:t>pengambilan keputusan terhadap keberhasilan anak didik, apakah anak didik dapat dinyatakan berhasil atau gagal dalam menguasai suatu</a:t>
            </a:r>
            <a:r>
              <a:rPr lang="en-US" sz="2000" dirty="0">
                <a:latin typeface="AR CENA" pitchFamily="2" charset="0"/>
              </a:rPr>
              <a:t> </a:t>
            </a:r>
            <a:r>
              <a:rPr lang="en-US" sz="2000" dirty="0" err="1">
                <a:latin typeface="AR CENA" pitchFamily="2" charset="0"/>
              </a:rPr>
              <a:t>ketrampilan</a:t>
            </a:r>
            <a:r>
              <a:rPr lang="en-US" sz="2000" dirty="0">
                <a:latin typeface="AR CENA" pitchFamily="2" charset="0"/>
              </a:rPr>
              <a:t> </a:t>
            </a:r>
            <a:r>
              <a:rPr lang="en-US" sz="2000" dirty="0" err="1">
                <a:latin typeface="AR CENA" pitchFamily="2" charset="0"/>
              </a:rPr>
              <a:t>tertentu</a:t>
            </a:r>
            <a:r>
              <a:rPr lang="en-US" sz="2000" dirty="0">
                <a:latin typeface="AR CENA" pitchFamily="2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2438400" y="2590800"/>
            <a:ext cx="4335000" cy="15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id-ID" dirty="0">
                <a:solidFill>
                  <a:srgbClr val="FF9999"/>
                </a:solidFill>
              </a:rPr>
              <a:t>Alat Penilaian dalam </a:t>
            </a:r>
            <a:r>
              <a:rPr lang="id-ID" dirty="0" smtClean="0">
                <a:solidFill>
                  <a:srgbClr val="FF9999"/>
                </a:solidFill>
              </a:rPr>
              <a:t>PKn </a:t>
            </a:r>
            <a:r>
              <a:rPr lang="id-ID" dirty="0">
                <a:solidFill>
                  <a:srgbClr val="FF9999"/>
                </a:solidFill>
              </a:rPr>
              <a:t>SD/MI</a:t>
            </a:r>
            <a:endParaRPr lang="en-US" dirty="0">
              <a:solidFill>
                <a:srgbClr val="FF9999"/>
              </a:solidFill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ctrTitle" idx="4294967295"/>
          </p:nvPr>
        </p:nvSpPr>
        <p:spPr>
          <a:xfrm>
            <a:off x="0" y="1190625"/>
            <a:ext cx="4333875" cy="9128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i="0" dirty="0">
                <a:solidFill>
                  <a:srgbClr val="ECC1C8"/>
                </a:solidFill>
              </a:rPr>
              <a:t>2</a:t>
            </a:r>
            <a:endParaRPr sz="4800" i="0" dirty="0">
              <a:solidFill>
                <a:srgbClr val="ECC1C8"/>
              </a:solidFill>
            </a:endParaRPr>
          </a:p>
        </p:txBody>
      </p:sp>
      <p:grpSp>
        <p:nvGrpSpPr>
          <p:cNvPr id="5" name="Shape 412"/>
          <p:cNvGrpSpPr/>
          <p:nvPr/>
        </p:nvGrpSpPr>
        <p:grpSpPr>
          <a:xfrm>
            <a:off x="4800601" y="671968"/>
            <a:ext cx="491558" cy="542784"/>
            <a:chOff x="1923675" y="1633650"/>
            <a:chExt cx="436000" cy="435975"/>
          </a:xfrm>
        </p:grpSpPr>
        <p:sp>
          <p:nvSpPr>
            <p:cNvPr id="6" name="Shape 413"/>
            <p:cNvSpPr/>
            <p:nvPr/>
          </p:nvSpPr>
          <p:spPr>
            <a:xfrm>
              <a:off x="2209250" y="1633650"/>
              <a:ext cx="150425" cy="150425"/>
            </a:xfrm>
            <a:custGeom>
              <a:avLst/>
              <a:gdLst/>
              <a:ahLst/>
              <a:cxnLst/>
              <a:rect l="0" t="0" r="0" b="0"/>
              <a:pathLst>
                <a:path w="6017" h="6017" fill="none" extrusionOk="0">
                  <a:moveTo>
                    <a:pt x="5846" y="3605"/>
                  </a:moveTo>
                  <a:lnTo>
                    <a:pt x="2412" y="171"/>
                  </a:lnTo>
                  <a:lnTo>
                    <a:pt x="2412" y="171"/>
                  </a:lnTo>
                  <a:lnTo>
                    <a:pt x="2314" y="98"/>
                  </a:lnTo>
                  <a:lnTo>
                    <a:pt x="2217" y="49"/>
                  </a:lnTo>
                  <a:lnTo>
                    <a:pt x="2095" y="25"/>
                  </a:lnTo>
                  <a:lnTo>
                    <a:pt x="1997" y="1"/>
                  </a:lnTo>
                  <a:lnTo>
                    <a:pt x="1876" y="25"/>
                  </a:lnTo>
                  <a:lnTo>
                    <a:pt x="1778" y="49"/>
                  </a:lnTo>
                  <a:lnTo>
                    <a:pt x="1681" y="98"/>
                  </a:lnTo>
                  <a:lnTo>
                    <a:pt x="1583" y="171"/>
                  </a:lnTo>
                  <a:lnTo>
                    <a:pt x="0" y="1778"/>
                  </a:lnTo>
                  <a:lnTo>
                    <a:pt x="4238" y="6016"/>
                  </a:lnTo>
                  <a:lnTo>
                    <a:pt x="5846" y="4433"/>
                  </a:lnTo>
                  <a:lnTo>
                    <a:pt x="5846" y="4433"/>
                  </a:lnTo>
                  <a:lnTo>
                    <a:pt x="5919" y="4336"/>
                  </a:lnTo>
                  <a:lnTo>
                    <a:pt x="5967" y="4238"/>
                  </a:lnTo>
                  <a:lnTo>
                    <a:pt x="5992" y="4141"/>
                  </a:lnTo>
                  <a:lnTo>
                    <a:pt x="6016" y="4019"/>
                  </a:lnTo>
                  <a:lnTo>
                    <a:pt x="5992" y="3922"/>
                  </a:lnTo>
                  <a:lnTo>
                    <a:pt x="5967" y="3800"/>
                  </a:lnTo>
                  <a:lnTo>
                    <a:pt x="5919" y="3703"/>
                  </a:lnTo>
                  <a:lnTo>
                    <a:pt x="5846" y="3605"/>
                  </a:lnTo>
                  <a:lnTo>
                    <a:pt x="5846" y="3605"/>
                  </a:lnTo>
                  <a:close/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Shape 414"/>
            <p:cNvSpPr/>
            <p:nvPr/>
          </p:nvSpPr>
          <p:spPr>
            <a:xfrm>
              <a:off x="2019900" y="1757250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10473" y="1"/>
                  </a:moveTo>
                  <a:lnTo>
                    <a:pt x="0" y="10473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Shape 415"/>
            <p:cNvSpPr/>
            <p:nvPr/>
          </p:nvSpPr>
          <p:spPr>
            <a:xfrm>
              <a:off x="1923675" y="1681150"/>
              <a:ext cx="388500" cy="388475"/>
            </a:xfrm>
            <a:custGeom>
              <a:avLst/>
              <a:gdLst/>
              <a:ahLst/>
              <a:cxnLst/>
              <a:rect l="0" t="0" r="0" b="0"/>
              <a:pathLst>
                <a:path w="15540" h="15539" fill="none" extrusionOk="0">
                  <a:moveTo>
                    <a:pt x="11277" y="0"/>
                  </a:moveTo>
                  <a:lnTo>
                    <a:pt x="756" y="10546"/>
                  </a:lnTo>
                  <a:lnTo>
                    <a:pt x="756" y="10546"/>
                  </a:lnTo>
                  <a:lnTo>
                    <a:pt x="683" y="10619"/>
                  </a:lnTo>
                  <a:lnTo>
                    <a:pt x="634" y="10692"/>
                  </a:lnTo>
                  <a:lnTo>
                    <a:pt x="610" y="10765"/>
                  </a:lnTo>
                  <a:lnTo>
                    <a:pt x="585" y="10863"/>
                  </a:lnTo>
                  <a:lnTo>
                    <a:pt x="1" y="14881"/>
                  </a:lnTo>
                  <a:lnTo>
                    <a:pt x="1" y="14881"/>
                  </a:lnTo>
                  <a:lnTo>
                    <a:pt x="1" y="15003"/>
                  </a:lnTo>
                  <a:lnTo>
                    <a:pt x="25" y="15149"/>
                  </a:lnTo>
                  <a:lnTo>
                    <a:pt x="98" y="15271"/>
                  </a:lnTo>
                  <a:lnTo>
                    <a:pt x="171" y="15368"/>
                  </a:lnTo>
                  <a:lnTo>
                    <a:pt x="171" y="15368"/>
                  </a:lnTo>
                  <a:lnTo>
                    <a:pt x="269" y="15441"/>
                  </a:lnTo>
                  <a:lnTo>
                    <a:pt x="366" y="15490"/>
                  </a:lnTo>
                  <a:lnTo>
                    <a:pt x="464" y="15514"/>
                  </a:lnTo>
                  <a:lnTo>
                    <a:pt x="585" y="15539"/>
                  </a:lnTo>
                  <a:lnTo>
                    <a:pt x="585" y="15539"/>
                  </a:lnTo>
                  <a:lnTo>
                    <a:pt x="659" y="15539"/>
                  </a:lnTo>
                  <a:lnTo>
                    <a:pt x="4677" y="14954"/>
                  </a:lnTo>
                  <a:lnTo>
                    <a:pt x="4677" y="14954"/>
                  </a:lnTo>
                  <a:lnTo>
                    <a:pt x="4848" y="14905"/>
                  </a:lnTo>
                  <a:lnTo>
                    <a:pt x="4921" y="14857"/>
                  </a:lnTo>
                  <a:lnTo>
                    <a:pt x="4994" y="14784"/>
                  </a:lnTo>
                  <a:lnTo>
                    <a:pt x="15539" y="4262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Shape 416"/>
            <p:cNvSpPr/>
            <p:nvPr/>
          </p:nvSpPr>
          <p:spPr>
            <a:xfrm>
              <a:off x="1974225" y="1711575"/>
              <a:ext cx="261825" cy="261850"/>
            </a:xfrm>
            <a:custGeom>
              <a:avLst/>
              <a:gdLst/>
              <a:ahLst/>
              <a:cxnLst/>
              <a:rect l="0" t="0" r="0" b="0"/>
              <a:pathLst>
                <a:path w="10473" h="10474" fill="none" extrusionOk="0">
                  <a:moveTo>
                    <a:pt x="0" y="10474"/>
                  </a:moveTo>
                  <a:lnTo>
                    <a:pt x="10473" y="1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Shape 417"/>
            <p:cNvSpPr/>
            <p:nvPr/>
          </p:nvSpPr>
          <p:spPr>
            <a:xfrm>
              <a:off x="1934650" y="2014200"/>
              <a:ext cx="44475" cy="44475"/>
            </a:xfrm>
            <a:custGeom>
              <a:avLst/>
              <a:gdLst/>
              <a:ahLst/>
              <a:cxnLst/>
              <a:rect l="0" t="0" r="0" b="0"/>
              <a:pathLst>
                <a:path w="1779" h="1779" fill="none" extrusionOk="0">
                  <a:moveTo>
                    <a:pt x="1778" y="1778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Shape 418"/>
            <p:cNvSpPr/>
            <p:nvPr/>
          </p:nvSpPr>
          <p:spPr>
            <a:xfrm>
              <a:off x="1944375" y="1947225"/>
              <a:ext cx="101725" cy="101700"/>
            </a:xfrm>
            <a:custGeom>
              <a:avLst/>
              <a:gdLst/>
              <a:ahLst/>
              <a:cxnLst/>
              <a:rect l="0" t="0" r="0" b="0"/>
              <a:pathLst>
                <a:path w="4069" h="4068" fill="none" extrusionOk="0">
                  <a:moveTo>
                    <a:pt x="1" y="49"/>
                  </a:moveTo>
                  <a:lnTo>
                    <a:pt x="1" y="49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68" y="4043"/>
                  </a:lnTo>
                  <a:lnTo>
                    <a:pt x="4020" y="4068"/>
                  </a:lnTo>
                </a:path>
              </a:pathLst>
            </a:custGeom>
            <a:noFill/>
            <a:ln w="12175" cap="rnd" cmpd="sng">
              <a:solidFill>
                <a:srgbClr val="4D4A5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Shape 129"/>
          <p:cNvSpPr txBox="1">
            <a:spLocks/>
          </p:cNvSpPr>
          <p:nvPr/>
        </p:nvSpPr>
        <p:spPr>
          <a:xfrm>
            <a:off x="2404575" y="1191365"/>
            <a:ext cx="4335000" cy="9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Playfair Display"/>
              <a:buNone/>
              <a:defRPr sz="3600" b="1" i="1" u="none" strike="noStrike" cap="none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en" sz="4800" i="0" dirty="0">
                <a:solidFill>
                  <a:srgbClr val="ECC1C8"/>
                </a:solidFill>
              </a:rPr>
              <a:t>2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533400" y="1219200"/>
            <a:ext cx="16134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dirty="0" smtClean="0">
                <a:solidFill>
                  <a:srgbClr val="FF0066"/>
                </a:solidFill>
                <a:latin typeface="AR ESSENCE" pitchFamily="2" charset="0"/>
              </a:rPr>
              <a:t>T</a:t>
            </a:r>
            <a:r>
              <a:rPr lang="en" sz="3200" b="0" i="0" dirty="0" smtClean="0">
                <a:solidFill>
                  <a:srgbClr val="FF0066"/>
                </a:solidFill>
                <a:latin typeface="AR ESSENCE" pitchFamily="2" charset="0"/>
              </a:rPr>
              <a:t>ujuan Penilaian</a:t>
            </a:r>
            <a:endParaRPr sz="32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362200" y="1371600"/>
            <a:ext cx="6248400" cy="4407400"/>
          </a:xfrm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informasi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tentang kemajuan hasil belajar siswa secara </a:t>
            </a:r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individual</a:t>
            </a:r>
            <a:r>
              <a:rPr lang="en-US" sz="2400" dirty="0" smtClean="0">
                <a:solidFill>
                  <a:srgbClr val="FF6699"/>
                </a:solidFill>
                <a:latin typeface="AR CENA" pitchFamily="2" charset="0"/>
              </a:rPr>
              <a:t>,</a:t>
            </a:r>
          </a:p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informasi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yang dapat digunakan untuk membina kegiatan belajar lebih lanjut, </a:t>
            </a:r>
            <a:endParaRPr lang="en-US" sz="2400" dirty="0" smtClean="0">
              <a:solidFill>
                <a:srgbClr val="FF6699"/>
              </a:solidFill>
              <a:latin typeface="AR CENA" pitchFamily="2" charset="0"/>
            </a:endParaRPr>
          </a:p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informasi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yang dapat digunakan </a:t>
            </a:r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o</a:t>
            </a:r>
            <a:r>
              <a:rPr lang="en-US" sz="2400" dirty="0" err="1" smtClean="0">
                <a:solidFill>
                  <a:srgbClr val="FF6699"/>
                </a:solidFill>
                <a:latin typeface="AR CENA" pitchFamily="2" charset="0"/>
              </a:rPr>
              <a:t>leh</a:t>
            </a:r>
            <a:r>
              <a:rPr lang="en-US" sz="2400" dirty="0" smtClean="0">
                <a:solidFill>
                  <a:srgbClr val="FF6699"/>
                </a:solidFill>
                <a:latin typeface="AR CENA" pitchFamily="2" charset="0"/>
              </a:rPr>
              <a:t> </a:t>
            </a:r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guru dan siswa untuk mengetahui tingkat kemampuan siswa, </a:t>
            </a:r>
            <a:endParaRPr lang="en-US" sz="2400" dirty="0" smtClean="0">
              <a:solidFill>
                <a:srgbClr val="FF6699"/>
              </a:solidFill>
              <a:latin typeface="AR CENA" pitchFamily="2" charset="0"/>
            </a:endParaRPr>
          </a:p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motivasi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belajar </a:t>
            </a:r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siswa</a:t>
            </a:r>
            <a:r>
              <a:rPr lang="en-US" sz="2400" dirty="0" smtClean="0">
                <a:solidFill>
                  <a:srgbClr val="FF6699"/>
                </a:solidFill>
                <a:latin typeface="AR CENA" pitchFamily="2" charset="0"/>
              </a:rPr>
              <a:t>.</a:t>
            </a:r>
          </a:p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informasi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semua aspek kemajuan setiap siswa </a:t>
            </a:r>
            <a:endParaRPr lang="en-US" sz="2400" dirty="0" smtClean="0">
              <a:solidFill>
                <a:srgbClr val="FF6699"/>
              </a:solidFill>
              <a:latin typeface="AR CENA" pitchFamily="2" charset="0"/>
            </a:endParaRPr>
          </a:p>
          <a:p>
            <a:r>
              <a:rPr lang="id-ID" sz="2400" dirty="0" smtClean="0">
                <a:solidFill>
                  <a:srgbClr val="FF6699"/>
                </a:solidFill>
                <a:latin typeface="AR CENA" pitchFamily="2" charset="0"/>
              </a:rPr>
              <a:t>bimbingan </a:t>
            </a:r>
            <a:r>
              <a:rPr lang="id-ID" sz="2400" dirty="0">
                <a:solidFill>
                  <a:srgbClr val="FF6699"/>
                </a:solidFill>
                <a:latin typeface="AR CENA" pitchFamily="2" charset="0"/>
              </a:rPr>
              <a:t>yang tepat untuk memilih sekolah atau jabatan yang sesuai dengan keterampilan, minat, dan kemampuannya.</a:t>
            </a:r>
            <a:endParaRPr lang="en-US" sz="2400" dirty="0">
              <a:solidFill>
                <a:srgbClr val="FF6699"/>
              </a:solidFill>
              <a:latin typeface="AR CENA" pitchFamily="2" charset="0"/>
            </a:endParaRPr>
          </a:p>
          <a:p>
            <a:endParaRPr lang="en-US" sz="2400" dirty="0">
              <a:solidFill>
                <a:srgbClr val="FF6699"/>
              </a:solidFill>
              <a:latin typeface="AR CEN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idx="1"/>
          </p:nvPr>
        </p:nvSpPr>
        <p:spPr>
          <a:xfrm>
            <a:off x="1764275" y="5562600"/>
            <a:ext cx="5554200" cy="838800"/>
          </a:xfrm>
        </p:spPr>
        <p:txBody>
          <a:bodyPr/>
          <a:lstStyle/>
          <a:p>
            <a:r>
              <a:rPr lang="id-ID" sz="2400" dirty="0">
                <a:solidFill>
                  <a:srgbClr val="FF0066"/>
                </a:solidFill>
                <a:latin typeface="AR CENA" pitchFamily="2" charset="0"/>
              </a:rPr>
              <a:t>Ikhtisar Teknik Pengumpulan Informasi</a:t>
            </a:r>
            <a:endParaRPr lang="en-US" sz="2400" dirty="0">
              <a:solidFill>
                <a:srgbClr val="FF0066"/>
              </a:solidFill>
              <a:latin typeface="AR CENA" pitchFamily="2" charset="0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ctrTitle" idx="4294967295"/>
          </p:nvPr>
        </p:nvSpPr>
        <p:spPr>
          <a:xfrm>
            <a:off x="1371600" y="2117725"/>
            <a:ext cx="7772400" cy="12795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Hello!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3382500" y="946356"/>
            <a:ext cx="1603375" cy="41751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PENILAIAN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303463" y="2149682"/>
            <a:ext cx="973137" cy="3873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Non-Tes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990638" y="2019506"/>
            <a:ext cx="954087" cy="2603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2223625" y="2914856"/>
            <a:ext cx="1246188" cy="142854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Skala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Sikap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Cek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Kuesioner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Kasus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Portofolio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858750" y="2656094"/>
            <a:ext cx="1023938" cy="357187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 Lisan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992225" y="2649744"/>
            <a:ext cx="954088" cy="3683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 Tertulis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6043150" y="2665619"/>
            <a:ext cx="1187450" cy="346075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 Perbuatan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3868275" y="3787981"/>
            <a:ext cx="1346200" cy="12827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Tertulis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Uraian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Terbatas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Tertutup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terstruktur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Bebas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terbuka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5476413" y="3787981"/>
            <a:ext cx="1579562" cy="1366838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Tes Tertulis Obyektif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Pilihan Ganda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Benar-Salah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Menjodohkan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Isian SIngkat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traight Arrow Connector 18"/>
          <p:cNvSpPr>
            <a:spLocks noChangeShapeType="1"/>
          </p:cNvSpPr>
          <p:nvPr/>
        </p:nvSpPr>
        <p:spPr bwMode="auto">
          <a:xfrm rot="5400000">
            <a:off x="5275593" y="1913938"/>
            <a:ext cx="214313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 flipV="1">
            <a:off x="2788775" y="1797256"/>
            <a:ext cx="258445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Straight Arrow Connector 20"/>
          <p:cNvSpPr>
            <a:spLocks noChangeShapeType="1"/>
          </p:cNvSpPr>
          <p:nvPr/>
        </p:nvSpPr>
        <p:spPr bwMode="auto">
          <a:xfrm rot="5400000">
            <a:off x="2630025" y="1954419"/>
            <a:ext cx="3143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Straight Arrow Connector 21"/>
          <p:cNvSpPr>
            <a:spLocks noChangeShapeType="1"/>
          </p:cNvSpPr>
          <p:nvPr/>
        </p:nvSpPr>
        <p:spPr bwMode="auto">
          <a:xfrm rot="5400000">
            <a:off x="3950825" y="1565481"/>
            <a:ext cx="3619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Straight Arrow Connector 22"/>
          <p:cNvSpPr>
            <a:spLocks noChangeShapeType="1"/>
          </p:cNvSpPr>
          <p:nvPr/>
        </p:nvSpPr>
        <p:spPr bwMode="auto">
          <a:xfrm rot="5400000">
            <a:off x="2607800" y="2698956"/>
            <a:ext cx="3619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Straight Connector 23"/>
          <p:cNvSpPr>
            <a:spLocks noChangeShapeType="1"/>
          </p:cNvSpPr>
          <p:nvPr/>
        </p:nvSpPr>
        <p:spPr bwMode="auto">
          <a:xfrm>
            <a:off x="4420725" y="2473531"/>
            <a:ext cx="223202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Straight Connector 24"/>
          <p:cNvSpPr>
            <a:spLocks noChangeShapeType="1"/>
          </p:cNvSpPr>
          <p:nvPr/>
        </p:nvSpPr>
        <p:spPr bwMode="auto">
          <a:xfrm>
            <a:off x="4430250" y="2473531"/>
            <a:ext cx="0" cy="1412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Straight Connector 25"/>
          <p:cNvSpPr>
            <a:spLocks noChangeShapeType="1"/>
          </p:cNvSpPr>
          <p:nvPr/>
        </p:nvSpPr>
        <p:spPr bwMode="auto">
          <a:xfrm>
            <a:off x="6652750" y="2473531"/>
            <a:ext cx="0" cy="1539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Straight Arrow Connector 27"/>
          <p:cNvSpPr>
            <a:spLocks noChangeShapeType="1"/>
          </p:cNvSpPr>
          <p:nvPr/>
        </p:nvSpPr>
        <p:spPr bwMode="auto">
          <a:xfrm rot="5400000">
            <a:off x="5366875" y="2398919"/>
            <a:ext cx="212725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Straight Connector 28"/>
          <p:cNvSpPr>
            <a:spLocks noChangeShapeType="1"/>
          </p:cNvSpPr>
          <p:nvPr/>
        </p:nvSpPr>
        <p:spPr bwMode="auto">
          <a:xfrm>
            <a:off x="5486400" y="2494169"/>
            <a:ext cx="0" cy="1412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Straight Arrow Connector 29"/>
          <p:cNvSpPr>
            <a:spLocks noChangeShapeType="1"/>
          </p:cNvSpPr>
          <p:nvPr/>
        </p:nvSpPr>
        <p:spPr bwMode="auto">
          <a:xfrm rot="5400000">
            <a:off x="5265275" y="3210131"/>
            <a:ext cx="3619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Straight Connector 30"/>
          <p:cNvSpPr>
            <a:spLocks noChangeShapeType="1"/>
          </p:cNvSpPr>
          <p:nvPr/>
        </p:nvSpPr>
        <p:spPr bwMode="auto">
          <a:xfrm flipV="1">
            <a:off x="4531850" y="3408569"/>
            <a:ext cx="1676400" cy="15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Straight Arrow Connector 31"/>
          <p:cNvSpPr>
            <a:spLocks noChangeShapeType="1"/>
          </p:cNvSpPr>
          <p:nvPr/>
        </p:nvSpPr>
        <p:spPr bwMode="auto">
          <a:xfrm rot="5400000">
            <a:off x="4352463" y="3586369"/>
            <a:ext cx="3619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Straight Arrow Connector 32"/>
          <p:cNvSpPr>
            <a:spLocks noChangeShapeType="1"/>
          </p:cNvSpPr>
          <p:nvPr/>
        </p:nvSpPr>
        <p:spPr bwMode="auto">
          <a:xfrm rot="5400000">
            <a:off x="6030450" y="3586369"/>
            <a:ext cx="361950" cy="0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83925" y="533090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34"/>
          <p:cNvSpPr>
            <a:spLocks noChangeArrowheads="1"/>
          </p:cNvSpPr>
          <p:nvPr/>
        </p:nvSpPr>
        <p:spPr bwMode="auto">
          <a:xfrm>
            <a:off x="2541125" y="761690"/>
            <a:ext cx="457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81000" y="706836"/>
            <a:ext cx="1778100" cy="15791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/>
            <a:r>
              <a:rPr lang="en-US" sz="2800" b="0" i="0" dirty="0" smtClean="0">
                <a:solidFill>
                  <a:srgbClr val="FF0066"/>
                </a:solidFill>
                <a:latin typeface="AR ESSENCE" pitchFamily="2" charset="0"/>
              </a:rPr>
              <a:t>PENILAIAN</a:t>
            </a:r>
            <a:br>
              <a:rPr lang="en-US" sz="2800" b="0" i="0" dirty="0" smtClean="0">
                <a:solidFill>
                  <a:srgbClr val="FF0066"/>
                </a:solidFill>
                <a:latin typeface="AR ESSENCE" pitchFamily="2" charset="0"/>
              </a:rPr>
            </a:br>
            <a:r>
              <a:rPr lang="id-ID" sz="2800" b="0" i="0" dirty="0" smtClean="0">
                <a:solidFill>
                  <a:srgbClr val="FF0066"/>
                </a:solidFill>
                <a:latin typeface="AR ESSENCE" pitchFamily="2" charset="0"/>
              </a:rPr>
              <a:t>TES </a:t>
            </a:r>
            <a:r>
              <a:rPr lang="id-ID" sz="2800" b="0" i="0" dirty="0">
                <a:solidFill>
                  <a:srgbClr val="FF0066"/>
                </a:solidFill>
                <a:latin typeface="AR ESSENCE" pitchFamily="2" charset="0"/>
              </a:rPr>
              <a:t>TERTULIS</a:t>
            </a:r>
            <a:endParaRPr lang="en-US" sz="28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4600" y="1905000"/>
            <a:ext cx="5867400" cy="3785652"/>
          </a:xfrm>
          <a:prstGeom prst="rect">
            <a:avLst/>
          </a:prstGeom>
          <a:solidFill>
            <a:srgbClr val="FF99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bg1"/>
                </a:solidFill>
                <a:latin typeface="AR CENA" pitchFamily="2" charset="0"/>
              </a:rPr>
              <a:t>M</a:t>
            </a:r>
            <a:r>
              <a:rPr lang="id-ID" sz="2400" dirty="0" smtClean="0">
                <a:solidFill>
                  <a:schemeClr val="bg1"/>
                </a:solidFill>
                <a:latin typeface="AR CENA" pitchFamily="2" charset="0"/>
              </a:rPr>
              <a:t>engukur hasil belajar yang bersifat kompleks. </a:t>
            </a:r>
            <a:endParaRPr lang="en-US" sz="2400" dirty="0" smtClean="0">
              <a:solidFill>
                <a:schemeClr val="bg1"/>
              </a:solidFill>
              <a:latin typeface="AR CEN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R CEN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2400" dirty="0" smtClean="0">
                <a:solidFill>
                  <a:schemeClr val="bg1"/>
                </a:solidFill>
                <a:latin typeface="AR CENA" pitchFamily="2" charset="0"/>
              </a:rPr>
              <a:t>Dalam pelaksanaan bentuk tertulis siswa lebih tenang dan yakin, karena merasa tidak berhadapan atau tidak ditanya secara langsung oleh guru penguji yang bersangkutan. </a:t>
            </a:r>
            <a:endParaRPr lang="en-US" sz="2400" dirty="0" smtClean="0">
              <a:solidFill>
                <a:schemeClr val="bg1"/>
              </a:solidFill>
              <a:latin typeface="AR CEN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AR CENA" pitchFamily="2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2400" dirty="0" smtClean="0">
                <a:solidFill>
                  <a:schemeClr val="bg1"/>
                </a:solidFill>
                <a:latin typeface="AR CENA" pitchFamily="2" charset="0"/>
              </a:rPr>
              <a:t>Selain itu penilaian dapat lebih bersifat objektif karena tulisan merupakan bukti otentik yang dapat dijamin akuntabilitasnya.</a:t>
            </a:r>
            <a:endParaRPr lang="en-US" sz="2400" dirty="0">
              <a:solidFill>
                <a:schemeClr val="bg1"/>
              </a:solidFill>
              <a:latin typeface="AR CENA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1981200" cy="1905000"/>
          </a:xfrm>
        </p:spPr>
        <p:txBody>
          <a:bodyPr/>
          <a:lstStyle/>
          <a:p>
            <a:pPr algn="l"/>
            <a:r>
              <a:rPr lang="id-ID" sz="2400" b="0" i="0" dirty="0">
                <a:solidFill>
                  <a:srgbClr val="FF0066"/>
                </a:solidFill>
                <a:latin typeface="AR ESSENCE" pitchFamily="2" charset="0"/>
              </a:rPr>
              <a:t>TES PERBUATAN (PERFOMANCE TREAT)</a:t>
            </a:r>
            <a:r>
              <a:rPr lang="en-US" sz="2400" b="0" i="0" dirty="0">
                <a:solidFill>
                  <a:srgbClr val="FF0066"/>
                </a:solidFill>
                <a:latin typeface="AR ESSENCE" pitchFamily="2" charset="0"/>
              </a:rPr>
              <a:t/>
            </a:r>
            <a:br>
              <a:rPr lang="en-US" sz="2400" b="0" i="0" dirty="0">
                <a:solidFill>
                  <a:srgbClr val="FF0066"/>
                </a:solidFill>
                <a:latin typeface="AR ESSENCE" pitchFamily="2" charset="0"/>
              </a:rPr>
            </a:br>
            <a:endParaRPr lang="en-US" sz="2400" b="0" i="0" dirty="0">
              <a:solidFill>
                <a:srgbClr val="FF0066"/>
              </a:solidFill>
              <a:latin typeface="AR ESSENCE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2145030"/>
            <a:ext cx="5334000" cy="3108543"/>
          </a:xfrm>
          <a:prstGeom prst="rect">
            <a:avLst/>
          </a:prstGeom>
          <a:solidFill>
            <a:srgbClr val="FFCCCC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 CENA" pitchFamily="2" charset="0"/>
                <a:sym typeface="Wingdings" pitchFamily="2" charset="2"/>
              </a:rPr>
              <a:t> </a:t>
            </a:r>
            <a:r>
              <a:rPr lang="id-ID" sz="2800" dirty="0" smtClean="0">
                <a:latin typeface="AR CENA" pitchFamily="2" charset="0"/>
              </a:rPr>
              <a:t>tindakan </a:t>
            </a:r>
            <a:r>
              <a:rPr lang="id-ID" sz="2800" dirty="0">
                <a:latin typeface="AR CENA" pitchFamily="2" charset="0"/>
              </a:rPr>
              <a:t>atau tes praktik yang secara efektif dapat dimanfaatkan untuk kepetentingan pengumpulan berbagai informasi tentang </a:t>
            </a:r>
            <a:r>
              <a:rPr lang="id-ID" sz="2800" dirty="0">
                <a:solidFill>
                  <a:srgbClr val="FF0066"/>
                </a:solidFill>
                <a:latin typeface="AR CENA" pitchFamily="2" charset="0"/>
              </a:rPr>
              <a:t>bentuk-bentuk perilaku </a:t>
            </a:r>
            <a:r>
              <a:rPr lang="id-ID" sz="2800" dirty="0">
                <a:latin typeface="AR CENA" pitchFamily="2" charset="0"/>
              </a:rPr>
              <a:t>yang diharapkan muncul dalam diri siswa (ketrampilan). Alat yang digunakan adalah </a:t>
            </a:r>
            <a:r>
              <a:rPr lang="id-ID" sz="2800" dirty="0">
                <a:solidFill>
                  <a:srgbClr val="FF0066"/>
                </a:solidFill>
                <a:latin typeface="AR CENA" pitchFamily="2" charset="0"/>
              </a:rPr>
              <a:t>Lembar Pengamatan</a:t>
            </a:r>
            <a:r>
              <a:rPr lang="id-ID" sz="2800" dirty="0">
                <a:latin typeface="AR CENA" pitchFamily="2" charset="0"/>
              </a:rPr>
              <a:t>. </a:t>
            </a:r>
            <a:endParaRPr lang="en-US" sz="2800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76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h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767</Words>
  <Application>Microsoft Macintosh PowerPoint</Application>
  <PresentationFormat>Letter Paper (8.5x11 in)</PresentationFormat>
  <Paragraphs>140</Paragraphs>
  <Slides>23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Calibri</vt:lpstr>
      <vt:lpstr>Playfair Display</vt:lpstr>
      <vt:lpstr>AR CENA</vt:lpstr>
      <vt:lpstr>Tinos</vt:lpstr>
      <vt:lpstr>AR BLANCA</vt:lpstr>
      <vt:lpstr>Baskerville Old Face</vt:lpstr>
      <vt:lpstr>AR ESSENCE</vt:lpstr>
      <vt:lpstr>Times New Roman</vt:lpstr>
      <vt:lpstr>Wingdings</vt:lpstr>
      <vt:lpstr>Ophelia template</vt:lpstr>
      <vt:lpstr>Document</vt:lpstr>
      <vt:lpstr>PowerPoint Presentation</vt:lpstr>
      <vt:lpstr>Konsep dan Prinsip Penilaian PKn SD/MI</vt:lpstr>
      <vt:lpstr>PowerPoint Presentation</vt:lpstr>
      <vt:lpstr>PENILAIAN</vt:lpstr>
      <vt:lpstr>Alat Penilaian dalam PKn SD/MI</vt:lpstr>
      <vt:lpstr>Tujuan Penilaian</vt:lpstr>
      <vt:lpstr>Hello!</vt:lpstr>
      <vt:lpstr>PENILAIAN TES TERTULIS</vt:lpstr>
      <vt:lpstr>TES PERBUATAN (PERFOMANCE TREAT) </vt:lpstr>
      <vt:lpstr>TES LISAN</vt:lpstr>
      <vt:lpstr>Penilaian Non-Tes</vt:lpstr>
      <vt:lpstr>      Model-model alat Penilaian PKn SD/MI</vt:lpstr>
      <vt:lpstr>PowerPoint Presentation</vt:lpstr>
      <vt:lpstr>Daftar Kata Kerja Operasioanl yang Digunakan dalam Perumusan Standar Kompetensi dan Kompetensi Dasar</vt:lpstr>
      <vt:lpstr> Model-Model Alat Penilaian PKn SD/MI</vt:lpstr>
      <vt:lpstr>MODEL PENILAIAN CATATAN      ANEKDOT </vt:lpstr>
      <vt:lpstr> MODEL PENILAIAN DAFTAR COCOK</vt:lpstr>
      <vt:lpstr>MODEL PENILAIAN SKALA BERTINGKAT (NUMERICAL RATING SCALE)</vt:lpstr>
      <vt:lpstr>PowerPoint Presentation</vt:lpstr>
      <vt:lpstr>PowerPoint Presentation</vt:lpstr>
      <vt:lpstr> MODEL PENILAIAN DAFTAR BAlK BURUK</vt:lpstr>
      <vt:lpstr> MODEL PENILÀIAN DAFTAR TINGKAT URUTAN</vt:lpstr>
      <vt:lpstr>Thanks!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PKn di Sekolah Dasar</dc:title>
  <dc:creator>RIO</dc:creator>
  <cp:lastModifiedBy>Nurul Febrianti</cp:lastModifiedBy>
  <cp:revision>58</cp:revision>
  <dcterms:modified xsi:type="dcterms:W3CDTF">2018-06-27T12:02:08Z</dcterms:modified>
</cp:coreProperties>
</file>