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80" r:id="rId2"/>
    <p:sldId id="25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4"/>
    <p:restoredTop sz="92272"/>
  </p:normalViewPr>
  <p:slideViewPr>
    <p:cSldViewPr snapToGrid="0" snapToObjects="1">
      <p:cViewPr>
        <p:scale>
          <a:sx n="103" d="100"/>
          <a:sy n="103" d="100"/>
        </p:scale>
        <p:origin x="10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84545-D978-1941-B3B9-098A47EA0F78}" type="datetimeFigureOut">
              <a:rPr lang="en-US" smtClean="0"/>
              <a:t>6/27/18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D6457-0E92-7248-BBE8-4379F0895D50}" type="slidenum">
              <a:rPr lang="en-US" smtClean="0"/>
              <a:t>‹#›</a:t>
            </a:fld>
            <a:endParaRPr lang="en-US"/>
          </a:p>
        </p:txBody>
      </p:sp>
    </p:spTree>
    <p:extLst>
      <p:ext uri="{BB962C8B-B14F-4D97-AF65-F5344CB8AC3E}">
        <p14:creationId xmlns:p14="http://schemas.microsoft.com/office/powerpoint/2010/main" val="105384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Anak-anak</a:t>
            </a:r>
            <a:r>
              <a:rPr lang="en-US" dirty="0" smtClean="0"/>
              <a:t> </a:t>
            </a:r>
            <a:r>
              <a:rPr lang="en-US" dirty="0" err="1" smtClean="0"/>
              <a:t>hari</a:t>
            </a:r>
            <a:r>
              <a:rPr lang="en-US" dirty="0" smtClean="0"/>
              <a:t> </a:t>
            </a:r>
            <a:r>
              <a:rPr lang="en-US" dirty="0" err="1" smtClean="0"/>
              <a:t>ini</a:t>
            </a:r>
            <a:r>
              <a:rPr lang="en-US" dirty="0" smtClean="0"/>
              <a:t> juga </a:t>
            </a:r>
            <a:r>
              <a:rPr lang="en-US" dirty="0" err="1" smtClean="0"/>
              <a:t>menghadapi</a:t>
            </a:r>
            <a:r>
              <a:rPr lang="en-US" dirty="0" smtClean="0"/>
              <a:t> </a:t>
            </a:r>
            <a:r>
              <a:rPr lang="en-US" dirty="0" err="1" smtClean="0"/>
              <a:t>dilema</a:t>
            </a:r>
            <a:r>
              <a:rPr lang="en-US" dirty="0" smtClean="0"/>
              <a:t> </a:t>
            </a:r>
            <a:r>
              <a:rPr lang="en-US" dirty="0" err="1" smtClean="0"/>
              <a:t>perpecahan</a:t>
            </a:r>
            <a:r>
              <a:rPr lang="en-US" dirty="0" smtClean="0"/>
              <a:t> </a:t>
            </a:r>
            <a:r>
              <a:rPr lang="en-US" dirty="0" err="1" smtClean="0"/>
              <a:t>loyalitas</a:t>
            </a:r>
            <a:r>
              <a:rPr lang="en-US" dirty="0" smtClean="0"/>
              <a:t>. </a:t>
            </a:r>
            <a:r>
              <a:rPr lang="en-US" dirty="0" err="1" smtClean="0"/>
              <a:t>Mereka</a:t>
            </a:r>
            <a:r>
              <a:rPr lang="en-US" dirty="0" smtClean="0"/>
              <a:t> </a:t>
            </a:r>
            <a:r>
              <a:rPr lang="en-US" dirty="0" err="1" smtClean="0"/>
              <a:t>belajar</a:t>
            </a:r>
            <a:r>
              <a:rPr lang="en-US" dirty="0" smtClean="0"/>
              <a:t> </a:t>
            </a:r>
            <a:r>
              <a:rPr lang="en-US" dirty="0" err="1" smtClean="0"/>
              <a:t>menjadi</a:t>
            </a:r>
            <a:r>
              <a:rPr lang="en-US" dirty="0" smtClean="0"/>
              <a:t> </a:t>
            </a:r>
            <a:r>
              <a:rPr lang="en-US" dirty="0" err="1" smtClean="0"/>
              <a:t>warga</a:t>
            </a:r>
            <a:r>
              <a:rPr lang="en-US" dirty="0" smtClean="0"/>
              <a:t> </a:t>
            </a:r>
            <a:r>
              <a:rPr lang="en-US" dirty="0" err="1" smtClean="0"/>
              <a:t>melintasi</a:t>
            </a:r>
            <a:r>
              <a:rPr lang="en-US" dirty="0" smtClean="0"/>
              <a:t> </a:t>
            </a:r>
            <a:r>
              <a:rPr lang="en-US" dirty="0" err="1" smtClean="0"/>
              <a:t>rangkaian</a:t>
            </a:r>
            <a:r>
              <a:rPr lang="en-US" dirty="0" smtClean="0"/>
              <a:t> </a:t>
            </a:r>
            <a:r>
              <a:rPr lang="en-US" dirty="0" err="1" smtClean="0"/>
              <a:t>lingkungan</a:t>
            </a:r>
            <a:r>
              <a:rPr lang="en-US" dirty="0" smtClean="0"/>
              <a:t> yang </a:t>
            </a:r>
            <a:r>
              <a:rPr lang="en-US" dirty="0" err="1" smtClean="0"/>
              <a:t>terkadang</a:t>
            </a:r>
            <a:r>
              <a:rPr lang="en-US" dirty="0" smtClean="0"/>
              <a:t> </a:t>
            </a:r>
            <a:r>
              <a:rPr lang="en-US" dirty="0" err="1" smtClean="0"/>
              <a:t>kontras</a:t>
            </a:r>
            <a:r>
              <a:rPr lang="en-US" dirty="0" smtClean="0"/>
              <a:t> - </a:t>
            </a:r>
            <a:r>
              <a:rPr lang="en-US" dirty="0" err="1" smtClean="0"/>
              <a:t>rumah</a:t>
            </a:r>
            <a:r>
              <a:rPr lang="en-US" dirty="0" smtClean="0"/>
              <a:t>, </a:t>
            </a:r>
            <a:r>
              <a:rPr lang="en-US" dirty="0" err="1" smtClean="0"/>
              <a:t>jalanan</a:t>
            </a:r>
            <a:r>
              <a:rPr lang="en-US" dirty="0" smtClean="0"/>
              <a:t>, </a:t>
            </a:r>
            <a:r>
              <a:rPr lang="en-US" dirty="0" err="1" smtClean="0"/>
              <a:t>dan</a:t>
            </a:r>
            <a:r>
              <a:rPr lang="en-US" dirty="0" smtClean="0"/>
              <a:t> </a:t>
            </a:r>
            <a:r>
              <a:rPr lang="en-US" dirty="0" err="1" smtClean="0"/>
              <a:t>sekolah</a:t>
            </a:r>
            <a:r>
              <a:rPr lang="en-US" dirty="0" smtClean="0"/>
              <a:t>. Di </a:t>
            </a:r>
            <a:r>
              <a:rPr lang="en-US" dirty="0" err="1" smtClean="0"/>
              <a:t>banyak</a:t>
            </a:r>
            <a:r>
              <a:rPr lang="en-US" dirty="0" smtClean="0"/>
              <a:t> </a:t>
            </a:r>
            <a:r>
              <a:rPr lang="en-US" dirty="0" err="1" smtClean="0"/>
              <a:t>komunitas</a:t>
            </a:r>
            <a:r>
              <a:rPr lang="en-US" dirty="0" smtClean="0"/>
              <a:t>, </a:t>
            </a:r>
            <a:r>
              <a:rPr lang="en-US" dirty="0" err="1" smtClean="0"/>
              <a:t>ini</a:t>
            </a:r>
            <a:r>
              <a:rPr lang="en-US" dirty="0" smtClean="0"/>
              <a:t> </a:t>
            </a:r>
            <a:r>
              <a:rPr lang="en-US" dirty="0" err="1" smtClean="0"/>
              <a:t>bisa</a:t>
            </a:r>
            <a:r>
              <a:rPr lang="en-US" dirty="0" smtClean="0"/>
              <a:t> </a:t>
            </a:r>
            <a:r>
              <a:rPr lang="en-US" dirty="0" err="1" smtClean="0"/>
              <a:t>menjadi</a:t>
            </a:r>
            <a:r>
              <a:rPr lang="en-US" dirty="0" smtClean="0"/>
              <a:t> </a:t>
            </a:r>
            <a:r>
              <a:rPr lang="en-US" dirty="0" err="1" smtClean="0"/>
              <a:t>pengalaman</a:t>
            </a:r>
            <a:r>
              <a:rPr lang="en-US" dirty="0" smtClean="0"/>
              <a:t> yang </a:t>
            </a:r>
            <a:r>
              <a:rPr lang="en-US" dirty="0" err="1" smtClean="0"/>
              <a:t>kompleks</a:t>
            </a:r>
            <a:r>
              <a:rPr lang="en-US" dirty="0" smtClean="0"/>
              <a:t> </a:t>
            </a:r>
            <a:r>
              <a:rPr lang="en-US" dirty="0" err="1" smtClean="0"/>
              <a:t>seperti</a:t>
            </a:r>
            <a:r>
              <a:rPr lang="en-US" dirty="0" smtClean="0"/>
              <a:t> yang </a:t>
            </a:r>
            <a:r>
              <a:rPr lang="en-US" dirty="0" err="1" smtClean="0"/>
              <a:t>dijelaskan</a:t>
            </a:r>
            <a:r>
              <a:rPr lang="en-US" dirty="0" smtClean="0"/>
              <a:t> </a:t>
            </a:r>
            <a:r>
              <a:rPr lang="en-US" dirty="0" err="1" smtClean="0"/>
              <a:t>oleh</a:t>
            </a:r>
            <a:r>
              <a:rPr lang="en-US" dirty="0" smtClean="0"/>
              <a:t> orang </a:t>
            </a:r>
            <a:r>
              <a:rPr lang="en-US" dirty="0" err="1" smtClean="0"/>
              <a:t>tua</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wawancara</a:t>
            </a:r>
            <a:r>
              <a:rPr lang="en-US" dirty="0" smtClean="0"/>
              <a:t> </a:t>
            </a:r>
            <a:r>
              <a:rPr lang="en-US" dirty="0" err="1" smtClean="0"/>
              <a:t>baru-baru</a:t>
            </a:r>
            <a:r>
              <a:rPr lang="en-US" dirty="0" smtClean="0"/>
              <a:t> </a:t>
            </a:r>
            <a:r>
              <a:rPr lang="en-US" dirty="0" err="1" smtClean="0"/>
              <a:t>ini</a:t>
            </a:r>
            <a:r>
              <a:rPr lang="en-US" dirty="0" smtClean="0"/>
              <a:t> </a:t>
            </a:r>
            <a:r>
              <a:rPr lang="en-US" dirty="0" err="1" smtClean="0"/>
              <a:t>untuk</a:t>
            </a:r>
            <a:r>
              <a:rPr lang="en-US" dirty="0" smtClean="0"/>
              <a:t> </a:t>
            </a:r>
            <a:r>
              <a:rPr lang="en-US" dirty="0" err="1" smtClean="0"/>
              <a:t>sebuah</a:t>
            </a:r>
            <a:r>
              <a:rPr lang="en-US" dirty="0" smtClean="0"/>
              <a:t> </a:t>
            </a:r>
            <a:r>
              <a:rPr lang="en-US" dirty="0" err="1" smtClean="0"/>
              <a:t>studi</a:t>
            </a:r>
            <a:r>
              <a:rPr lang="en-US" dirty="0" smtClean="0"/>
              <a:t> </a:t>
            </a:r>
            <a:r>
              <a:rPr lang="en-US" dirty="0" err="1" smtClean="0"/>
              <a:t>tentang</a:t>
            </a:r>
            <a:r>
              <a:rPr lang="en-US" dirty="0" smtClean="0"/>
              <a:t> </a:t>
            </a:r>
            <a:r>
              <a:rPr lang="en-US" dirty="0" err="1" smtClean="0"/>
              <a:t>pendidikan</a:t>
            </a:r>
            <a:r>
              <a:rPr lang="en-US" dirty="0" smtClean="0"/>
              <a:t> </a:t>
            </a:r>
            <a:r>
              <a:rPr lang="en-US" dirty="0" err="1" smtClean="0"/>
              <a:t>kewarganegaraan</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3</a:t>
            </a:fld>
            <a:endParaRPr lang="en-US"/>
          </a:p>
        </p:txBody>
      </p:sp>
    </p:spTree>
    <p:extLst>
      <p:ext uri="{BB962C8B-B14F-4D97-AF65-F5344CB8AC3E}">
        <p14:creationId xmlns:p14="http://schemas.microsoft.com/office/powerpoint/2010/main" val="90007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Isi </a:t>
            </a:r>
            <a:r>
              <a:rPr lang="en-US" dirty="0" err="1" smtClean="0"/>
              <a:t>mencakup</a:t>
            </a:r>
            <a:r>
              <a:rPr lang="en-US" dirty="0" smtClean="0"/>
              <a:t> </a:t>
            </a:r>
            <a:r>
              <a:rPr lang="en-US" dirty="0" err="1" smtClean="0"/>
              <a:t>berbagai</a:t>
            </a:r>
            <a:r>
              <a:rPr lang="en-US" dirty="0" smtClean="0"/>
              <a:t> </a:t>
            </a:r>
            <a:r>
              <a:rPr lang="en-US" dirty="0" err="1" smtClean="0"/>
              <a:t>tema</a:t>
            </a:r>
            <a:r>
              <a:rPr lang="en-US" dirty="0" smtClean="0"/>
              <a:t> yang </a:t>
            </a:r>
            <a:r>
              <a:rPr lang="en-US" dirty="0" err="1" smtClean="0"/>
              <a:t>diidentifikasi</a:t>
            </a:r>
            <a:r>
              <a:rPr lang="en-US" dirty="0" smtClean="0"/>
              <a:t> </a:t>
            </a:r>
            <a:r>
              <a:rPr lang="en-US" dirty="0" err="1" smtClean="0"/>
              <a:t>dalam</a:t>
            </a:r>
            <a:r>
              <a:rPr lang="en-US" dirty="0" smtClean="0"/>
              <a:t> </a:t>
            </a:r>
            <a:r>
              <a:rPr lang="en-US" dirty="0" err="1" smtClean="0"/>
              <a:t>kerangka</a:t>
            </a:r>
            <a:r>
              <a:rPr lang="en-US" dirty="0" smtClean="0"/>
              <a:t> </a:t>
            </a:r>
            <a:r>
              <a:rPr lang="en-US" dirty="0" err="1" smtClean="0"/>
              <a:t>pendidikan</a:t>
            </a:r>
            <a:r>
              <a:rPr lang="en-US" dirty="0" smtClean="0"/>
              <a:t> </a:t>
            </a:r>
            <a:r>
              <a:rPr lang="en-US" dirty="0" err="1" smtClean="0"/>
              <a:t>kewarganegaraan</a:t>
            </a:r>
            <a:r>
              <a:rPr lang="en-US" dirty="0" smtClean="0"/>
              <a:t> </a:t>
            </a:r>
            <a:r>
              <a:rPr lang="en-US" dirty="0" err="1" smtClean="0"/>
              <a:t>dalam</a:t>
            </a:r>
            <a:r>
              <a:rPr lang="en-US" dirty="0" smtClean="0"/>
              <a:t> </a:t>
            </a:r>
            <a:r>
              <a:rPr lang="en-US" dirty="0" err="1" smtClean="0"/>
              <a:t>Kurikulum</a:t>
            </a:r>
            <a:r>
              <a:rPr lang="en-US" dirty="0" smtClean="0"/>
              <a:t> Nasional </a:t>
            </a:r>
            <a:r>
              <a:rPr lang="en-US" dirty="0" err="1" smtClean="0"/>
              <a:t>untuk</a:t>
            </a:r>
            <a:r>
              <a:rPr lang="en-US" dirty="0" smtClean="0"/>
              <a:t> </a:t>
            </a:r>
            <a:r>
              <a:rPr lang="en-US" dirty="0" err="1" smtClean="0"/>
              <a:t>Inggris</a:t>
            </a:r>
            <a:r>
              <a:rPr lang="en-US" dirty="0" smtClean="0"/>
              <a:t> </a:t>
            </a:r>
            <a:r>
              <a:rPr lang="en-US" dirty="0" err="1" smtClean="0"/>
              <a:t>termasuk</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15</a:t>
            </a:fld>
            <a:endParaRPr lang="en-US"/>
          </a:p>
        </p:txBody>
      </p:sp>
    </p:spTree>
    <p:extLst>
      <p:ext uri="{BB962C8B-B14F-4D97-AF65-F5344CB8AC3E}">
        <p14:creationId xmlns:p14="http://schemas.microsoft.com/office/powerpoint/2010/main" val="75899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Isu</a:t>
            </a:r>
            <a:r>
              <a:rPr lang="en-US" dirty="0" smtClean="0"/>
              <a:t> </a:t>
            </a:r>
            <a:r>
              <a:rPr lang="en-US" dirty="0" err="1" smtClean="0"/>
              <a:t>kontroversial</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diri</a:t>
            </a:r>
            <a:r>
              <a:rPr lang="en-US" dirty="0" smtClean="0"/>
              <a:t> </a:t>
            </a:r>
            <a:r>
              <a:rPr lang="en-US" dirty="0" err="1" smtClean="0"/>
              <a:t>mereka</a:t>
            </a:r>
            <a:r>
              <a:rPr lang="en-US" dirty="0" smtClean="0"/>
              <a:t> </a:t>
            </a:r>
            <a:r>
              <a:rPr lang="en-US" dirty="0" err="1" smtClean="0"/>
              <a:t>dan</a:t>
            </a:r>
            <a:r>
              <a:rPr lang="en-US" dirty="0" smtClean="0"/>
              <a:t> </a:t>
            </a:r>
            <a:r>
              <a:rPr lang="en-US" dirty="0" err="1" smtClean="0"/>
              <a:t>untuk</a:t>
            </a:r>
            <a:r>
              <a:rPr lang="en-US" dirty="0" smtClean="0"/>
              <a:t> </a:t>
            </a:r>
            <a:r>
              <a:rPr lang="en-US" dirty="0" err="1" smtClean="0"/>
              <a:t>tidak</a:t>
            </a:r>
            <a:r>
              <a:rPr lang="en-US" dirty="0" smtClean="0"/>
              <a:t> </a:t>
            </a:r>
            <a:r>
              <a:rPr lang="en-US" dirty="0" err="1" smtClean="0"/>
              <a:t>menginformasikan</a:t>
            </a:r>
            <a:r>
              <a:rPr lang="en-US" dirty="0" smtClean="0"/>
              <a:t> </a:t>
            </a:r>
            <a:r>
              <a:rPr lang="en-US" dirty="0" err="1" smtClean="0"/>
              <a:t>dan</a:t>
            </a:r>
            <a:r>
              <a:rPr lang="en-US" dirty="0" smtClean="0"/>
              <a:t> </a:t>
            </a:r>
            <a:r>
              <a:rPr lang="en-US" dirty="0" err="1" smtClean="0"/>
              <a:t>mendiskusikannya</a:t>
            </a:r>
            <a:r>
              <a:rPr lang="en-US" dirty="0" smtClean="0"/>
              <a:t> </a:t>
            </a:r>
            <a:r>
              <a:rPr lang="en-US" dirty="0" err="1" smtClean="0"/>
              <a:t>untuk</a:t>
            </a:r>
            <a:r>
              <a:rPr lang="en-US" dirty="0" smtClean="0"/>
              <a:t> </a:t>
            </a:r>
            <a:r>
              <a:rPr lang="en-US" dirty="0" err="1" smtClean="0"/>
              <a:t>meninggalkan</a:t>
            </a:r>
            <a:r>
              <a:rPr lang="en-US" dirty="0" smtClean="0"/>
              <a:t> </a:t>
            </a:r>
            <a:r>
              <a:rPr lang="en-US" dirty="0" err="1" smtClean="0"/>
              <a:t>kesenjangan</a:t>
            </a:r>
            <a:r>
              <a:rPr lang="en-US" dirty="0" smtClean="0"/>
              <a:t> yang </a:t>
            </a:r>
            <a:r>
              <a:rPr lang="en-US" dirty="0" err="1" smtClean="0"/>
              <a:t>luas</a:t>
            </a:r>
            <a:r>
              <a:rPr lang="en-US" dirty="0" smtClean="0"/>
              <a:t> </a:t>
            </a:r>
            <a:r>
              <a:rPr lang="en-US" dirty="0" err="1" smtClean="0"/>
              <a:t>dan</a:t>
            </a:r>
            <a:r>
              <a:rPr lang="en-US" dirty="0" smtClean="0"/>
              <a:t> </a:t>
            </a:r>
            <a:r>
              <a:rPr lang="en-US" dirty="0" err="1" smtClean="0"/>
              <a:t>signifikan</a:t>
            </a:r>
            <a:r>
              <a:rPr lang="en-US" dirty="0" smtClean="0"/>
              <a:t> </a:t>
            </a:r>
            <a:r>
              <a:rPr lang="en-US" dirty="0" err="1" smtClean="0"/>
              <a:t>dalam</a:t>
            </a:r>
            <a:r>
              <a:rPr lang="en-US" dirty="0" smtClean="0"/>
              <a:t> </a:t>
            </a:r>
            <a:r>
              <a:rPr lang="en-US" dirty="0" err="1" smtClean="0"/>
              <a:t>pengalaman</a:t>
            </a:r>
            <a:r>
              <a:rPr lang="en-US" dirty="0" smtClean="0"/>
              <a:t> </a:t>
            </a:r>
            <a:r>
              <a:rPr lang="en-US" dirty="0" err="1" smtClean="0"/>
              <a:t>pendidikan</a:t>
            </a:r>
            <a:r>
              <a:rPr lang="en-US" dirty="0" smtClean="0"/>
              <a:t> orang </a:t>
            </a:r>
            <a:r>
              <a:rPr lang="en-US" dirty="0" err="1" smtClean="0"/>
              <a:t>muda</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17</a:t>
            </a:fld>
            <a:endParaRPr lang="en-US"/>
          </a:p>
        </p:txBody>
      </p:sp>
    </p:spTree>
    <p:extLst>
      <p:ext uri="{BB962C8B-B14F-4D97-AF65-F5344CB8AC3E}">
        <p14:creationId xmlns:p14="http://schemas.microsoft.com/office/powerpoint/2010/main" val="36028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Pendidikan</a:t>
            </a:r>
            <a:r>
              <a:rPr lang="en-US" dirty="0" smtClean="0"/>
              <a:t> </a:t>
            </a:r>
            <a:r>
              <a:rPr lang="en-US" dirty="0" err="1" smtClean="0"/>
              <a:t>kewarganegaraan</a:t>
            </a:r>
            <a:r>
              <a:rPr lang="en-US" dirty="0" smtClean="0"/>
              <a:t> </a:t>
            </a:r>
            <a:r>
              <a:rPr lang="en-US" dirty="0" err="1" smtClean="0"/>
              <a:t>harus</a:t>
            </a:r>
            <a:r>
              <a:rPr lang="en-US" dirty="0" smtClean="0"/>
              <a:t> </a:t>
            </a:r>
            <a:r>
              <a:rPr lang="en-US" dirty="0" err="1" smtClean="0"/>
              <a:t>mencakup</a:t>
            </a:r>
            <a:r>
              <a:rPr lang="en-US" dirty="0" smtClean="0"/>
              <a:t> </a:t>
            </a:r>
            <a:r>
              <a:rPr lang="en-US" dirty="0" err="1" smtClean="0"/>
              <a:t>prinsip-prinsip</a:t>
            </a:r>
            <a:r>
              <a:rPr lang="en-US" dirty="0" smtClean="0"/>
              <a:t> </a:t>
            </a:r>
            <a:r>
              <a:rPr lang="en-US" dirty="0" err="1" smtClean="0"/>
              <a:t>hak</a:t>
            </a:r>
            <a:r>
              <a:rPr lang="en-US" dirty="0" smtClean="0"/>
              <a:t> </a:t>
            </a:r>
            <a:r>
              <a:rPr lang="en-US" dirty="0" err="1" smtClean="0"/>
              <a:t>asasi</a:t>
            </a:r>
            <a:r>
              <a:rPr lang="en-US" dirty="0" smtClean="0"/>
              <a:t> </a:t>
            </a:r>
            <a:r>
              <a:rPr lang="en-US" dirty="0" err="1" smtClean="0"/>
              <a:t>manusia</a:t>
            </a:r>
            <a:r>
              <a:rPr lang="en-US" dirty="0" smtClean="0"/>
              <a:t>; </a:t>
            </a:r>
            <a:r>
              <a:rPr lang="en-US" dirty="0" err="1" smtClean="0"/>
              <a:t>keterampilan</a:t>
            </a:r>
            <a:r>
              <a:rPr lang="en-US" dirty="0" smtClean="0"/>
              <a:t> </a:t>
            </a:r>
            <a:r>
              <a:rPr lang="en-US" dirty="0" err="1" smtClean="0"/>
              <a:t>musyawarah</a:t>
            </a:r>
            <a:r>
              <a:rPr lang="en-US" dirty="0" smtClean="0"/>
              <a:t>, </a:t>
            </a:r>
            <a:r>
              <a:rPr lang="en-US" dirty="0" err="1" smtClean="0"/>
              <a:t>advokasi</a:t>
            </a:r>
            <a:r>
              <a:rPr lang="en-US" dirty="0" smtClean="0"/>
              <a:t> </a:t>
            </a:r>
            <a:r>
              <a:rPr lang="en-US" dirty="0" err="1" smtClean="0"/>
              <a:t>dan</a:t>
            </a:r>
            <a:r>
              <a:rPr lang="en-US" dirty="0" smtClean="0"/>
              <a:t> </a:t>
            </a:r>
            <a:r>
              <a:rPr lang="en-US" dirty="0" err="1" smtClean="0"/>
              <a:t>kampanye</a:t>
            </a:r>
            <a:r>
              <a:rPr lang="en-US" dirty="0" smtClean="0"/>
              <a:t>; </a:t>
            </a:r>
            <a:r>
              <a:rPr lang="en-US" dirty="0" err="1" smtClean="0"/>
              <a:t>keterbukaan</a:t>
            </a:r>
            <a:r>
              <a:rPr lang="en-US" dirty="0" smtClean="0"/>
              <a:t> </a:t>
            </a:r>
            <a:r>
              <a:rPr lang="en-US" dirty="0" err="1" smtClean="0"/>
              <a:t>dan</a:t>
            </a:r>
            <a:r>
              <a:rPr lang="en-US" dirty="0" smtClean="0"/>
              <a:t> </a:t>
            </a:r>
            <a:r>
              <a:rPr lang="en-US" dirty="0" err="1" smtClean="0"/>
              <a:t>toleransi</a:t>
            </a:r>
            <a:r>
              <a:rPr lang="en-US" dirty="0" smtClean="0"/>
              <a:t> </a:t>
            </a:r>
            <a:r>
              <a:rPr lang="en-US" dirty="0" err="1" smtClean="0"/>
              <a:t>perbedaan</a:t>
            </a:r>
            <a:r>
              <a:rPr lang="en-US" dirty="0" smtClean="0"/>
              <a:t>; </a:t>
            </a:r>
            <a:r>
              <a:rPr lang="en-US" dirty="0" err="1" smtClean="0"/>
              <a:t>pengetahuan</a:t>
            </a:r>
            <a:r>
              <a:rPr lang="en-US" dirty="0" smtClean="0"/>
              <a:t> </a:t>
            </a:r>
            <a:r>
              <a:rPr lang="en-US" dirty="0" err="1" smtClean="0"/>
              <a:t>tentang</a:t>
            </a:r>
            <a:r>
              <a:rPr lang="en-US" dirty="0" smtClean="0"/>
              <a:t> </a:t>
            </a:r>
            <a:r>
              <a:rPr lang="en-US" dirty="0" err="1" smtClean="0"/>
              <a:t>saling</a:t>
            </a:r>
            <a:r>
              <a:rPr lang="en-US" dirty="0" smtClean="0"/>
              <a:t> </a:t>
            </a:r>
            <a:r>
              <a:rPr lang="en-US" dirty="0" err="1" smtClean="0"/>
              <a:t>ketergantungan</a:t>
            </a:r>
            <a:r>
              <a:rPr lang="en-US" dirty="0" smtClean="0"/>
              <a:t> global; </a:t>
            </a:r>
            <a:r>
              <a:rPr lang="en-US" dirty="0" err="1" smtClean="0"/>
              <a:t>pemahaman</a:t>
            </a:r>
            <a:r>
              <a:rPr lang="en-US" dirty="0" smtClean="0"/>
              <a:t> </a:t>
            </a:r>
            <a:r>
              <a:rPr lang="en-US" dirty="0" err="1" smtClean="0"/>
              <a:t>tentang</a:t>
            </a:r>
            <a:r>
              <a:rPr lang="en-US" dirty="0" smtClean="0"/>
              <a:t> </a:t>
            </a:r>
            <a:r>
              <a:rPr lang="en-US" dirty="0" err="1" smtClean="0"/>
              <a:t>undang-undang</a:t>
            </a:r>
            <a:r>
              <a:rPr lang="en-US" dirty="0" smtClean="0"/>
              <a:t> </a:t>
            </a:r>
            <a:r>
              <a:rPr lang="en-US" dirty="0" err="1" smtClean="0"/>
              <a:t>kesetaraan</a:t>
            </a:r>
            <a:r>
              <a:rPr lang="en-US" dirty="0" smtClean="0"/>
              <a:t>; </a:t>
            </a:r>
            <a:r>
              <a:rPr lang="en-US" dirty="0" err="1" smtClean="0"/>
              <a:t>dan</a:t>
            </a:r>
            <a:r>
              <a:rPr lang="en-US" dirty="0" smtClean="0"/>
              <a:t> </a:t>
            </a:r>
            <a:r>
              <a:rPr lang="en-US" dirty="0" err="1" smtClean="0"/>
              <a:t>oposisi</a:t>
            </a:r>
            <a:r>
              <a:rPr lang="en-US" dirty="0" smtClean="0"/>
              <a:t> </a:t>
            </a:r>
            <a:r>
              <a:rPr lang="en-US" dirty="0" err="1" smtClean="0"/>
              <a:t>terhadap</a:t>
            </a:r>
            <a:r>
              <a:rPr lang="en-US" dirty="0" smtClean="0"/>
              <a:t> </a:t>
            </a:r>
            <a:r>
              <a:rPr lang="en-US" dirty="0" err="1" smtClean="0"/>
              <a:t>keyakinan</a:t>
            </a:r>
            <a:r>
              <a:rPr lang="en-US" dirty="0" smtClean="0"/>
              <a:t> </a:t>
            </a:r>
            <a:r>
              <a:rPr lang="en-US" dirty="0" err="1" smtClean="0"/>
              <a:t>dan</a:t>
            </a:r>
            <a:r>
              <a:rPr lang="en-US" dirty="0" smtClean="0"/>
              <a:t> </a:t>
            </a:r>
            <a:r>
              <a:rPr lang="en-US" dirty="0" err="1" smtClean="0"/>
              <a:t>perilaku</a:t>
            </a:r>
            <a:r>
              <a:rPr lang="en-US" dirty="0" smtClean="0"/>
              <a:t> </a:t>
            </a:r>
            <a:r>
              <a:rPr lang="en-US" dirty="0" err="1" smtClean="0"/>
              <a:t>rasis</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20</a:t>
            </a:fld>
            <a:endParaRPr lang="en-US"/>
          </a:p>
        </p:txBody>
      </p:sp>
    </p:spTree>
    <p:extLst>
      <p:ext uri="{BB962C8B-B14F-4D97-AF65-F5344CB8AC3E}">
        <p14:creationId xmlns:p14="http://schemas.microsoft.com/office/powerpoint/2010/main" val="82866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Berani</a:t>
            </a:r>
            <a:r>
              <a:rPr lang="en-US" dirty="0" smtClean="0"/>
              <a:t> </a:t>
            </a:r>
            <a:r>
              <a:rPr lang="en-US" dirty="0" err="1" smtClean="0"/>
              <a:t>berjuang</a:t>
            </a:r>
            <a:r>
              <a:rPr lang="en-US" dirty="0" smtClean="0"/>
              <a:t> </a:t>
            </a:r>
            <a:r>
              <a:rPr lang="en-US" dirty="0" err="1" smtClean="0"/>
              <a:t>untuk</a:t>
            </a:r>
            <a:r>
              <a:rPr lang="en-US" dirty="0" smtClean="0"/>
              <a:t> masa </a:t>
            </a:r>
            <a:r>
              <a:rPr lang="en-US" dirty="0" err="1" smtClean="0"/>
              <a:t>depan</a:t>
            </a:r>
            <a:r>
              <a:rPr lang="en-US" dirty="0" smtClean="0"/>
              <a:t> yang </a:t>
            </a:r>
            <a:r>
              <a:rPr lang="en-US" dirty="0" err="1" smtClean="0"/>
              <a:t>lebih</a:t>
            </a:r>
            <a:r>
              <a:rPr lang="en-US" dirty="0" smtClean="0"/>
              <a:t> </a:t>
            </a:r>
            <a:r>
              <a:rPr lang="en-US" dirty="0" err="1" smtClean="0"/>
              <a:t>adil</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21</a:t>
            </a:fld>
            <a:endParaRPr lang="en-US"/>
          </a:p>
        </p:txBody>
      </p:sp>
    </p:spTree>
    <p:extLst>
      <p:ext uri="{BB962C8B-B14F-4D97-AF65-F5344CB8AC3E}">
        <p14:creationId xmlns:p14="http://schemas.microsoft.com/office/powerpoint/2010/main" val="1363249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Terwujud</a:t>
            </a:r>
            <a:r>
              <a:rPr lang="en-US" dirty="0" smtClean="0"/>
              <a:t> </a:t>
            </a:r>
            <a:r>
              <a:rPr lang="en-US" dirty="0" err="1" smtClean="0"/>
              <a:t>melalui</a:t>
            </a:r>
            <a:r>
              <a:rPr lang="en-US" dirty="0" smtClean="0"/>
              <a:t> </a:t>
            </a:r>
            <a:r>
              <a:rPr lang="en-US" dirty="0" err="1" smtClean="0"/>
              <a:t>etos</a:t>
            </a:r>
            <a:r>
              <a:rPr lang="en-US" dirty="0" smtClean="0"/>
              <a:t> </a:t>
            </a:r>
            <a:r>
              <a:rPr lang="en-US" dirty="0" err="1" smtClean="0"/>
              <a:t>dan</a:t>
            </a:r>
            <a:r>
              <a:rPr lang="en-US" dirty="0" smtClean="0"/>
              <a:t> </a:t>
            </a:r>
            <a:r>
              <a:rPr lang="en-US" dirty="0" err="1" smtClean="0"/>
              <a:t>tindakan</a:t>
            </a:r>
            <a:r>
              <a:rPr lang="en-US" dirty="0" smtClean="0"/>
              <a:t> </a:t>
            </a:r>
            <a:r>
              <a:rPr lang="en-US" dirty="0" err="1" smtClean="0"/>
              <a:t>sekolah</a:t>
            </a:r>
            <a:r>
              <a:rPr lang="en-US" dirty="0" smtClean="0"/>
              <a:t>, </a:t>
            </a:r>
            <a:r>
              <a:rPr lang="en-US" dirty="0" err="1" smtClean="0"/>
              <a:t>sehingga</a:t>
            </a:r>
            <a:r>
              <a:rPr lang="en-US" dirty="0" smtClean="0"/>
              <a:t> </a:t>
            </a:r>
            <a:r>
              <a:rPr lang="en-US" dirty="0" err="1" smtClean="0"/>
              <a:t>siswa</a:t>
            </a:r>
            <a:r>
              <a:rPr lang="en-US" dirty="0" smtClean="0"/>
              <a:t> </a:t>
            </a:r>
            <a:r>
              <a:rPr lang="en-US" dirty="0" err="1" smtClean="0"/>
              <a:t>merasa</a:t>
            </a:r>
            <a:r>
              <a:rPr lang="en-US" dirty="0" smtClean="0"/>
              <a:t> </a:t>
            </a:r>
            <a:r>
              <a:rPr lang="en-US" dirty="0" err="1" smtClean="0"/>
              <a:t>bahwa</a:t>
            </a:r>
            <a:r>
              <a:rPr lang="en-US" dirty="0" smtClean="0"/>
              <a:t> guru </a:t>
            </a:r>
            <a:r>
              <a:rPr lang="en-US" dirty="0" err="1" smtClean="0"/>
              <a:t>adil</a:t>
            </a:r>
            <a:r>
              <a:rPr lang="en-US" dirty="0" smtClean="0"/>
              <a:t> </a:t>
            </a:r>
            <a:r>
              <a:rPr lang="en-US" dirty="0" err="1" smtClean="0"/>
              <a:t>dan</a:t>
            </a:r>
            <a:r>
              <a:rPr lang="en-US" dirty="0" smtClean="0"/>
              <a:t> </a:t>
            </a:r>
            <a:r>
              <a:rPr lang="en-US" dirty="0" err="1" smtClean="0"/>
              <a:t>suara</a:t>
            </a:r>
            <a:r>
              <a:rPr lang="en-US" dirty="0" smtClean="0"/>
              <a:t> </a:t>
            </a:r>
            <a:r>
              <a:rPr lang="en-US" dirty="0" err="1" smtClean="0"/>
              <a:t>mereka</a:t>
            </a:r>
            <a:r>
              <a:rPr lang="en-US" dirty="0" smtClean="0"/>
              <a:t> </a:t>
            </a:r>
            <a:r>
              <a:rPr lang="en-US" dirty="0" err="1" smtClean="0"/>
              <a:t>didengar</a:t>
            </a:r>
            <a:r>
              <a:rPr lang="en-US" dirty="0" smtClean="0"/>
              <a:t>, </a:t>
            </a:r>
            <a:r>
              <a:rPr lang="en-US" dirty="0" err="1" smtClean="0"/>
              <a:t>dikenali</a:t>
            </a:r>
            <a:r>
              <a:rPr lang="en-US" dirty="0" smtClean="0"/>
              <a:t> </a:t>
            </a:r>
            <a:r>
              <a:rPr lang="en-US" dirty="0" err="1" smtClean="0"/>
              <a:t>dan</a:t>
            </a:r>
            <a:r>
              <a:rPr lang="en-US" dirty="0" smtClean="0"/>
              <a:t> </a:t>
            </a:r>
            <a:r>
              <a:rPr lang="en-US" dirty="0" err="1" smtClean="0"/>
              <a:t>ditindaklanjuti</a:t>
            </a:r>
            <a:r>
              <a:rPr lang="en-US" smtClean="0"/>
              <a:t>.</a:t>
            </a:r>
            <a:endParaRPr lang="en-US"/>
          </a:p>
        </p:txBody>
      </p:sp>
      <p:sp>
        <p:nvSpPr>
          <p:cNvPr id="4" name="Slide Number Placeholder 3"/>
          <p:cNvSpPr>
            <a:spLocks noGrp="1"/>
          </p:cNvSpPr>
          <p:nvPr>
            <p:ph type="sldNum" sz="quarter" idx="10"/>
          </p:nvPr>
        </p:nvSpPr>
        <p:spPr/>
        <p:txBody>
          <a:bodyPr/>
          <a:lstStyle/>
          <a:p>
            <a:fld id="{53BD6457-0E92-7248-BBE8-4379F0895D50}" type="slidenum">
              <a:rPr lang="en-US" smtClean="0"/>
              <a:t>22</a:t>
            </a:fld>
            <a:endParaRPr lang="en-US"/>
          </a:p>
        </p:txBody>
      </p:sp>
    </p:spTree>
    <p:extLst>
      <p:ext uri="{BB962C8B-B14F-4D97-AF65-F5344CB8AC3E}">
        <p14:creationId xmlns:p14="http://schemas.microsoft.com/office/powerpoint/2010/main" val="187693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Dimana</a:t>
            </a:r>
            <a:r>
              <a:rPr lang="en-US" dirty="0" smtClean="0"/>
              <a:t> </a:t>
            </a:r>
            <a:r>
              <a:rPr lang="en-US" dirty="0" err="1" smtClean="0"/>
              <a:t>ada</a:t>
            </a:r>
            <a:r>
              <a:rPr lang="en-US" dirty="0" smtClean="0"/>
              <a:t> </a:t>
            </a:r>
            <a:r>
              <a:rPr lang="en-US" dirty="0" err="1" smtClean="0"/>
              <a:t>dilema</a:t>
            </a:r>
            <a:r>
              <a:rPr lang="en-US" dirty="0" smtClean="0"/>
              <a:t> </a:t>
            </a:r>
            <a:r>
              <a:rPr lang="en-US" dirty="0" err="1" smtClean="0"/>
              <a:t>ada</a:t>
            </a:r>
            <a:r>
              <a:rPr lang="en-US" dirty="0" smtClean="0"/>
              <a:t> </a:t>
            </a:r>
            <a:r>
              <a:rPr lang="en-US" dirty="0" err="1" smtClean="0"/>
              <a:t>kebutuhan</a:t>
            </a:r>
            <a:r>
              <a:rPr lang="en-US" dirty="0" smtClean="0"/>
              <a:t> </a:t>
            </a:r>
            <a:r>
              <a:rPr lang="en-US" dirty="0" err="1" smtClean="0"/>
              <a:t>akan</a:t>
            </a:r>
            <a:r>
              <a:rPr lang="en-US" dirty="0" smtClean="0"/>
              <a:t> </a:t>
            </a:r>
            <a:r>
              <a:rPr lang="en-US" dirty="0" err="1" smtClean="0"/>
              <a:t>bimbingan</a:t>
            </a:r>
            <a:r>
              <a:rPr lang="en-US" dirty="0" smtClean="0"/>
              <a:t>, </a:t>
            </a:r>
            <a:r>
              <a:rPr lang="en-US" dirty="0" err="1" smtClean="0"/>
              <a:t>dukungan</a:t>
            </a:r>
            <a:r>
              <a:rPr lang="en-US" dirty="0" smtClean="0"/>
              <a:t> </a:t>
            </a:r>
            <a:r>
              <a:rPr lang="en-US" dirty="0" err="1" smtClean="0"/>
              <a:t>dan</a:t>
            </a:r>
            <a:r>
              <a:rPr lang="en-US" dirty="0" smtClean="0"/>
              <a:t> </a:t>
            </a:r>
            <a:r>
              <a:rPr lang="en-US" dirty="0" err="1" smtClean="0"/>
              <a:t>seperangkat</a:t>
            </a:r>
            <a:r>
              <a:rPr lang="en-US" dirty="0" smtClean="0"/>
              <a:t> </a:t>
            </a:r>
            <a:r>
              <a:rPr lang="en-US" dirty="0" err="1" smtClean="0"/>
              <a:t>nilai</a:t>
            </a:r>
            <a:r>
              <a:rPr lang="en-US" dirty="0" smtClean="0"/>
              <a:t> yang </a:t>
            </a:r>
            <a:r>
              <a:rPr lang="en-US" dirty="0" err="1" smtClean="0"/>
              <a:t>bisa</a:t>
            </a:r>
            <a:r>
              <a:rPr lang="en-US" dirty="0" smtClean="0"/>
              <a:t> </a:t>
            </a:r>
            <a:r>
              <a:rPr lang="en-US" dirty="0" err="1" smtClean="0"/>
              <a:t>ditegakkan</a:t>
            </a:r>
            <a:r>
              <a:rPr lang="en-US" dirty="0" smtClean="0"/>
              <a:t>. Proses </a:t>
            </a:r>
            <a:r>
              <a:rPr lang="en-US" dirty="0" err="1" smtClean="0"/>
              <a:t>ini</a:t>
            </a:r>
            <a:r>
              <a:rPr lang="en-US" dirty="0" smtClean="0"/>
              <a:t> </a:t>
            </a:r>
            <a:r>
              <a:rPr lang="en-US" dirty="0" err="1" smtClean="0"/>
              <a:t>diringkas</a:t>
            </a:r>
            <a:r>
              <a:rPr lang="en-US" dirty="0" smtClean="0"/>
              <a:t> </a:t>
            </a:r>
            <a:r>
              <a:rPr lang="en-US" dirty="0" err="1" smtClean="0"/>
              <a:t>oleh</a:t>
            </a:r>
            <a:r>
              <a:rPr lang="en-US" dirty="0" smtClean="0"/>
              <a:t> </a:t>
            </a:r>
            <a:r>
              <a:rPr lang="en-US" dirty="0" err="1" smtClean="0"/>
              <a:t>filsuf</a:t>
            </a:r>
            <a:r>
              <a:rPr lang="en-US" dirty="0" smtClean="0"/>
              <a:t> Blackburn </a:t>
            </a:r>
            <a:r>
              <a:rPr lang="en-US" dirty="0" err="1" smtClean="0"/>
              <a:t>dalam</a:t>
            </a:r>
            <a:r>
              <a:rPr lang="en-US" dirty="0" smtClean="0"/>
              <a:t> </a:t>
            </a:r>
            <a:r>
              <a:rPr lang="en-US" dirty="0" err="1" smtClean="0"/>
              <a:t>buku</a:t>
            </a:r>
            <a:r>
              <a:rPr lang="en-US" dirty="0" smtClean="0"/>
              <a:t> </a:t>
            </a:r>
            <a:r>
              <a:rPr lang="en-US" dirty="0" err="1" smtClean="0"/>
              <a:t>terbarunya</a:t>
            </a:r>
            <a:r>
              <a:rPr lang="en-US" dirty="0" smtClean="0"/>
              <a:t> 'Being </a:t>
            </a:r>
            <a:r>
              <a:rPr lang="en-US" dirty="0" err="1" smtClean="0"/>
              <a:t>Good'."Kita</a:t>
            </a:r>
            <a:r>
              <a:rPr lang="en-US" dirty="0" smtClean="0"/>
              <a:t> </a:t>
            </a:r>
            <a:r>
              <a:rPr lang="en-US" dirty="0" err="1" smtClean="0"/>
              <a:t>membutuhkan</a:t>
            </a:r>
            <a:r>
              <a:rPr lang="en-US" dirty="0" smtClean="0"/>
              <a:t> </a:t>
            </a:r>
            <a:r>
              <a:rPr lang="en-US" dirty="0" err="1" smtClean="0"/>
              <a:t>standar</a:t>
            </a:r>
            <a:r>
              <a:rPr lang="en-US" dirty="0" smtClean="0"/>
              <a:t> </a:t>
            </a:r>
            <a:r>
              <a:rPr lang="en-US" dirty="0" err="1" smtClean="0"/>
              <a:t>perilaku</a:t>
            </a:r>
            <a:r>
              <a:rPr lang="en-US" dirty="0" smtClean="0"/>
              <a:t> di </a:t>
            </a:r>
            <a:r>
              <a:rPr lang="en-US" dirty="0" err="1" smtClean="0"/>
              <a:t>mata</a:t>
            </a:r>
            <a:r>
              <a:rPr lang="en-US" dirty="0" smtClean="0"/>
              <a:t> </a:t>
            </a:r>
            <a:r>
              <a:rPr lang="en-US" dirty="0" err="1" smtClean="0"/>
              <a:t>kita</a:t>
            </a:r>
            <a:r>
              <a:rPr lang="en-US" dirty="0" smtClean="0"/>
              <a:t> </a:t>
            </a:r>
            <a:r>
              <a:rPr lang="en-US" dirty="0" err="1" smtClean="0"/>
              <a:t>dan</a:t>
            </a:r>
            <a:r>
              <a:rPr lang="en-US" dirty="0" smtClean="0"/>
              <a:t> </a:t>
            </a:r>
            <a:r>
              <a:rPr lang="en-US" dirty="0" err="1" smtClean="0"/>
              <a:t>kita</a:t>
            </a:r>
            <a:r>
              <a:rPr lang="en-US" dirty="0" smtClean="0"/>
              <a:t> </a:t>
            </a:r>
            <a:r>
              <a:rPr lang="en-US" dirty="0" err="1" smtClean="0"/>
              <a:t>butuh</a:t>
            </a:r>
            <a:r>
              <a:rPr lang="en-US" dirty="0" smtClean="0"/>
              <a:t> </a:t>
            </a:r>
            <a:r>
              <a:rPr lang="en-US" dirty="0" err="1" smtClean="0"/>
              <a:t>pengakuan</a:t>
            </a:r>
            <a:r>
              <a:rPr lang="en-US" dirty="0" smtClean="0"/>
              <a:t> di </a:t>
            </a:r>
            <a:r>
              <a:rPr lang="en-US" dirty="0" err="1" smtClean="0"/>
              <a:t>mata</a:t>
            </a:r>
            <a:r>
              <a:rPr lang="en-US" dirty="0" smtClean="0"/>
              <a:t> orang lain"</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4</a:t>
            </a:fld>
            <a:endParaRPr lang="en-US"/>
          </a:p>
        </p:txBody>
      </p:sp>
    </p:spTree>
    <p:extLst>
      <p:ext uri="{BB962C8B-B14F-4D97-AF65-F5344CB8AC3E}">
        <p14:creationId xmlns:p14="http://schemas.microsoft.com/office/powerpoint/2010/main" val="60071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Mereka</a:t>
            </a:r>
            <a:r>
              <a:rPr lang="en-US" dirty="0" smtClean="0"/>
              <a:t> </a:t>
            </a:r>
            <a:r>
              <a:rPr lang="en-US" dirty="0" err="1" smtClean="0"/>
              <a:t>dianugerahi</a:t>
            </a:r>
            <a:r>
              <a:rPr lang="en-US" dirty="0" smtClean="0"/>
              <a:t> </a:t>
            </a:r>
            <a:r>
              <a:rPr lang="en-US" dirty="0" err="1" smtClean="0"/>
              <a:t>akal</a:t>
            </a:r>
            <a:r>
              <a:rPr lang="en-US" dirty="0" smtClean="0"/>
              <a:t> </a:t>
            </a:r>
            <a:r>
              <a:rPr lang="en-US" dirty="0" err="1" smtClean="0"/>
              <a:t>dan</a:t>
            </a:r>
            <a:r>
              <a:rPr lang="en-US" dirty="0" smtClean="0"/>
              <a:t> </a:t>
            </a:r>
            <a:r>
              <a:rPr lang="en-US" dirty="0" err="1" smtClean="0"/>
              <a:t>hati</a:t>
            </a:r>
            <a:r>
              <a:rPr lang="en-US" dirty="0" smtClean="0"/>
              <a:t> </a:t>
            </a:r>
            <a:r>
              <a:rPr lang="en-US" dirty="0" err="1" smtClean="0"/>
              <a:t>nurani</a:t>
            </a:r>
            <a:r>
              <a:rPr lang="en-US" dirty="0" smtClean="0"/>
              <a:t> </a:t>
            </a:r>
            <a:r>
              <a:rPr lang="en-US" dirty="0" err="1" smtClean="0"/>
              <a:t>dan</a:t>
            </a:r>
            <a:r>
              <a:rPr lang="en-US" dirty="0" smtClean="0"/>
              <a:t> </a:t>
            </a:r>
            <a:r>
              <a:rPr lang="en-US" dirty="0" err="1" smtClean="0"/>
              <a:t>harus</a:t>
            </a:r>
            <a:r>
              <a:rPr lang="en-US" dirty="0" smtClean="0"/>
              <a:t> </a:t>
            </a:r>
            <a:r>
              <a:rPr lang="en-US" dirty="0" err="1" smtClean="0"/>
              <a:t>bertindak</a:t>
            </a:r>
            <a:r>
              <a:rPr lang="en-US" dirty="0" smtClean="0"/>
              <a:t> </a:t>
            </a:r>
            <a:r>
              <a:rPr lang="en-US" dirty="0" err="1" smtClean="0"/>
              <a:t>satu</a:t>
            </a:r>
            <a:r>
              <a:rPr lang="en-US" dirty="0" smtClean="0"/>
              <a:t> </a:t>
            </a:r>
            <a:r>
              <a:rPr lang="en-US" dirty="0" err="1" smtClean="0"/>
              <a:t>sama</a:t>
            </a:r>
            <a:r>
              <a:rPr lang="en-US" dirty="0" smtClean="0"/>
              <a:t> lain </a:t>
            </a:r>
            <a:r>
              <a:rPr lang="en-US" dirty="0" err="1" smtClean="0"/>
              <a:t>dalam</a:t>
            </a:r>
            <a:r>
              <a:rPr lang="en-US" dirty="0" smtClean="0"/>
              <a:t> </a:t>
            </a:r>
            <a:r>
              <a:rPr lang="en-US" dirty="0" err="1" smtClean="0"/>
              <a:t>semangat</a:t>
            </a:r>
            <a:r>
              <a:rPr lang="en-US" dirty="0" smtClean="0"/>
              <a:t> </a:t>
            </a:r>
            <a:r>
              <a:rPr lang="en-US" dirty="0" err="1" smtClean="0"/>
              <a:t>persaudaraan</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5</a:t>
            </a:fld>
            <a:endParaRPr lang="en-US"/>
          </a:p>
        </p:txBody>
      </p:sp>
    </p:spTree>
    <p:extLst>
      <p:ext uri="{BB962C8B-B14F-4D97-AF65-F5344CB8AC3E}">
        <p14:creationId xmlns:p14="http://schemas.microsoft.com/office/powerpoint/2010/main" val="159477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Meneliti</a:t>
            </a:r>
            <a:r>
              <a:rPr lang="en-US" dirty="0" smtClean="0"/>
              <a:t> </a:t>
            </a:r>
            <a:r>
              <a:rPr lang="en-US" dirty="0" err="1" smtClean="0"/>
              <a:t>isu</a:t>
            </a:r>
            <a:r>
              <a:rPr lang="en-US" dirty="0" smtClean="0"/>
              <a:t> </a:t>
            </a:r>
            <a:r>
              <a:rPr lang="en-US" dirty="0" err="1" smtClean="0"/>
              <a:t>topikal</a:t>
            </a:r>
            <a:r>
              <a:rPr lang="en-US" dirty="0" smtClean="0"/>
              <a:t> </a:t>
            </a:r>
            <a:r>
              <a:rPr lang="en-US" dirty="0" err="1" smtClean="0"/>
              <a:t>dan</a:t>
            </a:r>
            <a:r>
              <a:rPr lang="en-US" dirty="0" smtClean="0"/>
              <a:t> </a:t>
            </a:r>
            <a:r>
              <a:rPr lang="en-US" dirty="0" err="1" smtClean="0"/>
              <a:t>politis</a:t>
            </a:r>
            <a:r>
              <a:rPr lang="en-US" dirty="0" smtClean="0"/>
              <a:t>, </a:t>
            </a:r>
            <a:r>
              <a:rPr lang="en-US" dirty="0" err="1" smtClean="0"/>
              <a:t>melalui</a:t>
            </a:r>
            <a:r>
              <a:rPr lang="en-US" dirty="0" smtClean="0"/>
              <a:t> </a:t>
            </a:r>
            <a:r>
              <a:rPr lang="en-US" dirty="0" err="1" smtClean="0"/>
              <a:t>pengumpulan</a:t>
            </a:r>
            <a:r>
              <a:rPr lang="en-US" dirty="0" smtClean="0"/>
              <a:t> </a:t>
            </a:r>
            <a:r>
              <a:rPr lang="en-US" dirty="0" err="1" smtClean="0"/>
              <a:t>bukti</a:t>
            </a:r>
            <a:r>
              <a:rPr lang="en-US" dirty="0" smtClean="0"/>
              <a:t> </a:t>
            </a:r>
            <a:r>
              <a:rPr lang="en-US" dirty="0" err="1" smtClean="0"/>
              <a:t>dari</a:t>
            </a:r>
            <a:r>
              <a:rPr lang="en-US" dirty="0" smtClean="0"/>
              <a:t> </a:t>
            </a:r>
            <a:r>
              <a:rPr lang="en-US" dirty="0" err="1" smtClean="0"/>
              <a:t>sumber</a:t>
            </a:r>
            <a:r>
              <a:rPr lang="en-US" dirty="0" smtClean="0"/>
              <a:t> </a:t>
            </a:r>
            <a:r>
              <a:rPr lang="en-US" dirty="0" err="1" smtClean="0"/>
              <a:t>informasi</a:t>
            </a:r>
            <a:r>
              <a:rPr lang="en-US" dirty="0" smtClean="0"/>
              <a:t> yang </a:t>
            </a:r>
            <a:r>
              <a:rPr lang="en-US" dirty="0" err="1" smtClean="0"/>
              <a:t>lengkap</a:t>
            </a:r>
            <a:r>
              <a:rPr lang="en-US" dirty="0" smtClean="0"/>
              <a:t> </a:t>
            </a:r>
            <a:r>
              <a:rPr lang="en-US" dirty="0" err="1" smtClean="0"/>
              <a:t>termasuk</a:t>
            </a:r>
            <a:r>
              <a:rPr lang="en-US" dirty="0" smtClean="0"/>
              <a:t> yang </a:t>
            </a:r>
            <a:r>
              <a:rPr lang="en-US" dirty="0" err="1" smtClean="0"/>
              <a:t>mencerminkan</a:t>
            </a:r>
            <a:r>
              <a:rPr lang="en-US" dirty="0" smtClean="0"/>
              <a:t> </a:t>
            </a:r>
            <a:r>
              <a:rPr lang="en-US" dirty="0" err="1" smtClean="0"/>
              <a:t>perspektif</a:t>
            </a:r>
            <a:r>
              <a:rPr lang="en-US" dirty="0" smtClean="0"/>
              <a:t> yang </a:t>
            </a:r>
            <a:r>
              <a:rPr lang="en-US" dirty="0" err="1" smtClean="0"/>
              <a:t>berbeda.Pahami</a:t>
            </a:r>
            <a:r>
              <a:rPr lang="en-US" dirty="0" smtClean="0"/>
              <a:t> </a:t>
            </a:r>
            <a:r>
              <a:rPr lang="en-US" dirty="0" err="1" smtClean="0"/>
              <a:t>diri</a:t>
            </a:r>
            <a:r>
              <a:rPr lang="en-US" dirty="0" smtClean="0"/>
              <a:t> </a:t>
            </a:r>
            <a:r>
              <a:rPr lang="en-US" dirty="0" err="1" smtClean="0"/>
              <a:t>sendiri</a:t>
            </a:r>
            <a:r>
              <a:rPr lang="en-US" dirty="0" smtClean="0"/>
              <a:t> </a:t>
            </a:r>
            <a:r>
              <a:rPr lang="en-US" dirty="0" err="1" smtClean="0"/>
              <a:t>sehubungan</a:t>
            </a:r>
            <a:r>
              <a:rPr lang="en-US" dirty="0" smtClean="0"/>
              <a:t> </a:t>
            </a:r>
            <a:r>
              <a:rPr lang="en-US" dirty="0" err="1" smtClean="0"/>
              <a:t>dengan</a:t>
            </a:r>
            <a:r>
              <a:rPr lang="en-US" dirty="0" smtClean="0"/>
              <a:t> </a:t>
            </a:r>
            <a:r>
              <a:rPr lang="en-US" dirty="0" err="1" smtClean="0"/>
              <a:t>hal</a:t>
            </a:r>
            <a:r>
              <a:rPr lang="en-US" dirty="0" smtClean="0"/>
              <a:t> </a:t>
            </a:r>
            <a:r>
              <a:rPr lang="en-US" dirty="0" err="1" smtClean="0"/>
              <a:t>lainnya</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7</a:t>
            </a:fld>
            <a:endParaRPr lang="en-US"/>
          </a:p>
        </p:txBody>
      </p:sp>
    </p:spTree>
    <p:extLst>
      <p:ext uri="{BB962C8B-B14F-4D97-AF65-F5344CB8AC3E}">
        <p14:creationId xmlns:p14="http://schemas.microsoft.com/office/powerpoint/2010/main" val="1961954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Jelajahi</a:t>
            </a:r>
            <a:r>
              <a:rPr lang="en-US" dirty="0" smtClean="0"/>
              <a:t> </a:t>
            </a:r>
            <a:r>
              <a:rPr lang="en-US" dirty="0" err="1" smtClean="0"/>
              <a:t>bagaimana</a:t>
            </a:r>
            <a:r>
              <a:rPr lang="en-US" dirty="0" smtClean="0"/>
              <a:t> media </a:t>
            </a:r>
            <a:r>
              <a:rPr lang="en-US" dirty="0" err="1" smtClean="0"/>
              <a:t>menyajikan</a:t>
            </a:r>
            <a:r>
              <a:rPr lang="en-US" dirty="0" smtClean="0"/>
              <a:t> </a:t>
            </a:r>
            <a:r>
              <a:rPr lang="en-US" dirty="0" err="1" smtClean="0"/>
              <a:t>informasi.Kenali</a:t>
            </a:r>
            <a:r>
              <a:rPr lang="en-US" dirty="0" smtClean="0"/>
              <a:t> </a:t>
            </a:r>
            <a:r>
              <a:rPr lang="en-US" dirty="0" err="1" smtClean="0"/>
              <a:t>stereotip</a:t>
            </a:r>
            <a:r>
              <a:rPr lang="en-US" dirty="0" smtClean="0"/>
              <a:t> </a:t>
            </a:r>
            <a:r>
              <a:rPr lang="en-US" dirty="0" err="1" smtClean="0"/>
              <a:t>dan</a:t>
            </a:r>
            <a:r>
              <a:rPr lang="en-US" dirty="0" smtClean="0"/>
              <a:t> </a:t>
            </a:r>
            <a:r>
              <a:rPr lang="en-US" dirty="0" err="1" smtClean="0"/>
              <a:t>bentuk</a:t>
            </a:r>
            <a:r>
              <a:rPr lang="en-US" dirty="0" smtClean="0"/>
              <a:t> </a:t>
            </a:r>
            <a:r>
              <a:rPr lang="en-US" dirty="0" err="1" smtClean="0"/>
              <a:t>representasi</a:t>
            </a:r>
            <a:r>
              <a:rPr lang="en-US" dirty="0" smtClean="0"/>
              <a:t> </a:t>
            </a:r>
            <a:r>
              <a:rPr lang="en-US" dirty="0" err="1" smtClean="0"/>
              <a:t>tidak</a:t>
            </a:r>
            <a:r>
              <a:rPr lang="en-US" dirty="0" smtClean="0"/>
              <a:t> </a:t>
            </a:r>
            <a:r>
              <a:rPr lang="en-US" dirty="0" err="1" smtClean="0"/>
              <a:t>adil</a:t>
            </a:r>
            <a:r>
              <a:rPr lang="en-US" dirty="0" smtClean="0"/>
              <a:t> </a:t>
            </a:r>
            <a:r>
              <a:rPr lang="en-US" dirty="0" err="1" smtClean="0"/>
              <a:t>lainnya</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8</a:t>
            </a:fld>
            <a:endParaRPr lang="en-US"/>
          </a:p>
        </p:txBody>
      </p:sp>
    </p:spTree>
    <p:extLst>
      <p:ext uri="{BB962C8B-B14F-4D97-AF65-F5344CB8AC3E}">
        <p14:creationId xmlns:p14="http://schemas.microsoft.com/office/powerpoint/2010/main" val="210292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Pahami</a:t>
            </a:r>
            <a:r>
              <a:rPr lang="en-US" dirty="0" smtClean="0"/>
              <a:t> </a:t>
            </a:r>
            <a:r>
              <a:rPr lang="en-US" dirty="0" err="1" smtClean="0"/>
              <a:t>bahwa</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dapat</a:t>
            </a:r>
            <a:r>
              <a:rPr lang="en-US" dirty="0" smtClean="0"/>
              <a:t> </a:t>
            </a:r>
            <a:r>
              <a:rPr lang="en-US" dirty="0" err="1" smtClean="0"/>
              <a:t>dialokasikan</a:t>
            </a:r>
            <a:r>
              <a:rPr lang="en-US" dirty="0" smtClean="0"/>
              <a:t> </a:t>
            </a:r>
            <a:r>
              <a:rPr lang="en-US" dirty="0" err="1" smtClean="0"/>
              <a:t>dengan</a:t>
            </a:r>
            <a:r>
              <a:rPr lang="en-US" dirty="0" smtClean="0"/>
              <a:t> </a:t>
            </a:r>
            <a:r>
              <a:rPr lang="en-US" dirty="0" err="1" smtClean="0"/>
              <a:t>cara</a:t>
            </a:r>
            <a:r>
              <a:rPr lang="en-US" dirty="0" smtClean="0"/>
              <a:t> yang </a:t>
            </a:r>
            <a:r>
              <a:rPr lang="en-US" dirty="0" err="1" smtClean="0"/>
              <a:t>berbeda</a:t>
            </a:r>
            <a:r>
              <a:rPr lang="en-US" dirty="0" smtClean="0"/>
              <a:t> </a:t>
            </a:r>
            <a:r>
              <a:rPr lang="en-US" dirty="0" err="1" smtClean="0"/>
              <a:t>dan</a:t>
            </a:r>
            <a:r>
              <a:rPr lang="en-US" dirty="0" smtClean="0"/>
              <a:t> </a:t>
            </a:r>
            <a:r>
              <a:rPr lang="en-US" dirty="0" err="1" smtClean="0"/>
              <a:t>pilihan</a:t>
            </a:r>
            <a:r>
              <a:rPr lang="en-US" dirty="0" smtClean="0"/>
              <a:t> </a:t>
            </a:r>
            <a:r>
              <a:rPr lang="en-US" dirty="0" err="1" smtClean="0"/>
              <a:t>ekonomi</a:t>
            </a:r>
            <a:r>
              <a:rPr lang="en-US" dirty="0" smtClean="0"/>
              <a:t> </a:t>
            </a:r>
            <a:r>
              <a:rPr lang="en-US" dirty="0" err="1" smtClean="0"/>
              <a:t>ini</a:t>
            </a:r>
            <a:r>
              <a:rPr lang="en-US" dirty="0" smtClean="0"/>
              <a:t> </a:t>
            </a:r>
            <a:r>
              <a:rPr lang="en-US" dirty="0" err="1" smtClean="0"/>
              <a:t>mempengaruhi</a:t>
            </a:r>
            <a:r>
              <a:rPr lang="en-US" dirty="0" smtClean="0"/>
              <a:t> </a:t>
            </a:r>
            <a:r>
              <a:rPr lang="en-US" dirty="0" err="1" smtClean="0"/>
              <a:t>individu</a:t>
            </a:r>
            <a:r>
              <a:rPr lang="en-US" dirty="0" smtClean="0"/>
              <a:t> </a:t>
            </a:r>
            <a:r>
              <a:rPr lang="en-US" dirty="0" err="1" smtClean="0"/>
              <a:t>dan</a:t>
            </a:r>
            <a:r>
              <a:rPr lang="en-US" dirty="0" smtClean="0"/>
              <a:t> </a:t>
            </a:r>
            <a:r>
              <a:rPr lang="en-US" dirty="0" err="1" smtClean="0"/>
              <a:t>masyarakat.Renungkan</a:t>
            </a:r>
            <a:r>
              <a:rPr lang="en-US" dirty="0" smtClean="0"/>
              <a:t> </a:t>
            </a:r>
            <a:r>
              <a:rPr lang="en-US" dirty="0" err="1" smtClean="0"/>
              <a:t>secara</a:t>
            </a:r>
            <a:r>
              <a:rPr lang="en-US" dirty="0" smtClean="0"/>
              <a:t> </a:t>
            </a:r>
            <a:r>
              <a:rPr lang="en-US" dirty="0" err="1" smtClean="0"/>
              <a:t>kritis</a:t>
            </a:r>
            <a:r>
              <a:rPr lang="en-US" dirty="0" smtClean="0"/>
              <a:t> </a:t>
            </a:r>
            <a:r>
              <a:rPr lang="en-US" dirty="0" err="1" smtClean="0"/>
              <a:t>pandangan</a:t>
            </a:r>
            <a:r>
              <a:rPr lang="en-US" dirty="0" smtClean="0"/>
              <a:t> </a:t>
            </a:r>
            <a:r>
              <a:rPr lang="en-US" dirty="0" err="1" smtClean="0"/>
              <a:t>mereka</a:t>
            </a:r>
            <a:r>
              <a:rPr lang="en-US" dirty="0" smtClean="0"/>
              <a:t> </a:t>
            </a:r>
            <a:r>
              <a:rPr lang="en-US" dirty="0" err="1" smtClean="0"/>
              <a:t>sendiri</a:t>
            </a:r>
            <a:r>
              <a:rPr lang="en-US" dirty="0" smtClean="0"/>
              <a:t> </a:t>
            </a:r>
            <a:r>
              <a:rPr lang="en-US" dirty="0" err="1" smtClean="0"/>
              <a:t>tentang</a:t>
            </a:r>
            <a:r>
              <a:rPr lang="en-US" dirty="0" smtClean="0"/>
              <a:t> </a:t>
            </a:r>
            <a:r>
              <a:rPr lang="en-US" dirty="0" err="1" smtClean="0"/>
              <a:t>kehidupan</a:t>
            </a:r>
            <a:r>
              <a:rPr lang="en-US" dirty="0" smtClean="0"/>
              <a:t> orang-orang yang </a:t>
            </a:r>
            <a:r>
              <a:rPr lang="en-US" dirty="0" err="1" smtClean="0"/>
              <a:t>tinggal</a:t>
            </a:r>
            <a:r>
              <a:rPr lang="en-US" dirty="0" smtClean="0"/>
              <a:t> di </a:t>
            </a:r>
            <a:r>
              <a:rPr lang="en-US" dirty="0" err="1" smtClean="0"/>
              <a:t>tempat</a:t>
            </a:r>
            <a:r>
              <a:rPr lang="en-US" dirty="0" smtClean="0"/>
              <a:t> </a:t>
            </a:r>
            <a:r>
              <a:rPr lang="en-US" dirty="0" err="1" smtClean="0"/>
              <a:t>dan</a:t>
            </a:r>
            <a:r>
              <a:rPr lang="en-US" dirty="0" smtClean="0"/>
              <a:t> </a:t>
            </a:r>
            <a:r>
              <a:rPr lang="en-US" dirty="0" err="1" smtClean="0"/>
              <a:t>waktu</a:t>
            </a:r>
            <a:r>
              <a:rPr lang="en-US" dirty="0" smtClean="0"/>
              <a:t> lain </a:t>
            </a:r>
            <a:r>
              <a:rPr lang="en-US" dirty="0" err="1" smtClean="0"/>
              <a:t>dan</a:t>
            </a:r>
            <a:r>
              <a:rPr lang="en-US" dirty="0" smtClean="0"/>
              <a:t> orang-orang </a:t>
            </a:r>
            <a:r>
              <a:rPr lang="en-US" dirty="0" err="1" smtClean="0"/>
              <a:t>dengan</a:t>
            </a:r>
            <a:r>
              <a:rPr lang="en-US" dirty="0" smtClean="0"/>
              <a:t> </a:t>
            </a:r>
            <a:r>
              <a:rPr lang="en-US" dirty="0" err="1" smtClean="0"/>
              <a:t>nilai</a:t>
            </a:r>
            <a:r>
              <a:rPr lang="en-US" dirty="0" smtClean="0"/>
              <a:t> </a:t>
            </a:r>
            <a:r>
              <a:rPr lang="en-US" dirty="0" err="1" smtClean="0"/>
              <a:t>dan</a:t>
            </a:r>
            <a:r>
              <a:rPr lang="en-US" dirty="0" smtClean="0"/>
              <a:t> </a:t>
            </a:r>
            <a:r>
              <a:rPr lang="en-US" dirty="0" err="1" smtClean="0"/>
              <a:t>kebiasaan</a:t>
            </a:r>
            <a:r>
              <a:rPr lang="en-US" dirty="0" smtClean="0"/>
              <a:t> yang </a:t>
            </a:r>
            <a:r>
              <a:rPr lang="en-US" dirty="0" err="1" smtClean="0"/>
              <a:t>berbeda</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9</a:t>
            </a:fld>
            <a:endParaRPr lang="en-US"/>
          </a:p>
        </p:txBody>
      </p:sp>
    </p:spTree>
    <p:extLst>
      <p:ext uri="{BB962C8B-B14F-4D97-AF65-F5344CB8AC3E}">
        <p14:creationId xmlns:p14="http://schemas.microsoft.com/office/powerpoint/2010/main" val="63254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Tantang</a:t>
            </a:r>
            <a:r>
              <a:rPr lang="en-US" dirty="0" smtClean="0"/>
              <a:t> </a:t>
            </a:r>
            <a:r>
              <a:rPr lang="en-US" dirty="0" err="1" smtClean="0"/>
              <a:t>stereotip</a:t>
            </a:r>
            <a:r>
              <a:rPr lang="en-US" dirty="0" smtClean="0"/>
              <a:t> </a:t>
            </a:r>
            <a:r>
              <a:rPr lang="en-US" dirty="0" err="1" smtClean="0"/>
              <a:t>dan</a:t>
            </a:r>
            <a:r>
              <a:rPr lang="en-US" dirty="0" smtClean="0"/>
              <a:t> </a:t>
            </a:r>
            <a:r>
              <a:rPr lang="en-US" dirty="0" err="1" smtClean="0"/>
              <a:t>bentuk</a:t>
            </a:r>
            <a:r>
              <a:rPr lang="en-US" dirty="0" smtClean="0"/>
              <a:t> </a:t>
            </a:r>
            <a:r>
              <a:rPr lang="en-US" dirty="0" err="1" smtClean="0"/>
              <a:t>ketidakadilan</a:t>
            </a:r>
            <a:r>
              <a:rPr lang="en-US" dirty="0" smtClean="0"/>
              <a:t> </a:t>
            </a:r>
            <a:r>
              <a:rPr lang="en-US" dirty="0" err="1" smtClean="0"/>
              <a:t>lainnya</a:t>
            </a:r>
            <a:r>
              <a:rPr lang="en-US" dirty="0" smtClean="0"/>
              <a:t>.</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11</a:t>
            </a:fld>
            <a:endParaRPr lang="en-US"/>
          </a:p>
        </p:txBody>
      </p:sp>
    </p:spTree>
    <p:extLst>
      <p:ext uri="{BB962C8B-B14F-4D97-AF65-F5344CB8AC3E}">
        <p14:creationId xmlns:p14="http://schemas.microsoft.com/office/powerpoint/2010/main" val="116334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Dapatkan</a:t>
            </a:r>
            <a:r>
              <a:rPr lang="en-US" dirty="0" smtClean="0"/>
              <a:t> </a:t>
            </a:r>
            <a:r>
              <a:rPr lang="en-US" dirty="0" err="1" smtClean="0"/>
              <a:t>pengalaman</a:t>
            </a:r>
            <a:r>
              <a:rPr lang="en-US" dirty="0" smtClean="0"/>
              <a:t> </a:t>
            </a:r>
            <a:r>
              <a:rPr lang="en-US" dirty="0" err="1" smtClean="0"/>
              <a:t>mengambil</a:t>
            </a:r>
            <a:r>
              <a:rPr lang="en-US" dirty="0" smtClean="0"/>
              <a:t> </a:t>
            </a:r>
            <a:r>
              <a:rPr lang="en-US" dirty="0" err="1" smtClean="0"/>
              <a:t>tindakan</a:t>
            </a:r>
            <a:r>
              <a:rPr lang="en-US" dirty="0" smtClean="0"/>
              <a:t> </a:t>
            </a:r>
            <a:r>
              <a:rPr lang="en-US" dirty="0" err="1" smtClean="0"/>
              <a:t>untuk</a:t>
            </a:r>
            <a:r>
              <a:rPr lang="en-US" dirty="0" smtClean="0"/>
              <a:t> </a:t>
            </a:r>
            <a:r>
              <a:rPr lang="en-US" dirty="0" err="1" smtClean="0"/>
              <a:t>perubahan</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13</a:t>
            </a:fld>
            <a:endParaRPr lang="en-US"/>
          </a:p>
        </p:txBody>
      </p:sp>
    </p:spTree>
    <p:extLst>
      <p:ext uri="{BB962C8B-B14F-4D97-AF65-F5344CB8AC3E}">
        <p14:creationId xmlns:p14="http://schemas.microsoft.com/office/powerpoint/2010/main" val="180448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Pertanyaan</a:t>
            </a:r>
            <a:r>
              <a:rPr lang="en-US" dirty="0" smtClean="0"/>
              <a:t> </a:t>
            </a:r>
            <a:r>
              <a:rPr lang="en-US" dirty="0" err="1" smtClean="0"/>
              <a:t>kolaborasi</a:t>
            </a:r>
            <a:r>
              <a:rPr lang="en-US" dirty="0" smtClean="0"/>
              <a:t> </a:t>
            </a:r>
            <a:r>
              <a:rPr lang="en-US" dirty="0" err="1" smtClean="0"/>
              <a:t>terbuka</a:t>
            </a:r>
            <a:endParaRPr lang="en-US" dirty="0" smtClean="0"/>
          </a:p>
          <a:p>
            <a:r>
              <a:rPr lang="en-US" dirty="0" err="1" smtClean="0"/>
              <a:t>Tinggal</a:t>
            </a:r>
            <a:r>
              <a:rPr lang="en-US" dirty="0" smtClean="0"/>
              <a:t> </a:t>
            </a:r>
            <a:r>
              <a:rPr lang="en-US" dirty="0" err="1" smtClean="0"/>
              <a:t>korespondensi</a:t>
            </a:r>
            <a:r>
              <a:rPr lang="en-US" dirty="0" smtClean="0"/>
              <a:t> </a:t>
            </a:r>
            <a:r>
              <a:rPr lang="en-US" dirty="0" err="1" smtClean="0"/>
              <a:t>dengan</a:t>
            </a:r>
            <a:r>
              <a:rPr lang="en-US" dirty="0" smtClean="0"/>
              <a:t> orang lain yang </a:t>
            </a:r>
            <a:r>
              <a:rPr lang="en-US" dirty="0" err="1" smtClean="0"/>
              <a:t>tinggal</a:t>
            </a:r>
            <a:r>
              <a:rPr lang="en-US" dirty="0" smtClean="0"/>
              <a:t> / </a:t>
            </a:r>
            <a:r>
              <a:rPr lang="en-US" dirty="0" err="1" smtClean="0"/>
              <a:t>bekerja</a:t>
            </a:r>
            <a:r>
              <a:rPr lang="en-US" dirty="0" smtClean="0"/>
              <a:t> di </a:t>
            </a:r>
            <a:r>
              <a:rPr lang="en-US" dirty="0" err="1" smtClean="0"/>
              <a:t>dalam</a:t>
            </a:r>
            <a:r>
              <a:rPr lang="en-US" dirty="0" smtClean="0"/>
              <a:t> </a:t>
            </a:r>
            <a:r>
              <a:rPr lang="en-US" dirty="0" err="1" smtClean="0"/>
              <a:t>dan</a:t>
            </a:r>
            <a:r>
              <a:rPr lang="en-US" dirty="0" smtClean="0"/>
              <a:t> di </a:t>
            </a:r>
            <a:r>
              <a:rPr lang="en-US" dirty="0" err="1" smtClean="0"/>
              <a:t>luar</a:t>
            </a:r>
            <a:r>
              <a:rPr lang="en-US" dirty="0" smtClean="0"/>
              <a:t> </a:t>
            </a:r>
            <a:r>
              <a:rPr lang="en-US" dirty="0" err="1" smtClean="0"/>
              <a:t>wilayah</a:t>
            </a:r>
            <a:r>
              <a:rPr lang="en-US" dirty="0" smtClean="0"/>
              <a:t> </a:t>
            </a:r>
            <a:r>
              <a:rPr lang="en-US" dirty="0" err="1" smtClean="0"/>
              <a:t>terdekat</a:t>
            </a:r>
            <a:endParaRPr lang="en-US" dirty="0" smtClean="0"/>
          </a:p>
          <a:p>
            <a:r>
              <a:rPr lang="en-US" dirty="0" err="1" smtClean="0"/>
              <a:t>Memasuki</a:t>
            </a:r>
            <a:r>
              <a:rPr lang="en-US" dirty="0" smtClean="0"/>
              <a:t> </a:t>
            </a:r>
            <a:r>
              <a:rPr lang="en-US" dirty="0" err="1" smtClean="0"/>
              <a:t>kehidupan</a:t>
            </a:r>
            <a:r>
              <a:rPr lang="en-US" dirty="0" smtClean="0"/>
              <a:t> orang lain </a:t>
            </a:r>
            <a:r>
              <a:rPr lang="en-US" dirty="0" err="1" smtClean="0"/>
              <a:t>melalui</a:t>
            </a:r>
            <a:r>
              <a:rPr lang="en-US" dirty="0" smtClean="0"/>
              <a:t> </a:t>
            </a:r>
            <a:r>
              <a:rPr lang="en-US" dirty="0" err="1" smtClean="0"/>
              <a:t>cerita</a:t>
            </a:r>
            <a:r>
              <a:rPr lang="en-US" dirty="0" smtClean="0"/>
              <a:t>, </a:t>
            </a:r>
            <a:r>
              <a:rPr lang="en-US" dirty="0" err="1" smtClean="0"/>
              <a:t>biografi</a:t>
            </a:r>
            <a:r>
              <a:rPr lang="en-US" dirty="0" smtClean="0"/>
              <a:t> </a:t>
            </a:r>
            <a:r>
              <a:rPr lang="en-US" dirty="0" err="1" smtClean="0"/>
              <a:t>dan</a:t>
            </a:r>
            <a:r>
              <a:rPr lang="en-US" dirty="0" smtClean="0"/>
              <a:t> media </a:t>
            </a:r>
            <a:r>
              <a:rPr lang="en-US" dirty="0" err="1" smtClean="0"/>
              <a:t>lainnya</a:t>
            </a:r>
            <a:endParaRPr lang="en-US" dirty="0"/>
          </a:p>
        </p:txBody>
      </p:sp>
      <p:sp>
        <p:nvSpPr>
          <p:cNvPr id="4" name="Slide Number Placeholder 3"/>
          <p:cNvSpPr>
            <a:spLocks noGrp="1"/>
          </p:cNvSpPr>
          <p:nvPr>
            <p:ph type="sldNum" sz="quarter" idx="10"/>
          </p:nvPr>
        </p:nvSpPr>
        <p:spPr/>
        <p:txBody>
          <a:bodyPr/>
          <a:lstStyle/>
          <a:p>
            <a:fld id="{53BD6457-0E92-7248-BBE8-4379F0895D50}" type="slidenum">
              <a:rPr lang="en-US" smtClean="0"/>
              <a:t>14</a:t>
            </a:fld>
            <a:endParaRPr lang="en-US"/>
          </a:p>
        </p:txBody>
      </p:sp>
    </p:spTree>
    <p:extLst>
      <p:ext uri="{BB962C8B-B14F-4D97-AF65-F5344CB8AC3E}">
        <p14:creationId xmlns:p14="http://schemas.microsoft.com/office/powerpoint/2010/main" val="98213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0AFB8-03AA-4248-964A-B9A9961377AE}" type="datetimeFigureOut">
              <a:rPr lang="en-US" smtClean="0"/>
              <a:t>6/27/18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68987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0AFB8-03AA-4248-964A-B9A9961377AE}" type="datetimeFigureOut">
              <a:rPr lang="en-US" smtClean="0"/>
              <a:t>6/27/18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118678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0AFB8-03AA-4248-964A-B9A9961377AE}" type="datetimeFigureOut">
              <a:rPr lang="en-US" smtClean="0"/>
              <a:t>6/27/18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49923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0AFB8-03AA-4248-964A-B9A9961377AE}" type="datetimeFigureOut">
              <a:rPr lang="en-US" smtClean="0"/>
              <a:t>6/27/18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15883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0AFB8-03AA-4248-964A-B9A9961377AE}" type="datetimeFigureOut">
              <a:rPr lang="en-US" smtClean="0"/>
              <a:t>6/27/18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92815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0AFB8-03AA-4248-964A-B9A9961377AE}" type="datetimeFigureOut">
              <a:rPr lang="en-US" smtClean="0"/>
              <a:t>6/27/18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20552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0AFB8-03AA-4248-964A-B9A9961377AE}" type="datetimeFigureOut">
              <a:rPr lang="en-US" smtClean="0"/>
              <a:t>6/27/18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103226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0AFB8-03AA-4248-964A-B9A9961377AE}" type="datetimeFigureOut">
              <a:rPr lang="en-US" smtClean="0"/>
              <a:t>6/27/18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188044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0AFB8-03AA-4248-964A-B9A9961377AE}" type="datetimeFigureOut">
              <a:rPr lang="en-US" smtClean="0"/>
              <a:t>6/27/18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20510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0AFB8-03AA-4248-964A-B9A9961377AE}" type="datetimeFigureOut">
              <a:rPr lang="en-US" smtClean="0"/>
              <a:t>6/27/18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52204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0AFB8-03AA-4248-964A-B9A9961377AE}" type="datetimeFigureOut">
              <a:rPr lang="en-US" smtClean="0"/>
              <a:t>6/27/18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F401-1814-104F-A749-8FE93009A3FF}" type="slidenum">
              <a:rPr lang="en-US" smtClean="0"/>
              <a:t>‹#›</a:t>
            </a:fld>
            <a:endParaRPr lang="en-US"/>
          </a:p>
        </p:txBody>
      </p:sp>
    </p:spTree>
    <p:extLst>
      <p:ext uri="{BB962C8B-B14F-4D97-AF65-F5344CB8AC3E}">
        <p14:creationId xmlns:p14="http://schemas.microsoft.com/office/powerpoint/2010/main" val="1542037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0AFB8-03AA-4248-964A-B9A9961377AE}" type="datetimeFigureOut">
              <a:rPr lang="en-US" smtClean="0"/>
              <a:t>6/27/18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CF401-1814-104F-A749-8FE93009A3FF}" type="slidenum">
              <a:rPr lang="en-US" smtClean="0"/>
              <a:t>‹#›</a:t>
            </a:fld>
            <a:endParaRPr lang="en-US"/>
          </a:p>
        </p:txBody>
      </p:sp>
    </p:spTree>
    <p:extLst>
      <p:ext uri="{BB962C8B-B14F-4D97-AF65-F5344CB8AC3E}">
        <p14:creationId xmlns:p14="http://schemas.microsoft.com/office/powerpoint/2010/main" val="71058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Box 1"/>
          <p:cNvSpPr txBox="1">
            <a:spLocks noChangeArrowheads="1"/>
          </p:cNvSpPr>
          <p:nvPr/>
        </p:nvSpPr>
        <p:spPr bwMode="auto">
          <a:xfrm>
            <a:off x="4724400" y="3200401"/>
            <a:ext cx="5638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600" b="1" dirty="0">
              <a:solidFill>
                <a:schemeClr val="bg1"/>
              </a:solidFill>
              <a:latin typeface="Arial" charset="0"/>
            </a:endParaRPr>
          </a:p>
          <a:p>
            <a:pPr algn="ctr" eaLnBrk="1" hangingPunct="1">
              <a:spcBef>
                <a:spcPct val="0"/>
              </a:spcBef>
              <a:buFontTx/>
              <a:buNone/>
            </a:pPr>
            <a:r>
              <a:rPr lang="en-US" altLang="en-US" sz="1600" b="1" dirty="0" smtClean="0">
                <a:solidFill>
                  <a:schemeClr val="bg1"/>
                </a:solidFill>
                <a:latin typeface="Arial" charset="0"/>
              </a:rPr>
              <a:t>REFLECTION PERKULIAHAN</a:t>
            </a:r>
            <a:endParaRPr lang="en-US" altLang="en-US" sz="1600" b="1" dirty="0">
              <a:solidFill>
                <a:schemeClr val="bg1"/>
              </a:solidFill>
              <a:latin typeface="Arial" charset="0"/>
            </a:endParaRPr>
          </a:p>
          <a:p>
            <a:pPr algn="ctr" eaLnBrk="1" hangingPunct="1">
              <a:spcBef>
                <a:spcPct val="0"/>
              </a:spcBef>
              <a:buFontTx/>
              <a:buNone/>
            </a:pPr>
            <a:r>
              <a:rPr lang="en-US" altLang="en-US" sz="1600" b="1" dirty="0" err="1">
                <a:solidFill>
                  <a:schemeClr val="bg1"/>
                </a:solidFill>
                <a:latin typeface="Arial" charset="0"/>
              </a:rPr>
              <a:t>Pertemuan</a:t>
            </a:r>
            <a:r>
              <a:rPr lang="en-US" altLang="en-US" sz="1600" b="1" dirty="0">
                <a:solidFill>
                  <a:schemeClr val="bg1"/>
                </a:solidFill>
                <a:latin typeface="Arial" charset="0"/>
              </a:rPr>
              <a:t>  </a:t>
            </a:r>
            <a:r>
              <a:rPr lang="en-US" altLang="en-US" sz="1600" b="1" dirty="0" smtClean="0">
                <a:solidFill>
                  <a:schemeClr val="bg1"/>
                </a:solidFill>
                <a:latin typeface="Arial" charset="0"/>
              </a:rPr>
              <a:t>Ke-14</a:t>
            </a:r>
            <a:endParaRPr lang="en-US" altLang="en-US" sz="1600" b="1" dirty="0">
              <a:solidFill>
                <a:schemeClr val="bg1"/>
              </a:solidFill>
              <a:latin typeface="Arial" charset="0"/>
            </a:endParaRPr>
          </a:p>
          <a:p>
            <a:pPr algn="ctr" eaLnBrk="1" hangingPunct="1">
              <a:spcBef>
                <a:spcPct val="0"/>
              </a:spcBef>
              <a:buFontTx/>
              <a:buNone/>
            </a:pPr>
            <a:r>
              <a:rPr lang="en-US" altLang="en-US" sz="1600" b="1" dirty="0">
                <a:solidFill>
                  <a:schemeClr val="bg1"/>
                </a:solidFill>
                <a:latin typeface="Arial" charset="0"/>
              </a:rPr>
              <a:t>Nurul Febrianti, </a:t>
            </a:r>
            <a:r>
              <a:rPr lang="en-US" altLang="en-US" sz="1600" b="1" dirty="0" err="1">
                <a:solidFill>
                  <a:schemeClr val="bg1"/>
                </a:solidFill>
                <a:latin typeface="Arial" charset="0"/>
              </a:rPr>
              <a:t>M.Pd</a:t>
            </a:r>
            <a:endParaRPr lang="en-US" altLang="en-US" sz="1600" b="1" dirty="0">
              <a:solidFill>
                <a:schemeClr val="bg1"/>
              </a:solidFill>
              <a:latin typeface="Arial" charset="0"/>
            </a:endParaRPr>
          </a:p>
          <a:p>
            <a:pPr algn="ctr" eaLnBrk="1" hangingPunct="1">
              <a:spcBef>
                <a:spcPct val="0"/>
              </a:spcBef>
              <a:buFontTx/>
              <a:buNone/>
            </a:pPr>
            <a:r>
              <a:rPr lang="en-US" altLang="en-US" sz="1600" b="1" dirty="0">
                <a:solidFill>
                  <a:schemeClr val="bg1"/>
                </a:solidFill>
                <a:latin typeface="Arial" charset="0"/>
              </a:rPr>
              <a:t>Prodi PGSD FKIP</a:t>
            </a:r>
          </a:p>
          <a:p>
            <a:pPr algn="ctr" eaLnBrk="1" hangingPunct="1">
              <a:spcBef>
                <a:spcPct val="0"/>
              </a:spcBef>
              <a:buFontTx/>
              <a:buNone/>
            </a:pPr>
            <a:endParaRPr lang="en-US" altLang="en-US" sz="1600" b="1" dirty="0">
              <a:solidFill>
                <a:schemeClr val="bg1"/>
              </a:solidFill>
              <a:latin typeface="Arial" charset="0"/>
            </a:endParaRPr>
          </a:p>
          <a:p>
            <a:pPr algn="ctr" eaLnBrk="1" hangingPunct="1">
              <a:spcBef>
                <a:spcPct val="0"/>
              </a:spcBef>
              <a:buFontTx/>
              <a:buNone/>
            </a:pPr>
            <a:endParaRPr lang="en-US" altLang="en-US" sz="1600" b="1" dirty="0">
              <a:solidFill>
                <a:schemeClr val="bg1"/>
              </a:solidFill>
              <a:latin typeface="Arial" charset="0"/>
            </a:endParaRPr>
          </a:p>
        </p:txBody>
      </p:sp>
    </p:spTree>
    <p:extLst>
      <p:ext uri="{BB962C8B-B14F-4D97-AF65-F5344CB8AC3E}">
        <p14:creationId xmlns:p14="http://schemas.microsoft.com/office/powerpoint/2010/main" val="204496168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sz="half" idx="1"/>
          </p:nvPr>
        </p:nvSpPr>
        <p:spPr/>
        <p:txBody>
          <a:bodyPr/>
          <a:lstStyle/>
          <a:p>
            <a:pPr marL="0" indent="0">
              <a:lnSpc>
                <a:spcPct val="100000"/>
              </a:lnSpc>
              <a:spcBef>
                <a:spcPts val="0"/>
              </a:spcBef>
              <a:buNone/>
            </a:pPr>
            <a:r>
              <a:rPr lang="en-US" dirty="0" smtClean="0"/>
              <a:t>Teachers and learners will be concerned to:</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Recognize that the voices of children should be heard.</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Recognize that the law of the land and Human Rights Conventions protect citizens.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2745"/>
            <a:ext cx="5181600" cy="3457098"/>
          </a:xfrm>
        </p:spPr>
      </p:pic>
    </p:spTree>
    <p:extLst>
      <p:ext uri="{BB962C8B-B14F-4D97-AF65-F5344CB8AC3E}">
        <p14:creationId xmlns:p14="http://schemas.microsoft.com/office/powerpoint/2010/main" val="132997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Duty</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058194"/>
            <a:ext cx="5181600" cy="3886200"/>
          </a:xfrm>
        </p:spPr>
      </p:pic>
      <p:sp>
        <p:nvSpPr>
          <p:cNvPr id="4" name="Content Placeholder 3"/>
          <p:cNvSpPr>
            <a:spLocks noGrp="1"/>
          </p:cNvSpPr>
          <p:nvPr>
            <p:ph sz="half" idx="2"/>
          </p:nvPr>
        </p:nvSpPr>
        <p:spPr/>
        <p:txBody>
          <a:bodyPr/>
          <a:lstStyle/>
          <a:p>
            <a:pPr marL="0" indent="0">
              <a:lnSpc>
                <a:spcPct val="100000"/>
              </a:lnSpc>
              <a:spcBef>
                <a:spcPts val="0"/>
              </a:spcBef>
              <a:buNone/>
            </a:pPr>
            <a:r>
              <a:rPr lang="en-US" dirty="0" smtClean="0"/>
              <a:t>Teachers and learners will be concerned to:</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Ensure that children can and do participate in the decision-making process of the school.</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Challenge stereotypes and other forms of injustice.</a:t>
            </a:r>
            <a:endParaRPr lang="en-US" dirty="0"/>
          </a:p>
        </p:txBody>
      </p:sp>
    </p:spTree>
    <p:extLst>
      <p:ext uri="{BB962C8B-B14F-4D97-AF65-F5344CB8AC3E}">
        <p14:creationId xmlns:p14="http://schemas.microsoft.com/office/powerpoint/2010/main" val="1068652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 y="902208"/>
            <a:ext cx="5022695" cy="5077968"/>
          </a:xfrm>
          <a:prstGeom prst="rect">
            <a:avLst/>
          </a:prstGeom>
        </p:spPr>
      </p:pic>
      <p:sp>
        <p:nvSpPr>
          <p:cNvPr id="5" name="Rectangle 4"/>
          <p:cNvSpPr/>
          <p:nvPr/>
        </p:nvSpPr>
        <p:spPr>
          <a:xfrm>
            <a:off x="6217920" y="1648968"/>
            <a:ext cx="5632704" cy="3584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6">
                    <a:lumMod val="75000"/>
                  </a:schemeClr>
                </a:solidFill>
              </a:rPr>
              <a:t>“School have the responsibility to bring democracy into school and classrooms”. </a:t>
            </a:r>
            <a:endParaRPr lang="en-US" sz="3600" dirty="0">
              <a:solidFill>
                <a:schemeClr val="accent6">
                  <a:lumMod val="75000"/>
                </a:schemeClr>
              </a:solidFill>
            </a:endParaRPr>
          </a:p>
        </p:txBody>
      </p:sp>
      <p:sp>
        <p:nvSpPr>
          <p:cNvPr id="6" name="TextBox 5"/>
          <p:cNvSpPr txBox="1"/>
          <p:nvPr/>
        </p:nvSpPr>
        <p:spPr>
          <a:xfrm>
            <a:off x="6925056" y="558393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85512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 Education </a:t>
            </a:r>
            <a:r>
              <a:rPr lang="en-US" smtClean="0"/>
              <a:t>Requires Student to:</a:t>
            </a:r>
            <a:endParaRPr lang="en-US"/>
          </a:p>
        </p:txBody>
      </p:sp>
      <p:sp>
        <p:nvSpPr>
          <p:cNvPr id="4" name="Content Placeholder 3"/>
          <p:cNvSpPr>
            <a:spLocks noGrp="1"/>
          </p:cNvSpPr>
          <p:nvPr>
            <p:ph sz="half" idx="1"/>
          </p:nvPr>
        </p:nvSpPr>
        <p:spPr/>
        <p:txBody>
          <a:bodyPr>
            <a:normAutofit/>
          </a:bodyPr>
          <a:lstStyle/>
          <a:p>
            <a:pPr marL="514350" indent="-514350">
              <a:buFont typeface="+mj-lt"/>
              <a:buAutoNum type="arabicParenR"/>
            </a:pPr>
            <a:r>
              <a:rPr lang="en-US" sz="2000" dirty="0" smtClean="0"/>
              <a:t>Develop confidence to voice own opinions</a:t>
            </a:r>
          </a:p>
          <a:p>
            <a:pPr marL="514350" indent="-514350">
              <a:buFont typeface="+mj-lt"/>
              <a:buAutoNum type="arabicParenR"/>
            </a:pPr>
            <a:r>
              <a:rPr lang="en-US" sz="2000" dirty="0" smtClean="0"/>
              <a:t>Develop skills in recognizing the views/experience of other individuals and groups</a:t>
            </a:r>
          </a:p>
          <a:p>
            <a:pPr marL="514350" indent="-514350">
              <a:buFont typeface="+mj-lt"/>
              <a:buAutoNum type="arabicParenR"/>
            </a:pPr>
            <a:r>
              <a:rPr lang="en-US" sz="2000" dirty="0" smtClean="0"/>
              <a:t>Develop skills in critical thinking and in developing arguments</a:t>
            </a:r>
          </a:p>
          <a:p>
            <a:pPr marL="514350" indent="-514350">
              <a:buFont typeface="+mj-lt"/>
              <a:buAutoNum type="arabicParenR"/>
            </a:pPr>
            <a:r>
              <a:rPr lang="en-US" sz="2000" dirty="0" smtClean="0"/>
              <a:t>Develop skills of co-operation and conflict resolution</a:t>
            </a:r>
          </a:p>
          <a:p>
            <a:pPr marL="514350" indent="-514350">
              <a:buFont typeface="+mj-lt"/>
              <a:buAutoNum type="arabicParenR"/>
            </a:pPr>
            <a:r>
              <a:rPr lang="en-US" sz="2000" dirty="0" smtClean="0"/>
              <a:t>Trust in their creative powers</a:t>
            </a:r>
          </a:p>
          <a:p>
            <a:pPr marL="514350" indent="-514350">
              <a:buFont typeface="+mj-lt"/>
              <a:buAutoNum type="arabicParenR"/>
            </a:pPr>
            <a:r>
              <a:rPr lang="en-US" sz="2000" dirty="0" smtClean="0"/>
              <a:t>Develop skills of democratic participation</a:t>
            </a:r>
          </a:p>
          <a:p>
            <a:pPr marL="514350" indent="-514350">
              <a:buFont typeface="+mj-lt"/>
              <a:buAutoNum type="arabicParenR"/>
            </a:pPr>
            <a:r>
              <a:rPr lang="en-US" sz="2000" dirty="0" smtClean="0"/>
              <a:t>Gain experience of taking action for change</a:t>
            </a:r>
            <a:endParaRPr lang="en-US" sz="2000"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8574" y="2113005"/>
            <a:ext cx="4374292" cy="3212757"/>
          </a:xfrm>
        </p:spPr>
      </p:pic>
    </p:spTree>
    <p:extLst>
      <p:ext uri="{BB962C8B-B14F-4D97-AF65-F5344CB8AC3E}">
        <p14:creationId xmlns:p14="http://schemas.microsoft.com/office/powerpoint/2010/main" val="423846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Active Learning Approaches </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47783"/>
            <a:ext cx="3943350" cy="3027405"/>
          </a:xfrm>
        </p:spPr>
      </p:pic>
      <p:sp>
        <p:nvSpPr>
          <p:cNvPr id="4" name="Content Placeholder 3"/>
          <p:cNvSpPr>
            <a:spLocks noGrp="1"/>
          </p:cNvSpPr>
          <p:nvPr>
            <p:ph sz="half" idx="2"/>
          </p:nvPr>
        </p:nvSpPr>
        <p:spPr>
          <a:xfrm>
            <a:off x="5140411" y="1825625"/>
            <a:ext cx="6213389" cy="4723456"/>
          </a:xfrm>
        </p:spPr>
        <p:txBody>
          <a:bodyPr>
            <a:normAutofit/>
          </a:bodyPr>
          <a:lstStyle/>
          <a:p>
            <a:pPr marL="514350" indent="-514350">
              <a:buFont typeface="+mj-lt"/>
              <a:buAutoNum type="arabicParenR"/>
            </a:pPr>
            <a:r>
              <a:rPr lang="en-US" sz="2000" dirty="0" smtClean="0"/>
              <a:t>Small group discussions followed by plenary sessions to develop and synthesize arguments</a:t>
            </a:r>
          </a:p>
          <a:p>
            <a:pPr marL="514350" indent="-514350">
              <a:buFont typeface="+mj-lt"/>
              <a:buAutoNum type="arabicParenR"/>
            </a:pPr>
            <a:r>
              <a:rPr lang="en-US" sz="2000" dirty="0" smtClean="0"/>
              <a:t>Open-ended collaboration enquiries on topical and controversial issues</a:t>
            </a:r>
          </a:p>
          <a:p>
            <a:pPr marL="514350" indent="-514350">
              <a:buFont typeface="+mj-lt"/>
              <a:buAutoNum type="arabicParenR"/>
            </a:pPr>
            <a:r>
              <a:rPr lang="en-US" sz="2000" dirty="0" smtClean="0"/>
              <a:t>Role play, simulations and debates that reflect events in society</a:t>
            </a:r>
          </a:p>
          <a:p>
            <a:pPr marL="514350" indent="-514350">
              <a:buFont typeface="+mj-lt"/>
              <a:buAutoNum type="arabicParenR"/>
            </a:pPr>
            <a:r>
              <a:rPr lang="en-US" sz="2000" dirty="0" smtClean="0"/>
              <a:t>Critically evaluating diverse sources of information</a:t>
            </a:r>
          </a:p>
          <a:p>
            <a:pPr marL="514350" indent="-514350">
              <a:buFont typeface="+mj-lt"/>
              <a:buAutoNum type="arabicParenR"/>
            </a:pPr>
            <a:r>
              <a:rPr lang="en-US" sz="2000" dirty="0" smtClean="0"/>
              <a:t>Direct interaction with community members</a:t>
            </a:r>
          </a:p>
          <a:p>
            <a:pPr marL="514350" indent="-514350">
              <a:buFont typeface="+mj-lt"/>
              <a:buAutoNum type="arabicParenR"/>
            </a:pPr>
            <a:r>
              <a:rPr lang="en-US" sz="2000" dirty="0" smtClean="0"/>
              <a:t>Live correspondence with others living/working inside and outside of the immediate locality</a:t>
            </a:r>
          </a:p>
          <a:p>
            <a:pPr marL="514350" indent="-514350">
              <a:buFont typeface="+mj-lt"/>
              <a:buAutoNum type="arabicParenR"/>
            </a:pPr>
            <a:r>
              <a:rPr lang="en-US" sz="2000" dirty="0" smtClean="0"/>
              <a:t>Entering the live of others through stories, biographies and other media</a:t>
            </a:r>
          </a:p>
          <a:p>
            <a:pPr marL="514350" indent="-514350">
              <a:buFont typeface="+mj-lt"/>
              <a:buAutoNum type="arabicParenR"/>
            </a:pPr>
            <a:r>
              <a:rPr lang="en-US" sz="2000" dirty="0" smtClean="0"/>
              <a:t>Participating in democratic processes of change</a:t>
            </a:r>
          </a:p>
          <a:p>
            <a:pPr marL="514350" indent="-514350">
              <a:buFont typeface="+mj-lt"/>
              <a:buAutoNum type="arabicParenR"/>
            </a:pPr>
            <a:endParaRPr lang="en-US" sz="2000" dirty="0"/>
          </a:p>
        </p:txBody>
      </p:sp>
    </p:spTree>
    <p:extLst>
      <p:ext uri="{BB962C8B-B14F-4D97-AF65-F5344CB8AC3E}">
        <p14:creationId xmlns:p14="http://schemas.microsoft.com/office/powerpoint/2010/main" val="106540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902" y="333632"/>
            <a:ext cx="6289590" cy="17546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The content cover the full range of themes identified within the framework for education for citizenship in the National Curriculum for England including:</a:t>
            </a:r>
            <a:endParaRPr lang="en-US" sz="2000" dirty="0"/>
          </a:p>
        </p:txBody>
      </p:sp>
      <p:sp>
        <p:nvSpPr>
          <p:cNvPr id="6" name="Rectangle 5"/>
          <p:cNvSpPr/>
          <p:nvPr/>
        </p:nvSpPr>
        <p:spPr>
          <a:xfrm>
            <a:off x="6722075" y="3237471"/>
            <a:ext cx="4621427" cy="2743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Wingdings" charset="2"/>
              <a:buChar char="ü"/>
            </a:pPr>
            <a:r>
              <a:rPr lang="en-US" sz="2800" dirty="0" smtClean="0"/>
              <a:t>Social and Moral Education</a:t>
            </a:r>
          </a:p>
          <a:p>
            <a:pPr marL="342900" indent="-342900">
              <a:buFont typeface="Wingdings" charset="2"/>
              <a:buChar char="ü"/>
            </a:pPr>
            <a:r>
              <a:rPr lang="en-US" sz="2800" dirty="0" smtClean="0"/>
              <a:t>Community Involvement</a:t>
            </a:r>
          </a:p>
          <a:p>
            <a:pPr marL="342900" indent="-342900">
              <a:buFont typeface="Wingdings" charset="2"/>
              <a:buChar char="ü"/>
            </a:pPr>
            <a:r>
              <a:rPr lang="en-US" sz="2800" dirty="0" smtClean="0"/>
              <a:t>Political Literacy</a:t>
            </a:r>
            <a:endParaRPr lang="en-US" sz="2800" dirty="0"/>
          </a:p>
        </p:txBody>
      </p:sp>
      <p:sp>
        <p:nvSpPr>
          <p:cNvPr id="7" name="Bent Arrow 6"/>
          <p:cNvSpPr/>
          <p:nvPr/>
        </p:nvSpPr>
        <p:spPr>
          <a:xfrm rot="5400000">
            <a:off x="7868164" y="1547685"/>
            <a:ext cx="1167713" cy="1507523"/>
          </a:xfrm>
          <a:prstGeom prst="ben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087" y="2767571"/>
            <a:ext cx="3810000" cy="3683000"/>
          </a:xfrm>
          <a:prstGeom prst="rect">
            <a:avLst/>
          </a:prstGeom>
        </p:spPr>
      </p:pic>
    </p:spTree>
    <p:extLst>
      <p:ext uri="{BB962C8B-B14F-4D97-AF65-F5344CB8AC3E}">
        <p14:creationId xmlns:p14="http://schemas.microsoft.com/office/powerpoint/2010/main" val="1234498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activities are all based on a common framework which identifies:</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Purpose</a:t>
            </a:r>
            <a:r>
              <a:rPr lang="en-US" dirty="0" smtClean="0"/>
              <a:t>: </a:t>
            </a:r>
            <a:r>
              <a:rPr lang="en-US" dirty="0"/>
              <a:t>i</a:t>
            </a:r>
            <a:r>
              <a:rPr lang="en-US" dirty="0" smtClean="0"/>
              <a:t>dentifying learning outcomes related to education for citizenship and other subject areas.</a:t>
            </a:r>
          </a:p>
          <a:p>
            <a:r>
              <a:rPr lang="en-US" i="1" dirty="0" smtClean="0">
                <a:solidFill>
                  <a:srgbClr val="FF0000"/>
                </a:solidFill>
              </a:rPr>
              <a:t>Preparation</a:t>
            </a:r>
            <a:r>
              <a:rPr lang="en-US" dirty="0" smtClean="0"/>
              <a:t>: providing information about resources needed.</a:t>
            </a:r>
          </a:p>
          <a:p>
            <a:r>
              <a:rPr lang="en-US" i="1" dirty="0" smtClean="0">
                <a:solidFill>
                  <a:srgbClr val="FF0000"/>
                </a:solidFill>
              </a:rPr>
              <a:t>Procedure</a:t>
            </a:r>
            <a:r>
              <a:rPr lang="en-US" dirty="0" smtClean="0"/>
              <a:t>: providing guidance on the content and sequence of the activities, from whole class introductions to group work; providing examples of key questions to encourage discussion and involvement.</a:t>
            </a:r>
          </a:p>
          <a:p>
            <a:r>
              <a:rPr lang="en-US" i="1" dirty="0" smtClean="0">
                <a:solidFill>
                  <a:srgbClr val="FF0000"/>
                </a:solidFill>
              </a:rPr>
              <a:t>Plenary</a:t>
            </a:r>
            <a:r>
              <a:rPr lang="en-US" dirty="0" smtClean="0"/>
              <a:t>: providing points of focus which will encourage students to analyze their findings and draw conclusions.</a:t>
            </a:r>
          </a:p>
          <a:p>
            <a:r>
              <a:rPr lang="en-US" i="1" dirty="0" smtClean="0">
                <a:solidFill>
                  <a:srgbClr val="FF0000"/>
                </a:solidFill>
              </a:rPr>
              <a:t>Possibilities</a:t>
            </a:r>
            <a:r>
              <a:rPr lang="en-US" dirty="0" smtClean="0"/>
              <a:t>: providing ideas for follow-up activities.</a:t>
            </a:r>
          </a:p>
          <a:p>
            <a:endParaRPr lang="en-US" dirty="0"/>
          </a:p>
        </p:txBody>
      </p:sp>
    </p:spTree>
    <p:extLst>
      <p:ext uri="{BB962C8B-B14F-4D97-AF65-F5344CB8AC3E}">
        <p14:creationId xmlns:p14="http://schemas.microsoft.com/office/powerpoint/2010/main" val="751937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Handling Controversial Issues </a:t>
            </a:r>
            <a:endParaRPr lang="en-US" dirty="0"/>
          </a:p>
        </p:txBody>
      </p:sp>
      <p:sp>
        <p:nvSpPr>
          <p:cNvPr id="3" name="Content Placeholder 2"/>
          <p:cNvSpPr>
            <a:spLocks noGrp="1"/>
          </p:cNvSpPr>
          <p:nvPr>
            <p:ph idx="1"/>
          </p:nvPr>
        </p:nvSpPr>
        <p:spPr>
          <a:xfrm>
            <a:off x="838200" y="1825625"/>
            <a:ext cx="10515600" cy="1374775"/>
          </a:xfrm>
        </p:spPr>
        <p:txBody>
          <a:bodyPr/>
          <a:lstStyle/>
          <a:p>
            <a:pPr marL="0" indent="0" algn="ctr">
              <a:buNone/>
            </a:pPr>
            <a:r>
              <a:rPr lang="en-US" dirty="0" smtClean="0"/>
              <a:t>“Controversial issues are important in themselves and to omit informing about and discussing them to leave a wide and significant gap in the educational experience of young people”. (QCA 1998: 56)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082" y="3695014"/>
            <a:ext cx="7931836" cy="2247900"/>
          </a:xfrm>
          <a:prstGeom prst="rect">
            <a:avLst/>
          </a:prstGeom>
        </p:spPr>
      </p:pic>
    </p:spTree>
    <p:extLst>
      <p:ext uri="{BB962C8B-B14F-4D97-AF65-F5344CB8AC3E}">
        <p14:creationId xmlns:p14="http://schemas.microsoft.com/office/powerpoint/2010/main" val="1161642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3200" dirty="0" smtClean="0"/>
              <a:t>Issues which frequently arise with children relate to the use of drugs, racist incidents, bullying and acts of violence or vandalism in the community.</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08" y="1690688"/>
            <a:ext cx="3200400" cy="23855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227" y="1690689"/>
            <a:ext cx="6133757" cy="285659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48" y="4598603"/>
            <a:ext cx="5375189" cy="18411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994" y="4818105"/>
            <a:ext cx="2736335" cy="1828329"/>
          </a:xfrm>
          <a:prstGeom prst="rect">
            <a:avLst/>
          </a:prstGeom>
        </p:spPr>
      </p:pic>
    </p:spTree>
    <p:extLst>
      <p:ext uri="{BB962C8B-B14F-4D97-AF65-F5344CB8AC3E}">
        <p14:creationId xmlns:p14="http://schemas.microsoft.com/office/powerpoint/2010/main" val="80349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Neutrality</a:t>
            </a:r>
            <a:br>
              <a:rPr lang="en-US" sz="4000" dirty="0" smtClean="0"/>
            </a:br>
            <a:endParaRPr lang="en-US" sz="4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662" y="1260389"/>
            <a:ext cx="5875337" cy="4176584"/>
          </a:xfrm>
        </p:spPr>
      </p:pic>
      <p:sp>
        <p:nvSpPr>
          <p:cNvPr id="5" name="Text Placeholder 4"/>
          <p:cNvSpPr>
            <a:spLocks noGrp="1"/>
          </p:cNvSpPr>
          <p:nvPr>
            <p:ph type="body" sz="half" idx="2"/>
          </p:nvPr>
        </p:nvSpPr>
        <p:spPr/>
        <p:txBody>
          <a:bodyPr>
            <a:normAutofit/>
          </a:bodyPr>
          <a:lstStyle/>
          <a:p>
            <a:r>
              <a:rPr lang="en-US" sz="1800" dirty="0" smtClean="0"/>
              <a:t>Neutrality is recommended as a strategy because the teacher acting as an impartial chair can enable children to extend their thinking skills</a:t>
            </a:r>
          </a:p>
          <a:p>
            <a:endParaRPr lang="en-US" sz="1800" dirty="0" smtClean="0"/>
          </a:p>
          <a:p>
            <a:r>
              <a:rPr lang="en-US" sz="1800" dirty="0"/>
              <a:t>(</a:t>
            </a:r>
            <a:r>
              <a:rPr lang="en-US" sz="1800" dirty="0" err="1"/>
              <a:t>Netralitas</a:t>
            </a:r>
            <a:r>
              <a:rPr lang="en-US" sz="1800" dirty="0"/>
              <a:t> </a:t>
            </a:r>
            <a:r>
              <a:rPr lang="en-US" sz="1800" dirty="0" err="1"/>
              <a:t>direkomendasikan</a:t>
            </a:r>
            <a:r>
              <a:rPr lang="en-US" sz="1800" dirty="0"/>
              <a:t> </a:t>
            </a:r>
            <a:r>
              <a:rPr lang="en-US" sz="1800" dirty="0" err="1"/>
              <a:t>sebagai</a:t>
            </a:r>
            <a:r>
              <a:rPr lang="en-US" sz="1800" dirty="0"/>
              <a:t> </a:t>
            </a:r>
            <a:r>
              <a:rPr lang="en-US" sz="1800" dirty="0" err="1"/>
              <a:t>strategi</a:t>
            </a:r>
            <a:r>
              <a:rPr lang="en-US" sz="1800" dirty="0"/>
              <a:t> </a:t>
            </a:r>
            <a:r>
              <a:rPr lang="en-US" sz="1800" dirty="0" err="1"/>
              <a:t>karena</a:t>
            </a:r>
            <a:r>
              <a:rPr lang="en-US" sz="1800" dirty="0"/>
              <a:t> guru yang </a:t>
            </a:r>
            <a:r>
              <a:rPr lang="en-US" sz="1800" dirty="0" err="1"/>
              <a:t>bertindak</a:t>
            </a:r>
            <a:r>
              <a:rPr lang="en-US" sz="1800" dirty="0"/>
              <a:t> </a:t>
            </a:r>
            <a:r>
              <a:rPr lang="en-US" sz="1800" dirty="0" err="1"/>
              <a:t>sebagai</a:t>
            </a:r>
            <a:r>
              <a:rPr lang="en-US" sz="1800" dirty="0"/>
              <a:t> </a:t>
            </a:r>
            <a:r>
              <a:rPr lang="en-US" sz="1800" dirty="0" err="1"/>
              <a:t>kursi</a:t>
            </a:r>
            <a:r>
              <a:rPr lang="en-US" sz="1800" dirty="0"/>
              <a:t> yang </a:t>
            </a:r>
            <a:r>
              <a:rPr lang="en-US" sz="1800" dirty="0" err="1"/>
              <a:t>tidak</a:t>
            </a:r>
            <a:r>
              <a:rPr lang="en-US" sz="1800" dirty="0"/>
              <a:t> </a:t>
            </a:r>
            <a:r>
              <a:rPr lang="en-US" sz="1800" dirty="0" err="1"/>
              <a:t>memihak</a:t>
            </a:r>
            <a:r>
              <a:rPr lang="en-US" sz="1800" dirty="0"/>
              <a:t> </a:t>
            </a:r>
            <a:r>
              <a:rPr lang="en-US" sz="1800" dirty="0" err="1"/>
              <a:t>dapat</a:t>
            </a:r>
            <a:r>
              <a:rPr lang="en-US" sz="1800" dirty="0"/>
              <a:t> </a:t>
            </a:r>
            <a:r>
              <a:rPr lang="en-US" sz="1800" dirty="0" err="1"/>
              <a:t>memungkinkan</a:t>
            </a:r>
            <a:r>
              <a:rPr lang="en-US" sz="1800" dirty="0"/>
              <a:t> </a:t>
            </a:r>
            <a:r>
              <a:rPr lang="en-US" sz="1800" dirty="0" err="1"/>
              <a:t>anak-anak</a:t>
            </a:r>
            <a:r>
              <a:rPr lang="en-US" sz="1800" dirty="0"/>
              <a:t> </a:t>
            </a:r>
            <a:r>
              <a:rPr lang="en-US" sz="1800" dirty="0" err="1"/>
              <a:t>untuk</a:t>
            </a:r>
            <a:r>
              <a:rPr lang="en-US" sz="1800" dirty="0"/>
              <a:t> </a:t>
            </a:r>
            <a:r>
              <a:rPr lang="en-US" sz="1800" dirty="0" err="1"/>
              <a:t>memperluas</a:t>
            </a:r>
            <a:r>
              <a:rPr lang="en-US" sz="1800" dirty="0"/>
              <a:t> </a:t>
            </a:r>
            <a:r>
              <a:rPr lang="en-US" sz="1800" dirty="0" err="1"/>
              <a:t>kemampuan</a:t>
            </a:r>
            <a:r>
              <a:rPr lang="en-US" sz="1800" dirty="0"/>
              <a:t> </a:t>
            </a:r>
            <a:r>
              <a:rPr lang="en-US" sz="1800" dirty="0" err="1"/>
              <a:t>berpikir</a:t>
            </a:r>
            <a:r>
              <a:rPr lang="en-US" sz="1800" dirty="0"/>
              <a:t> </a:t>
            </a:r>
            <a:r>
              <a:rPr lang="en-US" sz="1800" dirty="0" err="1" smtClean="0"/>
              <a:t>mereka</a:t>
            </a:r>
            <a:r>
              <a:rPr lang="en-US" sz="1800" dirty="0" smtClean="0"/>
              <a:t>)</a:t>
            </a:r>
            <a:endParaRPr lang="en-US" sz="1800" dirty="0"/>
          </a:p>
        </p:txBody>
      </p:sp>
    </p:spTree>
    <p:extLst>
      <p:ext uri="{BB962C8B-B14F-4D97-AF65-F5344CB8AC3E}">
        <p14:creationId xmlns:p14="http://schemas.microsoft.com/office/powerpoint/2010/main" val="101106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Education for Citizenship: Ideas into Action</a:t>
            </a:r>
            <a:br>
              <a:rPr lang="en-US" dirty="0" smtClean="0"/>
            </a:br>
            <a:r>
              <a:rPr lang="en-US" sz="3600" dirty="0" smtClean="0"/>
              <a:t>A Practical Guide for Teachers of Pupils Aged 7-14</a:t>
            </a:r>
            <a:endParaRPr lang="en-US" dirty="0"/>
          </a:p>
        </p:txBody>
      </p:sp>
      <p:sp>
        <p:nvSpPr>
          <p:cNvPr id="3" name="Subtitle 2"/>
          <p:cNvSpPr>
            <a:spLocks noGrp="1"/>
          </p:cNvSpPr>
          <p:nvPr>
            <p:ph type="subTitle" idx="1"/>
          </p:nvPr>
        </p:nvSpPr>
        <p:spPr>
          <a:xfrm>
            <a:off x="1524000" y="4120896"/>
            <a:ext cx="9144000" cy="1136904"/>
          </a:xfrm>
        </p:spPr>
        <p:txBody>
          <a:bodyPr/>
          <a:lstStyle/>
          <a:p>
            <a:r>
              <a:rPr lang="en-US" dirty="0" smtClean="0"/>
              <a:t>Nurul Febrianti, </a:t>
            </a:r>
            <a:r>
              <a:rPr lang="en-US" dirty="0" err="1" smtClean="0"/>
              <a:t>M.Pd</a:t>
            </a:r>
            <a:r>
              <a:rPr lang="en-US" dirty="0" smtClean="0"/>
              <a:t>.</a:t>
            </a:r>
            <a:endParaRPr lang="en-US" dirty="0"/>
          </a:p>
        </p:txBody>
      </p:sp>
    </p:spTree>
    <p:extLst>
      <p:ext uri="{BB962C8B-B14F-4D97-AF65-F5344CB8AC3E}">
        <p14:creationId xmlns:p14="http://schemas.microsoft.com/office/powerpoint/2010/main" val="395989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2365718"/>
          </a:xfrm>
        </p:spPr>
        <p:txBody>
          <a:bodyPr>
            <a:normAutofit fontScale="90000"/>
          </a:bodyPr>
          <a:lstStyle/>
          <a:p>
            <a:r>
              <a:rPr lang="en-US" sz="3200" dirty="0" smtClean="0"/>
              <a:t>Education for citizenship [should] include human rights principles; skills of deliberation, advocacy and campaigning; open mindedness and tolerance of difference; knowledge of global interdependence; understanding of equality legislation; and opposition to racist beliefs and behavior. (Runnymede 2000: 149)</a:t>
            </a:r>
            <a:endParaRPr lang="en-US" sz="32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9961" y="3052205"/>
            <a:ext cx="6232078" cy="3087688"/>
          </a:xfrm>
        </p:spPr>
      </p:pic>
    </p:spTree>
    <p:extLst>
      <p:ext uri="{BB962C8B-B14F-4D97-AF65-F5344CB8AC3E}">
        <p14:creationId xmlns:p14="http://schemas.microsoft.com/office/powerpoint/2010/main" val="122283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Citizenship Education</a:t>
            </a:r>
            <a:br>
              <a:rPr lang="en-US" dirty="0" smtClean="0"/>
            </a:br>
            <a:r>
              <a:rPr lang="en-US" sz="2800" dirty="0" smtClean="0"/>
              <a:t>Effective citizens of the twenty-first century will:</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2400" dirty="0" smtClean="0"/>
              <a:t>Work co-operatively with others</a:t>
            </a:r>
          </a:p>
          <a:p>
            <a:pPr marL="514350" indent="-514350">
              <a:buFont typeface="+mj-lt"/>
              <a:buAutoNum type="arabicPeriod"/>
            </a:pPr>
            <a:r>
              <a:rPr lang="en-US" sz="2400" dirty="0" smtClean="0"/>
              <a:t>Develop social justice principle to guide own actions</a:t>
            </a:r>
          </a:p>
          <a:p>
            <a:pPr marL="514350" indent="-514350">
              <a:buFont typeface="+mj-lt"/>
              <a:buAutoNum type="arabicPeriod"/>
            </a:pPr>
            <a:r>
              <a:rPr lang="en-US" sz="2400" dirty="0" smtClean="0"/>
              <a:t>Think in a critical and systemic way</a:t>
            </a:r>
          </a:p>
          <a:p>
            <a:pPr marL="514350" indent="-514350">
              <a:buFont typeface="+mj-lt"/>
              <a:buAutoNum type="arabicPeriod"/>
            </a:pPr>
            <a:r>
              <a:rPr lang="en-US" sz="2400" dirty="0" smtClean="0"/>
              <a:t>Appreciate and learn from cultural differences</a:t>
            </a:r>
          </a:p>
          <a:p>
            <a:pPr marL="514350" indent="-514350">
              <a:buFont typeface="+mj-lt"/>
              <a:buAutoNum type="arabicPeriod"/>
            </a:pPr>
            <a:r>
              <a:rPr lang="en-US" sz="2400" dirty="0" smtClean="0"/>
              <a:t>Evaluate problems in the wider community and global context</a:t>
            </a:r>
          </a:p>
          <a:p>
            <a:pPr marL="514350" indent="-514350">
              <a:buFont typeface="+mj-lt"/>
              <a:buAutoNum type="arabicPeriod"/>
            </a:pPr>
            <a:r>
              <a:rPr lang="en-US" sz="2400" dirty="0" smtClean="0"/>
              <a:t>Resolve conflicts non-violently</a:t>
            </a:r>
          </a:p>
          <a:p>
            <a:pPr marL="514350" indent="-514350">
              <a:buFont typeface="+mj-lt"/>
              <a:buAutoNum type="arabicPeriod"/>
            </a:pPr>
            <a:r>
              <a:rPr lang="en-US" sz="2400" dirty="0" smtClean="0"/>
              <a:t>Change lifestyles to protect the environment</a:t>
            </a:r>
          </a:p>
          <a:p>
            <a:pPr marL="514350" indent="-514350">
              <a:buFont typeface="+mj-lt"/>
              <a:buAutoNum type="arabicPeriod"/>
            </a:pPr>
            <a:r>
              <a:rPr lang="en-US" sz="2400" dirty="0" smtClean="0"/>
              <a:t>Recognize and defend human rights</a:t>
            </a:r>
          </a:p>
          <a:p>
            <a:pPr marL="514350" indent="-514350">
              <a:buFont typeface="+mj-lt"/>
              <a:buAutoNum type="arabicPeriod"/>
            </a:pPr>
            <a:r>
              <a:rPr lang="en-US" sz="2400" dirty="0" smtClean="0"/>
              <a:t>Dare to strive for a fairer future</a:t>
            </a:r>
          </a:p>
          <a:p>
            <a:pPr marL="514350" indent="-514350">
              <a:buFont typeface="+mj-lt"/>
              <a:buAutoNum type="arabicPeriod"/>
            </a:pPr>
            <a:r>
              <a:rPr lang="en-US" sz="2400" dirty="0" smtClean="0"/>
              <a:t>Participate in democratic politics</a:t>
            </a:r>
            <a:endParaRPr lang="en-US" sz="2400" dirty="0"/>
          </a:p>
        </p:txBody>
      </p:sp>
    </p:spTree>
    <p:extLst>
      <p:ext uri="{BB962C8B-B14F-4D97-AF65-F5344CB8AC3E}">
        <p14:creationId xmlns:p14="http://schemas.microsoft.com/office/powerpoint/2010/main" val="68389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 of Citizenship Education</a:t>
            </a:r>
            <a:br>
              <a:rPr lang="en-US" dirty="0" smtClean="0"/>
            </a:br>
            <a:r>
              <a:rPr lang="en-US" sz="2800" dirty="0" smtClean="0"/>
              <a:t>Schools need a curriculum for citizenship education which: </a:t>
            </a:r>
            <a:endParaRPr lang="en-US" dirty="0"/>
          </a:p>
        </p:txBody>
      </p:sp>
      <p:sp>
        <p:nvSpPr>
          <p:cNvPr id="3" name="Content Placeholder 2"/>
          <p:cNvSpPr>
            <a:spLocks noGrp="1"/>
          </p:cNvSpPr>
          <p:nvPr>
            <p:ph idx="1"/>
          </p:nvPr>
        </p:nvSpPr>
        <p:spPr>
          <a:xfrm>
            <a:off x="838200" y="1825624"/>
            <a:ext cx="10515600" cy="4809953"/>
          </a:xfrm>
        </p:spPr>
        <p:txBody>
          <a:bodyPr>
            <a:normAutofit lnSpcReduction="10000"/>
          </a:bodyPr>
          <a:lstStyle/>
          <a:p>
            <a:pPr marL="514350" indent="-514350">
              <a:buFont typeface="+mj-lt"/>
              <a:buAutoNum type="arabicPeriod"/>
            </a:pPr>
            <a:r>
              <a:rPr lang="en-US" sz="2000" dirty="0" smtClean="0"/>
              <a:t>Provides opportunities for the development of values based on social justice and human rights principles</a:t>
            </a:r>
          </a:p>
          <a:p>
            <a:pPr marL="514350" indent="-514350">
              <a:buFont typeface="+mj-lt"/>
              <a:buAutoNum type="arabicPeriod"/>
            </a:pPr>
            <a:r>
              <a:rPr lang="en-US" sz="2000" dirty="0" smtClean="0"/>
              <a:t>Encourages respect for different national, religious and ethnic identities and opposition to racist beliefs and behavior</a:t>
            </a:r>
          </a:p>
          <a:p>
            <a:pPr marL="514350" indent="-514350">
              <a:buFont typeface="+mj-lt"/>
              <a:buAutoNum type="arabicPeriod"/>
            </a:pPr>
            <a:r>
              <a:rPr lang="en-US" sz="2000" dirty="0" smtClean="0"/>
              <a:t>Links the school with local communities and encourages intercultural learning</a:t>
            </a:r>
          </a:p>
          <a:p>
            <a:pPr marL="514350" indent="-514350">
              <a:buFont typeface="+mj-lt"/>
              <a:buAutoNum type="arabicPeriod"/>
            </a:pPr>
            <a:r>
              <a:rPr lang="en-US" sz="2000" dirty="0" smtClean="0"/>
              <a:t>Teaches about democracy and the law (past, present, and future)</a:t>
            </a:r>
          </a:p>
          <a:p>
            <a:pPr marL="514350" indent="-514350">
              <a:buFont typeface="+mj-lt"/>
              <a:buAutoNum type="arabicPeriod"/>
            </a:pPr>
            <a:r>
              <a:rPr lang="en-US" sz="2000" dirty="0" smtClean="0"/>
              <a:t>Addresses economic and environmental issues</a:t>
            </a:r>
          </a:p>
          <a:p>
            <a:pPr marL="514350" indent="-514350">
              <a:buFont typeface="+mj-lt"/>
              <a:buAutoNum type="arabicPeriod"/>
            </a:pPr>
            <a:r>
              <a:rPr lang="en-US" sz="2000" dirty="0" smtClean="0"/>
              <a:t>Provides opportunities for students to set the agenda, to voice their own concerns and to negotiate some areas of learning</a:t>
            </a:r>
          </a:p>
          <a:p>
            <a:pPr marL="514350" indent="-514350">
              <a:buFont typeface="+mj-lt"/>
              <a:buAutoNum type="arabicPeriod"/>
            </a:pPr>
            <a:r>
              <a:rPr lang="en-US" sz="2000" dirty="0" smtClean="0"/>
              <a:t>Teaches skills of collaborative working, advocacy and campaigning</a:t>
            </a:r>
          </a:p>
          <a:p>
            <a:pPr marL="514350" indent="-514350">
              <a:buFont typeface="+mj-lt"/>
              <a:buAutoNum type="arabicPeriod"/>
            </a:pPr>
            <a:r>
              <a:rPr lang="en-US" sz="2000" dirty="0" smtClean="0"/>
              <a:t>Models participation in democratic and political processes</a:t>
            </a:r>
          </a:p>
          <a:p>
            <a:pPr marL="514350" indent="-514350">
              <a:buFont typeface="+mj-lt"/>
              <a:buAutoNum type="arabicPeriod"/>
            </a:pPr>
            <a:r>
              <a:rPr lang="en-US" sz="2000" dirty="0" smtClean="0"/>
              <a:t>Promotes critical thinking and interactive learning</a:t>
            </a:r>
          </a:p>
          <a:p>
            <a:pPr marL="514350" indent="-514350">
              <a:buFont typeface="+mj-lt"/>
              <a:buAutoNum type="arabicPeriod"/>
            </a:pPr>
            <a:r>
              <a:rPr lang="en-US" sz="2000" dirty="0" smtClean="0"/>
              <a:t>Is realized through the ethos and actions of the school, so that students feel that teachers are fair and that their voices are heard, recognized and acted upon. </a:t>
            </a:r>
          </a:p>
          <a:p>
            <a:pPr marL="514350" indent="-514350">
              <a:buFont typeface="+mj-lt"/>
              <a:buAutoNum type="arabicPeriod"/>
            </a:pPr>
            <a:endParaRPr lang="en-US" sz="2000" dirty="0"/>
          </a:p>
        </p:txBody>
      </p:sp>
    </p:spTree>
    <p:extLst>
      <p:ext uri="{BB962C8B-B14F-4D97-AF65-F5344CB8AC3E}">
        <p14:creationId xmlns:p14="http://schemas.microsoft.com/office/powerpoint/2010/main" val="62723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348" y="1487424"/>
            <a:ext cx="4716780" cy="3547873"/>
          </a:xfrm>
          <a:prstGeom prst="rect">
            <a:avLst/>
          </a:prstGeom>
        </p:spPr>
      </p:pic>
      <p:sp>
        <p:nvSpPr>
          <p:cNvPr id="5" name="Rectangle 4"/>
          <p:cNvSpPr/>
          <p:nvPr/>
        </p:nvSpPr>
        <p:spPr>
          <a:xfrm>
            <a:off x="5949696" y="1487424"/>
            <a:ext cx="5876544" cy="3547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75000"/>
                  </a:schemeClr>
                </a:solidFill>
              </a:rPr>
              <a:t>Today’s children also face dilemmas of split of loyalties. They are learning to be citizens across the continuum of sometimes contrasting environments </a:t>
            </a:r>
            <a:r>
              <a:rPr lang="mr-IN" sz="2400" dirty="0" smtClean="0">
                <a:solidFill>
                  <a:schemeClr val="accent1">
                    <a:lumMod val="75000"/>
                  </a:schemeClr>
                </a:solidFill>
              </a:rPr>
              <a:t>–</a:t>
            </a:r>
            <a:r>
              <a:rPr lang="en-US" sz="2400" dirty="0" smtClean="0">
                <a:solidFill>
                  <a:schemeClr val="accent1">
                    <a:lumMod val="75000"/>
                  </a:schemeClr>
                </a:solidFill>
              </a:rPr>
              <a:t> the home, the street, and the school. In many communities this can be a complex experience as described by a parent in a recent interview for a study into citizenship education.</a:t>
            </a:r>
            <a:endParaRPr lang="en-US" sz="2400" dirty="0">
              <a:solidFill>
                <a:schemeClr val="accent1">
                  <a:lumMod val="75000"/>
                </a:schemeClr>
              </a:solidFill>
            </a:endParaRPr>
          </a:p>
        </p:txBody>
      </p:sp>
    </p:spTree>
    <p:extLst>
      <p:ext uri="{BB962C8B-B14F-4D97-AF65-F5344CB8AC3E}">
        <p14:creationId xmlns:p14="http://schemas.microsoft.com/office/powerpoint/2010/main" val="4099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9792" y="354584"/>
            <a:ext cx="4538472" cy="3181096"/>
          </a:xfrm>
          <a:prstGeom prst="rect">
            <a:avLst/>
          </a:prstGeom>
        </p:spPr>
      </p:pic>
      <p:sp>
        <p:nvSpPr>
          <p:cNvPr id="3" name="Rectangle 2"/>
          <p:cNvSpPr/>
          <p:nvPr/>
        </p:nvSpPr>
        <p:spPr>
          <a:xfrm>
            <a:off x="934212" y="3998976"/>
            <a:ext cx="10009632" cy="2560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Where there are dilemmas there is a need for guidance, support and a set of values which can be upheld. This process is summarized by the philosopher Blackburn in his recent book ‘Being Good’.</a:t>
            </a:r>
          </a:p>
          <a:p>
            <a:pPr algn="ctr"/>
            <a:r>
              <a:rPr lang="en-US" sz="2400" dirty="0" smtClean="0"/>
              <a:t>“We need standards of behavior in our eyes and we need recognition in the eyes of other”. </a:t>
            </a:r>
            <a:r>
              <a:rPr lang="mr-IN" sz="2400" dirty="0" smtClean="0"/>
              <a:t>–</a:t>
            </a:r>
            <a:r>
              <a:rPr lang="en-US" sz="2400" dirty="0" smtClean="0"/>
              <a:t>Blackburn 2001: 133) </a:t>
            </a:r>
            <a:endParaRPr lang="en-US" sz="2400" dirty="0"/>
          </a:p>
        </p:txBody>
      </p:sp>
    </p:spTree>
    <p:extLst>
      <p:ext uri="{BB962C8B-B14F-4D97-AF65-F5344CB8AC3E}">
        <p14:creationId xmlns:p14="http://schemas.microsoft.com/office/powerpoint/2010/main" val="1908454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016" y="1426464"/>
            <a:ext cx="6181344" cy="3864864"/>
          </a:xfrm>
          <a:prstGeom prst="rect">
            <a:avLst/>
          </a:prstGeom>
        </p:spPr>
      </p:pic>
      <p:sp>
        <p:nvSpPr>
          <p:cNvPr id="3" name="Rectangle 2"/>
          <p:cNvSpPr/>
          <p:nvPr/>
        </p:nvSpPr>
        <p:spPr>
          <a:xfrm>
            <a:off x="609600" y="865632"/>
            <a:ext cx="4328160" cy="4986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2">
                    <a:lumMod val="75000"/>
                  </a:schemeClr>
                </a:solidFill>
              </a:rPr>
              <a:t>“All human beings are born free and equal in dignity and rights. They are endowed with reason and conscience and should act towards one another in spirit of brotherhood”. (Article One)</a:t>
            </a:r>
            <a:endParaRPr lang="en-US" sz="2800" dirty="0">
              <a:solidFill>
                <a:schemeClr val="accent2">
                  <a:lumMod val="75000"/>
                </a:schemeClr>
              </a:solidFill>
            </a:endParaRPr>
          </a:p>
        </p:txBody>
      </p:sp>
    </p:spTree>
    <p:extLst>
      <p:ext uri="{BB962C8B-B14F-4D97-AF65-F5344CB8AC3E}">
        <p14:creationId xmlns:p14="http://schemas.microsoft.com/office/powerpoint/2010/main" val="376238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for Citizenship Education Relate to:</a:t>
            </a:r>
            <a:endParaRPr lang="en-US" dirty="0"/>
          </a:p>
        </p:txBody>
      </p:sp>
      <p:sp>
        <p:nvSpPr>
          <p:cNvPr id="3" name="Content Placeholder 2"/>
          <p:cNvSpPr>
            <a:spLocks noGrp="1"/>
          </p:cNvSpPr>
          <p:nvPr>
            <p:ph idx="1"/>
          </p:nvPr>
        </p:nvSpPr>
        <p:spPr/>
        <p:txBody>
          <a:bodyPr>
            <a:normAutofit/>
          </a:bodyPr>
          <a:lstStyle/>
          <a:p>
            <a:r>
              <a:rPr lang="en-US" sz="3600" dirty="0" smtClean="0"/>
              <a:t>Truth</a:t>
            </a:r>
          </a:p>
          <a:p>
            <a:r>
              <a:rPr lang="en-US" sz="3600" dirty="0" smtClean="0"/>
              <a:t>Honesty</a:t>
            </a:r>
          </a:p>
          <a:p>
            <a:r>
              <a:rPr lang="en-US" sz="3600" dirty="0" smtClean="0"/>
              <a:t>Justice</a:t>
            </a:r>
          </a:p>
          <a:p>
            <a:r>
              <a:rPr lang="en-US" sz="3600" dirty="0" smtClean="0"/>
              <a:t>Trust</a:t>
            </a:r>
          </a:p>
          <a:p>
            <a:r>
              <a:rPr lang="en-US" sz="3600" dirty="0" smtClean="0"/>
              <a:t>Sense of Duty</a:t>
            </a:r>
            <a:endParaRPr lang="en-US" sz="3600" dirty="0"/>
          </a:p>
        </p:txBody>
      </p:sp>
    </p:spTree>
    <p:extLst>
      <p:ext uri="{BB962C8B-B14F-4D97-AF65-F5344CB8AC3E}">
        <p14:creationId xmlns:p14="http://schemas.microsoft.com/office/powerpoint/2010/main" val="2046386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474976"/>
            <a:ext cx="4221480" cy="2865120"/>
          </a:xfrm>
        </p:spPr>
      </p:pic>
      <p:sp>
        <p:nvSpPr>
          <p:cNvPr id="5" name="Content Placeholder 4"/>
          <p:cNvSpPr>
            <a:spLocks noGrp="1"/>
          </p:cNvSpPr>
          <p:nvPr>
            <p:ph sz="half" idx="2"/>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Teachers and learners will be concerned to:</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sz="2600" dirty="0" smtClean="0"/>
              <a:t>Research topical and political issues, through collecting evidence from a full of sources of information including those reflecting different perspectives.</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sz="2600" dirty="0" smtClean="0"/>
              <a:t>Understand self in relation to other.</a:t>
            </a:r>
            <a:endParaRPr lang="en-US" sz="2600" dirty="0"/>
          </a:p>
        </p:txBody>
      </p:sp>
    </p:spTree>
    <p:extLst>
      <p:ext uri="{BB962C8B-B14F-4D97-AF65-F5344CB8AC3E}">
        <p14:creationId xmlns:p14="http://schemas.microsoft.com/office/powerpoint/2010/main" val="547860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sz="half" idx="1"/>
          </p:nvPr>
        </p:nvSpPr>
        <p:spPr/>
        <p:txBody>
          <a:bodyPr/>
          <a:lstStyle/>
          <a:p>
            <a:pPr marL="0" indent="0">
              <a:lnSpc>
                <a:spcPct val="100000"/>
              </a:lnSpc>
              <a:spcBef>
                <a:spcPts val="0"/>
              </a:spcBef>
              <a:buNone/>
            </a:pPr>
            <a:r>
              <a:rPr lang="en-US" dirty="0" smtClean="0"/>
              <a:t>Teachers and learners will be concerned to:</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Explore how the media present information.</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Recognize stereotypes and other forms of unfair representation.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9132"/>
            <a:ext cx="5181600" cy="3444324"/>
          </a:xfrm>
        </p:spPr>
      </p:pic>
    </p:spTree>
    <p:extLst>
      <p:ext uri="{BB962C8B-B14F-4D97-AF65-F5344CB8AC3E}">
        <p14:creationId xmlns:p14="http://schemas.microsoft.com/office/powerpoint/2010/main" val="631983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77862"/>
            <a:ext cx="4480306" cy="2846864"/>
          </a:xfrm>
        </p:spPr>
      </p:pic>
      <p:sp>
        <p:nvSpPr>
          <p:cNvPr id="4" name="Content Placeholder 3"/>
          <p:cNvSpPr>
            <a:spLocks noGrp="1"/>
          </p:cNvSpPr>
          <p:nvPr>
            <p:ph sz="half" idx="2"/>
          </p:nvPr>
        </p:nvSpPr>
        <p:spPr/>
        <p:txBody>
          <a:bodyPr>
            <a:normAutofit fontScale="92500" lnSpcReduction="20000"/>
          </a:bodyPr>
          <a:lstStyle/>
          <a:p>
            <a:pPr marL="0" indent="0">
              <a:lnSpc>
                <a:spcPct val="100000"/>
              </a:lnSpc>
              <a:spcBef>
                <a:spcPts val="0"/>
              </a:spcBef>
              <a:buNone/>
            </a:pPr>
            <a:r>
              <a:rPr lang="en-US" dirty="0" smtClean="0"/>
              <a:t>Teachers and learners will be concerned to:</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Understand that resources can be allocated in different ways and that these economic choices affect individuals and communities.</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n-US" dirty="0" smtClean="0"/>
              <a:t>Reflect critically on their own views of the lives of people living in other place and times and people with different values and customs.</a:t>
            </a:r>
            <a:endParaRPr lang="en-US" dirty="0"/>
          </a:p>
        </p:txBody>
      </p:sp>
    </p:spTree>
    <p:extLst>
      <p:ext uri="{BB962C8B-B14F-4D97-AF65-F5344CB8AC3E}">
        <p14:creationId xmlns:p14="http://schemas.microsoft.com/office/powerpoint/2010/main" val="490709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1377</Words>
  <Application>Microsoft Macintosh PowerPoint</Application>
  <PresentationFormat>Widescreen</PresentationFormat>
  <Paragraphs>125</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Mangal</vt:lpstr>
      <vt:lpstr>Wingdings</vt:lpstr>
      <vt:lpstr>Office Theme</vt:lpstr>
      <vt:lpstr>PowerPoint Presentation</vt:lpstr>
      <vt:lpstr>Education for Citizenship: Ideas into Action A Practical Guide for Teachers of Pupils Aged 7-14</vt:lpstr>
      <vt:lpstr>PowerPoint Presentation</vt:lpstr>
      <vt:lpstr>PowerPoint Presentation</vt:lpstr>
      <vt:lpstr>PowerPoint Presentation</vt:lpstr>
      <vt:lpstr>Learning Outcomes for Citizenship Education Relate to:</vt:lpstr>
      <vt:lpstr>Truth</vt:lpstr>
      <vt:lpstr>Honesty</vt:lpstr>
      <vt:lpstr>Justice </vt:lpstr>
      <vt:lpstr>Trust</vt:lpstr>
      <vt:lpstr>Sense of Duty</vt:lpstr>
      <vt:lpstr>PowerPoint Presentation</vt:lpstr>
      <vt:lpstr>Citizenship Education Requires Student to:</vt:lpstr>
      <vt:lpstr>Example of Active Learning Approaches </vt:lpstr>
      <vt:lpstr>PowerPoint Presentation</vt:lpstr>
      <vt:lpstr>The activities are all based on a common framework which identifies:</vt:lpstr>
      <vt:lpstr>Handling Controversial Issues </vt:lpstr>
      <vt:lpstr>Issues which frequently arise with children relate to the use of drugs, racist incidents, bullying and acts of violence or vandalism in the community.</vt:lpstr>
      <vt:lpstr>Neutrality </vt:lpstr>
      <vt:lpstr>Education for citizenship [should] include human rights principles; skills of deliberation, advocacy and campaigning; open mindedness and tolerance of difference; knowledge of global interdependence; understanding of equality legislation; and opposition to racist beliefs and behavior. (Runnymede 2000: 149)</vt:lpstr>
      <vt:lpstr>Rationale for Citizenship Education Effective citizens of the twenty-first century will:</vt:lpstr>
      <vt:lpstr>Purpose of Citizenship Education Schools need a curriculum for citizenship education which: </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for Citizenship: Ideas into Action A Practical Guide for Teachers of Pupils Aged 7-14</dc:title>
  <dc:creator>Nurul Febrianti</dc:creator>
  <cp:lastModifiedBy>Nurul Febrianti</cp:lastModifiedBy>
  <cp:revision>22</cp:revision>
  <dcterms:created xsi:type="dcterms:W3CDTF">2018-03-05T07:30:24Z</dcterms:created>
  <dcterms:modified xsi:type="dcterms:W3CDTF">2018-06-27T11:49:22Z</dcterms:modified>
</cp:coreProperties>
</file>