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2838"/>
  </p:normalViewPr>
  <p:slideViewPr>
    <p:cSldViewPr>
      <p:cViewPr varScale="1">
        <p:scale>
          <a:sx n="57" d="100"/>
          <a:sy n="57" d="100"/>
        </p:scale>
        <p:origin x="104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4E9DF-87F4-6844-A1CB-5E4FD271E8B4}" type="datetimeFigureOut">
              <a:rPr lang="en-US" smtClean="0"/>
              <a:t>5/22/18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AAC0C-FD2C-1748-B17E-DD24A96C4D10}" type="slidenum">
              <a:rPr lang="en-US" smtClean="0"/>
              <a:t>‹#›</a:t>
            </a:fld>
            <a:endParaRPr lang="en-US"/>
          </a:p>
        </p:txBody>
      </p:sp>
    </p:spTree>
    <p:extLst>
      <p:ext uri="{BB962C8B-B14F-4D97-AF65-F5344CB8AC3E}">
        <p14:creationId xmlns:p14="http://schemas.microsoft.com/office/powerpoint/2010/main" val="38464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id-ID" altLang="en-US"/>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defRPr>
            </a:lvl1pPr>
            <a:lvl2pPr marL="742950" indent="-285750">
              <a:spcBef>
                <a:spcPct val="30000"/>
              </a:spcBef>
              <a:defRPr sz="1200">
                <a:solidFill>
                  <a:schemeClr val="tx1"/>
                </a:solidFill>
                <a:latin typeface="Calibri" charset="0"/>
              </a:defRPr>
            </a:lvl2pPr>
            <a:lvl3pPr marL="1143000" indent="-228600">
              <a:spcBef>
                <a:spcPct val="30000"/>
              </a:spcBef>
              <a:defRPr sz="1200">
                <a:solidFill>
                  <a:schemeClr val="tx1"/>
                </a:solidFill>
                <a:latin typeface="Calibri" charset="0"/>
              </a:defRPr>
            </a:lvl3pPr>
            <a:lvl4pPr marL="1600200" indent="-228600">
              <a:spcBef>
                <a:spcPct val="30000"/>
              </a:spcBef>
              <a:defRPr sz="1200">
                <a:solidFill>
                  <a:schemeClr val="tx1"/>
                </a:solidFill>
                <a:latin typeface="Calibri" charset="0"/>
              </a:defRPr>
            </a:lvl4pPr>
            <a:lvl5pPr marL="2057400" indent="-228600">
              <a:spcBef>
                <a:spcPct val="30000"/>
              </a:spcBef>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pPr>
              <a:spcBef>
                <a:spcPct val="0"/>
              </a:spcBef>
            </a:pPr>
            <a:fld id="{37A1F0E6-8DD2-9743-8FAA-055BF0EE68C4}" type="slidenum">
              <a:rPr lang="id-ID" altLang="en-US"/>
              <a:pPr>
                <a:spcBef>
                  <a:spcPct val="0"/>
                </a:spcBef>
              </a:pPr>
              <a:t>16</a:t>
            </a:fld>
            <a:endParaRPr lang="id-ID" altLang="en-US"/>
          </a:p>
        </p:txBody>
      </p:sp>
    </p:spTree>
    <p:extLst>
      <p:ext uri="{BB962C8B-B14F-4D97-AF65-F5344CB8AC3E}">
        <p14:creationId xmlns:p14="http://schemas.microsoft.com/office/powerpoint/2010/main" val="161597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8EA2714-CDF8-4EE0-B2B8-BED64297F338}" type="datetimeFigureOut">
              <a:rPr lang="en-US" smtClean="0"/>
              <a:pPr/>
              <a:t>5/22/18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178DF-6652-4526-A72E-AEC1EECDAC2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799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EA2714-CDF8-4EE0-B2B8-BED64297F338}" type="datetimeFigureOut">
              <a:rPr lang="en-US" smtClean="0"/>
              <a:pPr/>
              <a:t>5/22/18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178DF-6652-4526-A72E-AEC1EECDAC21}" type="slidenum">
              <a:rPr lang="en-US" smtClean="0"/>
              <a:pPr/>
              <a:t>‹#›</a:t>
            </a:fld>
            <a:endParaRPr lang="en-US"/>
          </a:p>
        </p:txBody>
      </p:sp>
    </p:spTree>
    <p:extLst>
      <p:ext uri="{BB962C8B-B14F-4D97-AF65-F5344CB8AC3E}">
        <p14:creationId xmlns:p14="http://schemas.microsoft.com/office/powerpoint/2010/main" val="7202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EA2714-CDF8-4EE0-B2B8-BED64297F338}" type="datetimeFigureOut">
              <a:rPr lang="en-US" smtClean="0"/>
              <a:pPr/>
              <a:t>5/22/18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178DF-6652-4526-A72E-AEC1EECDAC21}"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26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EA2714-CDF8-4EE0-B2B8-BED64297F338}" type="datetimeFigureOut">
              <a:rPr lang="en-US" smtClean="0"/>
              <a:pPr/>
              <a:t>5/22/18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178DF-6652-4526-A72E-AEC1EECDAC21}" type="slidenum">
              <a:rPr lang="en-US" smtClean="0"/>
              <a:pPr/>
              <a:t>‹#›</a:t>
            </a:fld>
            <a:endParaRPr lang="en-US"/>
          </a:p>
        </p:txBody>
      </p:sp>
    </p:spTree>
    <p:extLst>
      <p:ext uri="{BB962C8B-B14F-4D97-AF65-F5344CB8AC3E}">
        <p14:creationId xmlns:p14="http://schemas.microsoft.com/office/powerpoint/2010/main" val="815701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EA2714-CDF8-4EE0-B2B8-BED64297F338}" type="datetimeFigureOut">
              <a:rPr lang="en-US" smtClean="0"/>
              <a:pPr/>
              <a:t>5/22/18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178DF-6652-4526-A72E-AEC1EECDAC2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EA2714-CDF8-4EE0-B2B8-BED64297F338}" type="datetimeFigureOut">
              <a:rPr lang="en-US" smtClean="0"/>
              <a:pPr/>
              <a:t>5/22/18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178DF-6652-4526-A72E-AEC1EECDAC21}" type="slidenum">
              <a:rPr lang="en-US" smtClean="0"/>
              <a:pPr/>
              <a:t>‹#›</a:t>
            </a:fld>
            <a:endParaRPr lang="en-US"/>
          </a:p>
        </p:txBody>
      </p:sp>
    </p:spTree>
    <p:extLst>
      <p:ext uri="{BB962C8B-B14F-4D97-AF65-F5344CB8AC3E}">
        <p14:creationId xmlns:p14="http://schemas.microsoft.com/office/powerpoint/2010/main" val="1706213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EA2714-CDF8-4EE0-B2B8-BED64297F338}" type="datetimeFigureOut">
              <a:rPr lang="en-US" smtClean="0"/>
              <a:pPr/>
              <a:t>5/22/18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178DF-6652-4526-A72E-AEC1EECDAC21}" type="slidenum">
              <a:rPr lang="en-US" smtClean="0"/>
              <a:pPr/>
              <a:t>‹#›</a:t>
            </a:fld>
            <a:endParaRPr lang="en-US"/>
          </a:p>
        </p:txBody>
      </p:sp>
    </p:spTree>
    <p:extLst>
      <p:ext uri="{BB962C8B-B14F-4D97-AF65-F5344CB8AC3E}">
        <p14:creationId xmlns:p14="http://schemas.microsoft.com/office/powerpoint/2010/main" val="405106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EA2714-CDF8-4EE0-B2B8-BED64297F338}" type="datetimeFigureOut">
              <a:rPr lang="en-US" smtClean="0"/>
              <a:pPr/>
              <a:t>5/22/18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178DF-6652-4526-A72E-AEC1EECDAC21}" type="slidenum">
              <a:rPr lang="en-US" smtClean="0"/>
              <a:pPr/>
              <a:t>‹#›</a:t>
            </a:fld>
            <a:endParaRPr lang="en-US"/>
          </a:p>
        </p:txBody>
      </p:sp>
    </p:spTree>
    <p:extLst>
      <p:ext uri="{BB962C8B-B14F-4D97-AF65-F5344CB8AC3E}">
        <p14:creationId xmlns:p14="http://schemas.microsoft.com/office/powerpoint/2010/main" val="167981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A2714-CDF8-4EE0-B2B8-BED64297F338}" type="datetimeFigureOut">
              <a:rPr lang="en-US" smtClean="0"/>
              <a:pPr/>
              <a:t>5/22/18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178DF-6652-4526-A72E-AEC1EECDAC21}" type="slidenum">
              <a:rPr lang="en-US" smtClean="0"/>
              <a:pPr/>
              <a:t>‹#›</a:t>
            </a:fld>
            <a:endParaRPr lang="en-US"/>
          </a:p>
        </p:txBody>
      </p:sp>
    </p:spTree>
    <p:extLst>
      <p:ext uri="{BB962C8B-B14F-4D97-AF65-F5344CB8AC3E}">
        <p14:creationId xmlns:p14="http://schemas.microsoft.com/office/powerpoint/2010/main" val="4736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A2714-CDF8-4EE0-B2B8-BED64297F338}" type="datetimeFigureOut">
              <a:rPr lang="en-US" smtClean="0"/>
              <a:pPr/>
              <a:t>5/22/18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178DF-6652-4526-A72E-AEC1EECDAC21}" type="slidenum">
              <a:rPr lang="en-US" smtClean="0"/>
              <a:pPr/>
              <a:t>‹#›</a:t>
            </a:fld>
            <a:endParaRPr lang="en-US"/>
          </a:p>
        </p:txBody>
      </p:sp>
    </p:spTree>
    <p:extLst>
      <p:ext uri="{BB962C8B-B14F-4D97-AF65-F5344CB8AC3E}">
        <p14:creationId xmlns:p14="http://schemas.microsoft.com/office/powerpoint/2010/main" val="3181640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EA2714-CDF8-4EE0-B2B8-BED64297F338}" type="datetimeFigureOut">
              <a:rPr lang="en-US" smtClean="0"/>
              <a:pPr/>
              <a:t>5/22/18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178DF-6652-4526-A72E-AEC1EECDAC2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3754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8EA2714-CDF8-4EE0-B2B8-BED64297F338}" type="datetimeFigureOut">
              <a:rPr lang="en-US" smtClean="0"/>
              <a:pPr/>
              <a:t>5/22/18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41178DF-6652-4526-A72E-AEC1EECDAC21}"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2475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4763"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p:cNvSpPr txBox="1">
            <a:spLocks noChangeArrowheads="1"/>
          </p:cNvSpPr>
          <p:nvPr/>
        </p:nvSpPr>
        <p:spPr bwMode="auto">
          <a:xfrm>
            <a:off x="3200400" y="3200400"/>
            <a:ext cx="56388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endParaRPr lang="en-US" altLang="en-US" sz="1600" b="1">
              <a:solidFill>
                <a:schemeClr val="bg1"/>
              </a:solidFill>
              <a:latin typeface="Arial" charset="0"/>
            </a:endParaRPr>
          </a:p>
          <a:p>
            <a:pPr algn="ctr" eaLnBrk="1" hangingPunct="1">
              <a:spcBef>
                <a:spcPct val="0"/>
              </a:spcBef>
              <a:buFontTx/>
              <a:buNone/>
            </a:pPr>
            <a:r>
              <a:rPr lang="en-US" altLang="en-US" sz="1600" b="1">
                <a:solidFill>
                  <a:schemeClr val="bg1"/>
                </a:solidFill>
                <a:latin typeface="Arial" charset="0"/>
              </a:rPr>
              <a:t>HUBUNGAN KONSEP, NILAI, MORAL DAN NORMA DENGAN TUNTUTAN PERILAKU WARGA NEGARA </a:t>
            </a:r>
          </a:p>
          <a:p>
            <a:pPr algn="ctr" eaLnBrk="1" hangingPunct="1">
              <a:spcBef>
                <a:spcPct val="0"/>
              </a:spcBef>
              <a:buFontTx/>
              <a:buNone/>
            </a:pPr>
            <a:r>
              <a:rPr lang="en-US" altLang="en-US" sz="1600" b="1">
                <a:solidFill>
                  <a:schemeClr val="bg1"/>
                </a:solidFill>
                <a:latin typeface="Arial" charset="0"/>
              </a:rPr>
              <a:t>Pertemuan  Ke-9</a:t>
            </a:r>
          </a:p>
          <a:p>
            <a:pPr algn="ctr" eaLnBrk="1" hangingPunct="1">
              <a:spcBef>
                <a:spcPct val="0"/>
              </a:spcBef>
              <a:buFontTx/>
              <a:buNone/>
            </a:pPr>
            <a:r>
              <a:rPr lang="en-US" altLang="en-US" sz="1600" b="1">
                <a:solidFill>
                  <a:schemeClr val="bg1"/>
                </a:solidFill>
                <a:latin typeface="Arial" charset="0"/>
              </a:rPr>
              <a:t>Nurul Febrianti, M.Pd</a:t>
            </a:r>
          </a:p>
          <a:p>
            <a:pPr algn="ctr" eaLnBrk="1" hangingPunct="1">
              <a:spcBef>
                <a:spcPct val="0"/>
              </a:spcBef>
              <a:buFontTx/>
              <a:buNone/>
            </a:pPr>
            <a:r>
              <a:rPr lang="en-US" altLang="en-US" sz="1600" b="1">
                <a:solidFill>
                  <a:schemeClr val="bg1"/>
                </a:solidFill>
                <a:latin typeface="Arial" charset="0"/>
              </a:rPr>
              <a:t>Prodi PGSD FKIP</a:t>
            </a:r>
          </a:p>
          <a:p>
            <a:pPr algn="ctr" eaLnBrk="1" hangingPunct="1">
              <a:spcBef>
                <a:spcPct val="0"/>
              </a:spcBef>
              <a:buFontTx/>
              <a:buNone/>
            </a:pPr>
            <a:endParaRPr lang="en-US" altLang="en-US" sz="1600" b="1">
              <a:solidFill>
                <a:schemeClr val="bg1"/>
              </a:solidFill>
              <a:latin typeface="Arial" charset="0"/>
            </a:endParaRPr>
          </a:p>
          <a:p>
            <a:pPr algn="ctr" eaLnBrk="1" hangingPunct="1">
              <a:spcBef>
                <a:spcPct val="0"/>
              </a:spcBef>
              <a:buFontTx/>
              <a:buNone/>
            </a:pPr>
            <a:endParaRPr lang="en-US" altLang="en-US" sz="1600" b="1">
              <a:solidFill>
                <a:schemeClr val="bg1"/>
              </a:solidFill>
              <a:latin typeface="Arial" charset="0"/>
            </a:endParaRPr>
          </a:p>
        </p:txBody>
      </p:sp>
    </p:spTree>
    <p:extLst>
      <p:ext uri="{BB962C8B-B14F-4D97-AF65-F5344CB8AC3E}">
        <p14:creationId xmlns:p14="http://schemas.microsoft.com/office/powerpoint/2010/main" val="354487754"/>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mtClean="0"/>
              <a:t>Lanjutan…</a:t>
            </a:r>
            <a:endParaRPr lang="en-US"/>
          </a:p>
        </p:txBody>
      </p:sp>
      <p:sp>
        <p:nvSpPr>
          <p:cNvPr id="3" name="Content Placeholder 2"/>
          <p:cNvSpPr>
            <a:spLocks noGrp="1"/>
          </p:cNvSpPr>
          <p:nvPr>
            <p:ph idx="1"/>
          </p:nvPr>
        </p:nvSpPr>
        <p:spPr>
          <a:xfrm>
            <a:off x="457200" y="1295400"/>
            <a:ext cx="8229600" cy="5334000"/>
          </a:xfrm>
        </p:spPr>
        <p:txBody>
          <a:bodyPr>
            <a:noAutofit/>
          </a:bodyPr>
          <a:lstStyle/>
          <a:p>
            <a:pPr algn="just">
              <a:buFont typeface="Wingdings" pitchFamily="2" charset="2"/>
              <a:buChar char="§"/>
            </a:pPr>
            <a:r>
              <a:rPr lang="en-US" sz="2400" smtClean="0"/>
              <a:t>Ciri-ciri warga Negara yang baik  dapat dilukiskan, yaitu warga Negara yang patriotik, loyal terhadap bangsa dan negara, toleran, beragama, demokratis atau yang lebih popular disebut warga Negara yang  pancasialis sejati.</a:t>
            </a:r>
          </a:p>
          <a:p>
            <a:pPr>
              <a:buFont typeface="Wingdings" pitchFamily="2" charset="2"/>
              <a:buChar char="§"/>
            </a:pPr>
            <a:r>
              <a:rPr lang="en-US" sz="2400" smtClean="0"/>
              <a:t>Adapun yang menjadi pertimbangan selain dari manusia-manusia Indonesia secara pribadi-pribadi, yang memiliki nilai-nilai tersebut, landasan utamanya adalah sebagai berikut:</a:t>
            </a:r>
          </a:p>
          <a:p>
            <a:pPr>
              <a:buNone/>
            </a:pPr>
            <a:r>
              <a:rPr lang="en-US" sz="2400" smtClean="0"/>
              <a:t>1.    </a:t>
            </a:r>
            <a:r>
              <a:rPr lang="en-US" sz="2400" b="1" smtClean="0"/>
              <a:t>Landasan Idiil pancasila</a:t>
            </a:r>
            <a:endParaRPr lang="en-US" sz="2400" smtClean="0"/>
          </a:p>
          <a:p>
            <a:pPr algn="just">
              <a:buNone/>
            </a:pPr>
            <a:r>
              <a:rPr lang="en-US" sz="2400" smtClean="0"/>
              <a:t>Dalam hal ini,pancasila mengajarkan dalam bekerja sama dengan bangsa lain untuk menciptakan perdamaian dilandasi pertanggungjawaban kepada Tuhan Yang Maha Esa.pada pembukaan UUD 1945 pada alinea IV menyebutkan ikut melaksanakan ketertiban dunia yang berdasarkan kemerdekaan,perdamaian abadi dan kaedilan sosial</a:t>
            </a:r>
          </a:p>
          <a:p>
            <a:pPr>
              <a:buNone/>
            </a:pP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mtClean="0"/>
              <a:t>Lanjutan…</a:t>
            </a:r>
            <a:endParaRPr lang="en-US"/>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pPr>
              <a:buNone/>
            </a:pPr>
            <a:r>
              <a:rPr lang="en-US" sz="3400" smtClean="0"/>
              <a:t>2.    Landasan Struktural</a:t>
            </a:r>
          </a:p>
          <a:p>
            <a:pPr algn="just">
              <a:buNone/>
            </a:pPr>
            <a:r>
              <a:rPr lang="en-US" sz="3400" smtClean="0"/>
              <a:t>Dalam hal ini bidang luar negeri UUD 1945 menyebutkan pasal 11 sebagai berikut: presiden dengan persetujuan DPR menyatakan perang,membuat perdamaian dan perjanjian dengan Negara lain.</a:t>
            </a:r>
          </a:p>
          <a:p>
            <a:pPr>
              <a:buNone/>
            </a:pPr>
            <a:r>
              <a:rPr lang="en-US" sz="3400" smtClean="0"/>
              <a:t>3.    Landasan Operasional</a:t>
            </a:r>
          </a:p>
          <a:p>
            <a:pPr algn="just">
              <a:buNone/>
            </a:pPr>
            <a:r>
              <a:rPr lang="en-US" sz="3400" smtClean="0"/>
              <a:t>Sebagai realisasi dan apa yang tercantum dalam pancasila.pembukaan UUD 1945 di atas untuk politik luar negeri Republik Indonesia bebas aktf intinya agar bangsa Indonesia berkawan baik dengan semua bangsa di dunia dan tidak pilih kasih.selama  ada masalah-masalah kehidupan masyarakat  dunia bangsa Indonesia tidak boleh berpangku tangan ,artinya harus ikut aktif mengatasinya.penegasan tercantum di dalam GBHN (ketetapan MPR No.II/MPR/1983)</a:t>
            </a:r>
          </a:p>
          <a:p>
            <a:pPr>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smtClean="0"/>
              <a:t/>
            </a:r>
            <a:br>
              <a:rPr lang="en-US" sz="3100" b="1" smtClean="0"/>
            </a:br>
            <a:r>
              <a:rPr lang="en-US" sz="3100" b="1" smtClean="0"/>
              <a:t>4. Konsep, Nilai,Moral dan Norma dalam Pengembangan Komitmen Bela Negara</a:t>
            </a:r>
            <a:r>
              <a:rPr lang="en-US" smtClean="0"/>
              <a:t/>
            </a:r>
            <a:br>
              <a:rPr lang="en-US" smtClean="0"/>
            </a:br>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2600" smtClean="0"/>
              <a:t>Bela Negara merupakan tekad, sikap, dan tindakan warga Negara yang teratur, menyeluruh terpadu dan berlanjut yang dilandasi:</a:t>
            </a:r>
          </a:p>
          <a:p>
            <a:pPr>
              <a:buNone/>
            </a:pPr>
            <a:r>
              <a:rPr lang="en-US" sz="2600" smtClean="0"/>
              <a:t>1.      Kecintaan pada tanah air</a:t>
            </a:r>
          </a:p>
          <a:p>
            <a:pPr>
              <a:buNone/>
            </a:pPr>
            <a:r>
              <a:rPr lang="en-US" sz="2600" smtClean="0"/>
              <a:t>2.      Kesadaran berbangsa dan bernegara Indonesia</a:t>
            </a:r>
          </a:p>
          <a:p>
            <a:pPr>
              <a:buNone/>
            </a:pPr>
            <a:r>
              <a:rPr lang="en-US" sz="2600" smtClean="0"/>
              <a:t>3.      Keyakinan akan kesaktian pancasila sebagai ideologi Negara</a:t>
            </a:r>
          </a:p>
          <a:p>
            <a:pPr>
              <a:buNone/>
            </a:pPr>
            <a:r>
              <a:rPr lang="en-US" sz="2600" smtClean="0"/>
              <a:t>4.      Kerelaan berkorban</a:t>
            </a:r>
          </a:p>
          <a:p>
            <a:pPr>
              <a:buNone/>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Lanjutan…</a:t>
            </a:r>
            <a:endParaRPr lang="en-US"/>
          </a:p>
        </p:txBody>
      </p:sp>
      <p:sp>
        <p:nvSpPr>
          <p:cNvPr id="3" name="Content Placeholder 2"/>
          <p:cNvSpPr>
            <a:spLocks noGrp="1"/>
          </p:cNvSpPr>
          <p:nvPr>
            <p:ph idx="1"/>
          </p:nvPr>
        </p:nvSpPr>
        <p:spPr/>
        <p:txBody>
          <a:bodyPr>
            <a:normAutofit fontScale="92500" lnSpcReduction="20000"/>
          </a:bodyPr>
          <a:lstStyle/>
          <a:p>
            <a:pPr algn="just">
              <a:buNone/>
            </a:pPr>
            <a:r>
              <a:rPr lang="en-US" sz="2600" smtClean="0"/>
              <a:t>Upaya-upaya pemerintah dalam menciptakan Ketahanan Nasional meliputi berikut ini :</a:t>
            </a:r>
          </a:p>
          <a:p>
            <a:pPr lvl="0" algn="just">
              <a:buFont typeface="Wingdings" pitchFamily="2" charset="2"/>
              <a:buChar char="§"/>
            </a:pPr>
            <a:r>
              <a:rPr lang="en-US" sz="2600" smtClean="0"/>
              <a:t>Untuk tetap memungkinan berjalannya pembangunan nasional yang selalu harus menuju ke tujuan yang ingin dicapai dan agar dapat secara efektif dihindarkan dari hambatan,tantangan,ancaman dan gangguan yang timbal balik dari luar maupun dari dalam.</a:t>
            </a:r>
          </a:p>
          <a:p>
            <a:pPr lvl="0" algn="just">
              <a:buFont typeface="Wingdings" pitchFamily="2" charset="2"/>
              <a:buChar char="§"/>
            </a:pPr>
            <a:r>
              <a:rPr lang="en-US" sz="2600" smtClean="0"/>
              <a:t>Ketahanan Nasional adalah kondisi dinamis yang merupakan integrasi dari kondisi tiap aspek kehidupan bangsa dan Negara. pada hakikatnya ketahanan nasional adalah kemampuan dan ketangguhan suatu bangsa untuk dapat menjamin kelangsungan hidupnya menuju kejayaan bangsa dan Negara.</a:t>
            </a:r>
          </a:p>
          <a:p>
            <a:pPr>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Lanjutan…</a:t>
            </a:r>
            <a:endParaRPr lang="en-US"/>
          </a:p>
        </p:txBody>
      </p:sp>
      <p:sp>
        <p:nvSpPr>
          <p:cNvPr id="3" name="Content Placeholder 2"/>
          <p:cNvSpPr>
            <a:spLocks noGrp="1"/>
          </p:cNvSpPr>
          <p:nvPr>
            <p:ph idx="1"/>
          </p:nvPr>
        </p:nvSpPr>
        <p:spPr/>
        <p:txBody>
          <a:bodyPr/>
          <a:lstStyle/>
          <a:p>
            <a:pPr lvl="0">
              <a:buFont typeface="Wingdings" pitchFamily="2" charset="2"/>
              <a:buChar char="§"/>
            </a:pPr>
            <a:r>
              <a:rPr lang="en-US" sz="2400" smtClean="0"/>
              <a:t>HANKAMNAS adalah upaya rakyat semesta yang merupakan salah satu fungsi utama pemerintah Negara, dalam rangka penegakan ketahanan nasional,dengan tujuan mencapai keamanan bangsa dan Negara serta keamanan perjuangan nasional.</a:t>
            </a:r>
          </a:p>
          <a:p>
            <a:pPr>
              <a:buNone/>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dirty="0" err="1" smtClean="0"/>
              <a:t>Hak</a:t>
            </a:r>
            <a:r>
              <a:rPr lang="en-US" dirty="0"/>
              <a:t>, </a:t>
            </a:r>
            <a:r>
              <a:rPr lang="en-US" dirty="0" err="1"/>
              <a:t>kewajiban</a:t>
            </a:r>
            <a:r>
              <a:rPr lang="en-US" dirty="0"/>
              <a:t>, </a:t>
            </a:r>
            <a:r>
              <a:rPr lang="en-US" dirty="0" err="1"/>
              <a:t>dan</a:t>
            </a:r>
            <a:r>
              <a:rPr lang="en-US" dirty="0"/>
              <a:t> </a:t>
            </a:r>
            <a:r>
              <a:rPr lang="en-US" dirty="0" err="1"/>
              <a:t>kehormatan</a:t>
            </a:r>
            <a:r>
              <a:rPr lang="en-US" dirty="0"/>
              <a:t> </a:t>
            </a:r>
            <a:r>
              <a:rPr lang="en-US" dirty="0" err="1"/>
              <a:t>untuk</a:t>
            </a:r>
            <a:r>
              <a:rPr lang="en-US" dirty="0"/>
              <a:t> </a:t>
            </a:r>
            <a:r>
              <a:rPr lang="en-US" dirty="0" err="1"/>
              <a:t>ikut</a:t>
            </a:r>
            <a:r>
              <a:rPr lang="en-US" dirty="0"/>
              <a:t> </a:t>
            </a:r>
            <a:r>
              <a:rPr lang="en-US" dirty="0" err="1"/>
              <a:t>serta</a:t>
            </a:r>
            <a:r>
              <a:rPr lang="en-US" dirty="0"/>
              <a:t> </a:t>
            </a:r>
            <a:r>
              <a:rPr lang="en-US" dirty="0" err="1"/>
              <a:t>dalam</a:t>
            </a:r>
            <a:r>
              <a:rPr lang="en-US" dirty="0"/>
              <a:t> </a:t>
            </a:r>
            <a:r>
              <a:rPr lang="en-US" dirty="0" err="1"/>
              <a:t>usaha</a:t>
            </a:r>
            <a:r>
              <a:rPr lang="en-US" dirty="0"/>
              <a:t> </a:t>
            </a:r>
            <a:r>
              <a:rPr lang="en-US" dirty="0" err="1"/>
              <a:t>pembelaan</a:t>
            </a:r>
            <a:r>
              <a:rPr lang="en-US" dirty="0"/>
              <a:t> Negara </a:t>
            </a:r>
            <a:r>
              <a:rPr lang="en-US" dirty="0" err="1"/>
              <a:t>bagi</a:t>
            </a:r>
            <a:r>
              <a:rPr lang="en-US" dirty="0"/>
              <a:t> </a:t>
            </a:r>
            <a:r>
              <a:rPr lang="en-US" dirty="0" err="1"/>
              <a:t>setiap</a:t>
            </a:r>
            <a:r>
              <a:rPr lang="en-US" dirty="0"/>
              <a:t> </a:t>
            </a:r>
            <a:r>
              <a:rPr lang="en-US" dirty="0" err="1"/>
              <a:t>warga</a:t>
            </a:r>
            <a:r>
              <a:rPr lang="en-US" dirty="0"/>
              <a:t> Negara </a:t>
            </a:r>
            <a:r>
              <a:rPr lang="en-US" dirty="0" err="1"/>
              <a:t>harus</a:t>
            </a:r>
            <a:r>
              <a:rPr lang="en-US" dirty="0"/>
              <a:t> </a:t>
            </a:r>
            <a:r>
              <a:rPr lang="en-US" dirty="0" err="1"/>
              <a:t>dapat</a:t>
            </a:r>
            <a:r>
              <a:rPr lang="en-US" dirty="0"/>
              <a:t> </a:t>
            </a:r>
            <a:r>
              <a:rPr lang="en-US" dirty="0" err="1"/>
              <a:t>dilaksanakan</a:t>
            </a:r>
            <a:r>
              <a:rPr lang="en-US" dirty="0"/>
              <a:t>. </a:t>
            </a:r>
            <a:endParaRPr lang="en-US" dirty="0" smtClean="0"/>
          </a:p>
          <a:p>
            <a:r>
              <a:rPr lang="en-US" dirty="0" err="1" smtClean="0"/>
              <a:t>Partisipasi</a:t>
            </a:r>
            <a:r>
              <a:rPr lang="en-US" dirty="0" smtClean="0"/>
              <a:t> </a:t>
            </a:r>
            <a:r>
              <a:rPr lang="en-US" dirty="0" err="1"/>
              <a:t>aktif</a:t>
            </a:r>
            <a:r>
              <a:rPr lang="en-US" dirty="0"/>
              <a:t> </a:t>
            </a:r>
            <a:r>
              <a:rPr lang="en-US" dirty="0" err="1"/>
              <a:t>bagi</a:t>
            </a:r>
            <a:r>
              <a:rPr lang="en-US" dirty="0"/>
              <a:t> </a:t>
            </a:r>
            <a:r>
              <a:rPr lang="en-US" dirty="0" err="1"/>
              <a:t>setiap</a:t>
            </a:r>
            <a:r>
              <a:rPr lang="en-US" dirty="0"/>
              <a:t> </a:t>
            </a:r>
            <a:r>
              <a:rPr lang="en-US" dirty="0" err="1"/>
              <a:t>warga</a:t>
            </a:r>
            <a:r>
              <a:rPr lang="en-US" dirty="0"/>
              <a:t> Negara </a:t>
            </a:r>
            <a:r>
              <a:rPr lang="en-US" dirty="0" err="1"/>
              <a:t>untuk</a:t>
            </a:r>
            <a:r>
              <a:rPr lang="en-US" dirty="0"/>
              <a:t> </a:t>
            </a:r>
            <a:r>
              <a:rPr lang="en-US" dirty="0" err="1"/>
              <a:t>menjaga</a:t>
            </a:r>
            <a:r>
              <a:rPr lang="en-US" dirty="0"/>
              <a:t> </a:t>
            </a:r>
            <a:r>
              <a:rPr lang="en-US" dirty="0" err="1"/>
              <a:t>ketertiban</a:t>
            </a:r>
            <a:r>
              <a:rPr lang="en-US" dirty="0"/>
              <a:t> </a:t>
            </a:r>
            <a:r>
              <a:rPr lang="en-US" dirty="0" err="1"/>
              <a:t>dan</a:t>
            </a:r>
            <a:r>
              <a:rPr lang="en-US" dirty="0"/>
              <a:t> </a:t>
            </a:r>
            <a:r>
              <a:rPr lang="en-US" dirty="0" err="1"/>
              <a:t>keamanan</a:t>
            </a:r>
            <a:r>
              <a:rPr lang="en-US" dirty="0"/>
              <a:t> </a:t>
            </a:r>
            <a:r>
              <a:rPr lang="en-US" dirty="0" err="1"/>
              <a:t>lingkunganya</a:t>
            </a:r>
            <a:r>
              <a:rPr lang="en-US" dirty="0"/>
              <a:t> </a:t>
            </a:r>
            <a:r>
              <a:rPr lang="en-US" dirty="0" err="1"/>
              <a:t>masing-masing</a:t>
            </a:r>
            <a:r>
              <a:rPr lang="en-US" dirty="0"/>
              <a:t> </a:t>
            </a:r>
            <a:r>
              <a:rPr lang="en-US" dirty="0" err="1"/>
              <a:t>sangat</a:t>
            </a:r>
            <a:r>
              <a:rPr lang="en-US" dirty="0"/>
              <a:t> </a:t>
            </a:r>
            <a:r>
              <a:rPr lang="en-US" dirty="0" err="1"/>
              <a:t>diharapkan</a:t>
            </a:r>
            <a:r>
              <a:rPr lang="en-US" dirty="0" smtClean="0"/>
              <a:t>. </a:t>
            </a:r>
            <a:r>
              <a:rPr lang="en-US" dirty="0" err="1" smtClean="0"/>
              <a:t>Setiap</a:t>
            </a:r>
            <a:r>
              <a:rPr lang="en-US" dirty="0" smtClean="0"/>
              <a:t> </a:t>
            </a:r>
            <a:r>
              <a:rPr lang="en-US" dirty="0" err="1"/>
              <a:t>warga</a:t>
            </a:r>
            <a:r>
              <a:rPr lang="en-US" dirty="0"/>
              <a:t> Negara </a:t>
            </a:r>
            <a:r>
              <a:rPr lang="en-US" dirty="0" err="1"/>
              <a:t>diharapkan</a:t>
            </a:r>
            <a:r>
              <a:rPr lang="en-US" dirty="0"/>
              <a:t> </a:t>
            </a:r>
            <a:r>
              <a:rPr lang="en-US" dirty="0" err="1"/>
              <a:t>dapat</a:t>
            </a:r>
            <a:r>
              <a:rPr lang="en-US" dirty="0"/>
              <a:t> </a:t>
            </a:r>
            <a:r>
              <a:rPr lang="en-US" dirty="0" err="1"/>
              <a:t>berperilaku</a:t>
            </a:r>
            <a:r>
              <a:rPr lang="en-US" dirty="0"/>
              <a:t> </a:t>
            </a:r>
            <a:r>
              <a:rPr lang="en-US" dirty="0" err="1"/>
              <a:t>sesuai</a:t>
            </a:r>
            <a:r>
              <a:rPr lang="en-US" dirty="0"/>
              <a:t> </a:t>
            </a:r>
            <a:r>
              <a:rPr lang="en-US" dirty="0" err="1"/>
              <a:t>dengan</a:t>
            </a:r>
            <a:r>
              <a:rPr lang="en-US" dirty="0"/>
              <a:t> UUD 1945 </a:t>
            </a:r>
            <a:r>
              <a:rPr lang="en-US" dirty="0" err="1"/>
              <a:t>dan</a:t>
            </a:r>
            <a:r>
              <a:rPr lang="en-US" dirty="0"/>
              <a:t> </a:t>
            </a:r>
            <a:r>
              <a:rPr lang="en-US" dirty="0" err="1"/>
              <a:t>pancasila</a:t>
            </a:r>
            <a:r>
              <a:rPr lang="en-US" dirty="0"/>
              <a:t> </a:t>
            </a:r>
            <a:r>
              <a:rPr lang="en-US" dirty="0" err="1"/>
              <a:t>sebagai</a:t>
            </a:r>
            <a:r>
              <a:rPr lang="en-US" dirty="0"/>
              <a:t> </a:t>
            </a:r>
            <a:r>
              <a:rPr lang="en-US" dirty="0" err="1"/>
              <a:t>ideologi</a:t>
            </a:r>
            <a:r>
              <a:rPr lang="en-US" dirty="0"/>
              <a:t>  </a:t>
            </a:r>
            <a:r>
              <a:rPr lang="en-US" dirty="0" err="1"/>
              <a:t>bangsa</a:t>
            </a:r>
            <a:r>
              <a:rPr lang="en-US" dirty="0"/>
              <a:t>. </a:t>
            </a:r>
            <a:endParaRPr lang="en-US" dirty="0" smtClean="0"/>
          </a:p>
          <a:p>
            <a:r>
              <a:rPr lang="en-US" dirty="0" err="1" smtClean="0"/>
              <a:t>Pedoman</a:t>
            </a:r>
            <a:r>
              <a:rPr lang="en-US" dirty="0" smtClean="0"/>
              <a:t> </a:t>
            </a:r>
            <a:r>
              <a:rPr lang="en-US" dirty="0" err="1"/>
              <a:t>tuntutan</a:t>
            </a:r>
            <a:r>
              <a:rPr lang="en-US" dirty="0"/>
              <a:t> </a:t>
            </a:r>
            <a:r>
              <a:rPr lang="en-US" dirty="0" err="1"/>
              <a:t>perilaku</a:t>
            </a:r>
            <a:r>
              <a:rPr lang="en-US" dirty="0"/>
              <a:t> </a:t>
            </a:r>
            <a:r>
              <a:rPr lang="en-US" dirty="0" err="1"/>
              <a:t>warga</a:t>
            </a:r>
            <a:r>
              <a:rPr lang="en-US" dirty="0"/>
              <a:t> Negara </a:t>
            </a:r>
            <a:r>
              <a:rPr lang="en-US" dirty="0" err="1"/>
              <a:t>tersebut</a:t>
            </a:r>
            <a:r>
              <a:rPr lang="en-US" dirty="0"/>
              <a:t> </a:t>
            </a:r>
            <a:r>
              <a:rPr lang="en-US" dirty="0" err="1"/>
              <a:t>diharapkan</a:t>
            </a:r>
            <a:r>
              <a:rPr lang="en-US" dirty="0"/>
              <a:t> </a:t>
            </a:r>
            <a:r>
              <a:rPr lang="en-US" dirty="0" err="1"/>
              <a:t>dapat</a:t>
            </a:r>
            <a:r>
              <a:rPr lang="en-US" dirty="0"/>
              <a:t> </a:t>
            </a:r>
            <a:r>
              <a:rPr lang="en-US" dirty="0" err="1"/>
              <a:t>diterapkan</a:t>
            </a:r>
            <a:r>
              <a:rPr lang="en-US" dirty="0"/>
              <a:t> </a:t>
            </a:r>
            <a:r>
              <a:rPr lang="en-US" dirty="0" err="1"/>
              <a:t>dan</a:t>
            </a:r>
            <a:r>
              <a:rPr lang="en-US" dirty="0"/>
              <a:t> </a:t>
            </a:r>
            <a:r>
              <a:rPr lang="en-US" dirty="0" err="1"/>
              <a:t>dilaksanakan</a:t>
            </a:r>
            <a:r>
              <a:rPr lang="en-US" dirty="0"/>
              <a:t> </a:t>
            </a:r>
            <a:r>
              <a:rPr lang="en-US" dirty="0" err="1"/>
              <a:t>dalam</a:t>
            </a:r>
            <a:r>
              <a:rPr lang="en-US" dirty="0"/>
              <a:t> </a:t>
            </a:r>
            <a:r>
              <a:rPr lang="en-US" dirty="0" err="1"/>
              <a:t>kehidupan</a:t>
            </a:r>
            <a:r>
              <a:rPr lang="en-US" dirty="0"/>
              <a:t> </a:t>
            </a:r>
            <a:r>
              <a:rPr lang="en-US" dirty="0" err="1"/>
              <a:t>sehari-hari</a:t>
            </a:r>
            <a:r>
              <a:rPr lang="en-US" dirty="0"/>
              <a:t>.</a:t>
            </a:r>
          </a:p>
          <a:p>
            <a:endParaRPr lang="en-US" dirty="0"/>
          </a:p>
        </p:txBody>
      </p:sp>
    </p:spTree>
    <p:extLst>
      <p:ext uri="{BB962C8B-B14F-4D97-AF65-F5344CB8AC3E}">
        <p14:creationId xmlns:p14="http://schemas.microsoft.com/office/powerpoint/2010/main" val="531501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Title 5"/>
          <p:cNvSpPr>
            <a:spLocks noGrp="1"/>
          </p:cNvSpPr>
          <p:nvPr>
            <p:ph type="title"/>
          </p:nvPr>
        </p:nvSpPr>
        <p:spPr>
          <a:xfrm>
            <a:off x="533400" y="685800"/>
            <a:ext cx="8229600" cy="5486400"/>
          </a:xfrm>
        </p:spPr>
        <p:txBody>
          <a:bodyPr/>
          <a:lstStyle/>
          <a:p>
            <a:pPr>
              <a:spcBef>
                <a:spcPct val="50000"/>
              </a:spcBef>
            </a:pPr>
            <a:r>
              <a:rPr lang="en-US" altLang="en-US" sz="3200">
                <a:latin typeface="Arial" charset="0"/>
                <a:ea typeface="Arial" charset="0"/>
                <a:cs typeface="Arial" charset="0"/>
              </a:rPr>
              <a:t>Terima Kasih</a:t>
            </a:r>
            <a:r>
              <a:rPr lang="mr-IN" altLang="en-US" sz="3200">
                <a:latin typeface="Arial" charset="0"/>
                <a:ea typeface="Arial" charset="0"/>
                <a:cs typeface="Arial" charset="0"/>
              </a:rPr>
              <a:t>…</a:t>
            </a:r>
            <a:endParaRPr lang="en-US" altLang="en-US" sz="3200">
              <a:latin typeface="Arial" charset="0"/>
              <a:ea typeface="Arial" charset="0"/>
              <a:cs typeface="Arial" charset="0"/>
            </a:endParaRPr>
          </a:p>
        </p:txBody>
      </p:sp>
    </p:spTree>
    <p:extLst>
      <p:ext uri="{BB962C8B-B14F-4D97-AF65-F5344CB8AC3E}">
        <p14:creationId xmlns:p14="http://schemas.microsoft.com/office/powerpoint/2010/main" val="72942539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47058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a:t>
            </a:r>
            <a:r>
              <a:rPr kumimoji="0" lang="en-US" sz="3200" b="1" i="0" u="none" strike="noStrike" cap="none" normalizeH="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Pengertian</a:t>
            </a:r>
            <a:r>
              <a:rPr kumimoji="0" lang="en-US"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Konsep,Nilai,Moral</a:t>
            </a:r>
            <a:r>
              <a:rPr kumimoji="0" lang="en-US"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200" b="1"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dan</a:t>
            </a:r>
            <a:r>
              <a:rPr kumimoji="0" lang="en-US"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Norma </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400"/>
              <a:t>a. </a:t>
            </a:r>
            <a:r>
              <a:rPr lang="en-US" sz="2400" err="1"/>
              <a:t>Konsep</a:t>
            </a:r>
            <a:r>
              <a:rPr lang="en-US" sz="2400"/>
              <a:t> </a:t>
            </a:r>
            <a:endParaRPr lang="en-US" sz="2400" smtClean="0"/>
          </a:p>
          <a:p>
            <a:pPr algn="just">
              <a:buNone/>
            </a:pPr>
            <a:r>
              <a:rPr lang="en-US" sz="2400"/>
              <a:t>		</a:t>
            </a:r>
            <a:r>
              <a:rPr lang="en-US" sz="2400" err="1"/>
              <a:t>K</a:t>
            </a:r>
            <a:r>
              <a:rPr lang="en-US" sz="2400" err="1" smtClean="0"/>
              <a:t>onsep</a:t>
            </a:r>
            <a:r>
              <a:rPr lang="en-US" sz="2400" smtClean="0"/>
              <a:t> </a:t>
            </a:r>
            <a:r>
              <a:rPr lang="en-US" sz="2400" err="1"/>
              <a:t>adalah</a:t>
            </a:r>
            <a:r>
              <a:rPr lang="en-US" sz="2400"/>
              <a:t> </a:t>
            </a:r>
            <a:r>
              <a:rPr lang="en-US" sz="2400" err="1"/>
              <a:t>pengertian</a:t>
            </a:r>
            <a:r>
              <a:rPr lang="en-US" sz="2400"/>
              <a:t> yang </a:t>
            </a:r>
            <a:r>
              <a:rPr lang="en-US" sz="2400" err="1"/>
              <a:t>menunjukan</a:t>
            </a:r>
            <a:r>
              <a:rPr lang="en-US" sz="2400"/>
              <a:t> </a:t>
            </a:r>
            <a:r>
              <a:rPr lang="en-US" sz="2400" err="1"/>
              <a:t>kepada</a:t>
            </a:r>
            <a:r>
              <a:rPr lang="en-US" sz="2400"/>
              <a:t> </a:t>
            </a:r>
            <a:r>
              <a:rPr lang="en-US" sz="2400" err="1"/>
              <a:t>sesuatu</a:t>
            </a:r>
            <a:r>
              <a:rPr lang="en-US" sz="2400"/>
              <a:t>. </a:t>
            </a:r>
            <a:r>
              <a:rPr lang="en-US" sz="2400" err="1"/>
              <a:t>Pengertian</a:t>
            </a:r>
            <a:r>
              <a:rPr lang="en-US" sz="2400"/>
              <a:t> </a:t>
            </a:r>
            <a:r>
              <a:rPr lang="en-US" sz="2400" err="1"/>
              <a:t>tersebut</a:t>
            </a:r>
            <a:r>
              <a:rPr lang="en-US" sz="2400"/>
              <a:t> </a:t>
            </a:r>
            <a:r>
              <a:rPr lang="en-US" sz="2400" err="1"/>
              <a:t>dapat</a:t>
            </a:r>
            <a:r>
              <a:rPr lang="en-US" sz="2400"/>
              <a:t> </a:t>
            </a:r>
            <a:r>
              <a:rPr lang="en-US" sz="2400" err="1"/>
              <a:t>dinyatakan</a:t>
            </a:r>
            <a:r>
              <a:rPr lang="en-US" sz="2400"/>
              <a:t> </a:t>
            </a:r>
            <a:r>
              <a:rPr lang="en-US" sz="2400" err="1"/>
              <a:t>dalam</a:t>
            </a:r>
            <a:r>
              <a:rPr lang="en-US" sz="2400"/>
              <a:t> </a:t>
            </a:r>
            <a:r>
              <a:rPr lang="en-US" sz="2400" err="1"/>
              <a:t>bentuk</a:t>
            </a:r>
            <a:r>
              <a:rPr lang="en-US" sz="2400"/>
              <a:t> </a:t>
            </a:r>
            <a:r>
              <a:rPr lang="en-US" sz="2400" err="1"/>
              <a:t>kata-kata,nama</a:t>
            </a:r>
            <a:r>
              <a:rPr lang="en-US" sz="2400"/>
              <a:t> </a:t>
            </a:r>
            <a:r>
              <a:rPr lang="en-US" sz="2400" err="1"/>
              <a:t>atau</a:t>
            </a:r>
            <a:r>
              <a:rPr lang="en-US" sz="2400"/>
              <a:t> </a:t>
            </a:r>
            <a:r>
              <a:rPr lang="en-US" sz="2400" err="1"/>
              <a:t>pernyataan</a:t>
            </a:r>
            <a:r>
              <a:rPr lang="en-US" sz="2400"/>
              <a:t>. </a:t>
            </a:r>
            <a:r>
              <a:rPr lang="en-US" sz="2400" err="1"/>
              <a:t>oleh</a:t>
            </a:r>
            <a:r>
              <a:rPr lang="en-US" sz="2400"/>
              <a:t> </a:t>
            </a:r>
            <a:r>
              <a:rPr lang="en-US" sz="2400" err="1"/>
              <a:t>karena</a:t>
            </a:r>
            <a:r>
              <a:rPr lang="en-US" sz="2400"/>
              <a:t> </a:t>
            </a:r>
            <a:r>
              <a:rPr lang="en-US" sz="2400" err="1"/>
              <a:t>itu</a:t>
            </a:r>
            <a:r>
              <a:rPr lang="en-US" sz="2400"/>
              <a:t> </a:t>
            </a:r>
            <a:r>
              <a:rPr lang="en-US" sz="2400" err="1"/>
              <a:t>konsep</a:t>
            </a:r>
            <a:r>
              <a:rPr lang="en-US" sz="2400"/>
              <a:t> </a:t>
            </a:r>
            <a:r>
              <a:rPr lang="en-US" sz="2400" err="1"/>
              <a:t>dapat</a:t>
            </a:r>
            <a:r>
              <a:rPr lang="en-US" sz="2400"/>
              <a:t> </a:t>
            </a:r>
            <a:r>
              <a:rPr lang="en-US" sz="2400" err="1"/>
              <a:t>dinyatakan</a:t>
            </a:r>
            <a:r>
              <a:rPr lang="en-US" sz="2400"/>
              <a:t> </a:t>
            </a:r>
            <a:r>
              <a:rPr lang="en-US" sz="2400" err="1"/>
              <a:t>dengan</a:t>
            </a:r>
            <a:r>
              <a:rPr lang="en-US" sz="2400"/>
              <a:t> </a:t>
            </a:r>
            <a:r>
              <a:rPr lang="en-US" sz="2400" err="1"/>
              <a:t>kata</a:t>
            </a:r>
            <a:r>
              <a:rPr lang="en-US" sz="2400"/>
              <a:t> </a:t>
            </a:r>
            <a:r>
              <a:rPr lang="en-US" sz="2400" err="1"/>
              <a:t>maka</a:t>
            </a:r>
            <a:r>
              <a:rPr lang="en-US" sz="2400"/>
              <a:t> </a:t>
            </a:r>
            <a:r>
              <a:rPr lang="en-US" sz="2400" err="1"/>
              <a:t>ada</a:t>
            </a:r>
            <a:r>
              <a:rPr lang="en-US" sz="2400"/>
              <a:t> </a:t>
            </a:r>
            <a:r>
              <a:rPr lang="en-US" sz="2400" err="1"/>
              <a:t>ahli</a:t>
            </a:r>
            <a:r>
              <a:rPr lang="en-US" sz="2400"/>
              <a:t> yang </a:t>
            </a:r>
            <a:r>
              <a:rPr lang="en-US" sz="2400" err="1"/>
              <a:t>mendefinisikan</a:t>
            </a:r>
            <a:r>
              <a:rPr lang="en-US" sz="2400"/>
              <a:t> </a:t>
            </a:r>
            <a:r>
              <a:rPr lang="en-US" sz="2400" err="1"/>
              <a:t>konsep</a:t>
            </a:r>
            <a:r>
              <a:rPr lang="en-US" sz="2400"/>
              <a:t> </a:t>
            </a:r>
            <a:r>
              <a:rPr lang="en-US" sz="2400" err="1"/>
              <a:t>sebagai</a:t>
            </a:r>
            <a:r>
              <a:rPr lang="en-US" sz="2400"/>
              <a:t> </a:t>
            </a:r>
            <a:r>
              <a:rPr lang="en-US" sz="2400" err="1"/>
              <a:t>kata</a:t>
            </a:r>
            <a:r>
              <a:rPr lang="en-US" sz="2400"/>
              <a:t> yang </a:t>
            </a:r>
            <a:r>
              <a:rPr lang="en-US" sz="2400" err="1"/>
              <a:t>menunjuk</a:t>
            </a:r>
            <a:r>
              <a:rPr lang="en-US" sz="2400"/>
              <a:t> </a:t>
            </a:r>
            <a:r>
              <a:rPr lang="en-US" sz="2400" err="1"/>
              <a:t>kepada</a:t>
            </a:r>
            <a:r>
              <a:rPr lang="en-US" sz="2400"/>
              <a:t> </a:t>
            </a:r>
            <a:r>
              <a:rPr lang="en-US" sz="2400" err="1"/>
              <a:t>sesuatu</a:t>
            </a:r>
            <a:r>
              <a:rPr lang="en-US" sz="2400" smtClean="0"/>
              <a:t>.</a:t>
            </a:r>
          </a:p>
          <a:p>
            <a:pPr algn="just">
              <a:buNone/>
            </a:pPr>
            <a:r>
              <a:rPr lang="en-US" sz="2400" err="1" smtClean="0"/>
              <a:t>Contoh</a:t>
            </a:r>
            <a:r>
              <a:rPr lang="en-US" sz="2400" smtClean="0"/>
              <a:t> :  </a:t>
            </a:r>
            <a:r>
              <a:rPr lang="en-US" sz="2400" err="1"/>
              <a:t>misalkan</a:t>
            </a:r>
            <a:r>
              <a:rPr lang="en-US" sz="2400"/>
              <a:t> </a:t>
            </a:r>
            <a:r>
              <a:rPr lang="en-US" sz="2400" err="1"/>
              <a:t>konsep</a:t>
            </a:r>
            <a:r>
              <a:rPr lang="en-US" sz="2400"/>
              <a:t> </a:t>
            </a:r>
            <a:r>
              <a:rPr lang="en-US" sz="2400" smtClean="0"/>
              <a:t>“</a:t>
            </a:r>
            <a:r>
              <a:rPr lang="en-US" sz="2400" err="1" smtClean="0"/>
              <a:t>rakyat</a:t>
            </a:r>
            <a:r>
              <a:rPr lang="en-US" sz="2400" smtClean="0"/>
              <a:t>” </a:t>
            </a:r>
            <a:r>
              <a:rPr lang="en-US" sz="2400" err="1"/>
              <a:t>merupakan</a:t>
            </a:r>
            <a:r>
              <a:rPr lang="en-US" sz="2400"/>
              <a:t> </a:t>
            </a:r>
            <a:r>
              <a:rPr lang="en-US" sz="2400" err="1"/>
              <a:t>sebutan</a:t>
            </a:r>
            <a:r>
              <a:rPr lang="en-US" sz="2400"/>
              <a:t> </a:t>
            </a:r>
            <a:r>
              <a:rPr lang="en-US" sz="2400" err="1"/>
              <a:t>umum</a:t>
            </a:r>
            <a:r>
              <a:rPr lang="en-US" sz="2400"/>
              <a:t> </a:t>
            </a:r>
            <a:r>
              <a:rPr lang="en-US" sz="2400" err="1"/>
              <a:t>sekelompok</a:t>
            </a:r>
            <a:r>
              <a:rPr lang="en-US" sz="2400"/>
              <a:t> </a:t>
            </a:r>
            <a:r>
              <a:rPr lang="en-US" sz="2400" err="1"/>
              <a:t>penghuni</a:t>
            </a:r>
            <a:r>
              <a:rPr lang="en-US" sz="2400"/>
              <a:t> </a:t>
            </a:r>
            <a:r>
              <a:rPr lang="en-US" sz="2400" err="1"/>
              <a:t>wilayah</a:t>
            </a:r>
            <a:r>
              <a:rPr lang="en-US" sz="2400"/>
              <a:t> </a:t>
            </a:r>
            <a:r>
              <a:rPr lang="en-US" sz="2400" err="1"/>
              <a:t>suatu</a:t>
            </a:r>
            <a:r>
              <a:rPr lang="en-US" sz="2400"/>
              <a:t> Negara </a:t>
            </a:r>
            <a:r>
              <a:rPr lang="en-US" sz="2400" err="1"/>
              <a:t>dalam</a:t>
            </a:r>
            <a:r>
              <a:rPr lang="en-US" sz="2400"/>
              <a:t> </a:t>
            </a:r>
            <a:r>
              <a:rPr lang="en-US" sz="2400" err="1"/>
              <a:t>pemerintahan</a:t>
            </a:r>
            <a:r>
              <a:rPr lang="en-US" sz="2400"/>
              <a:t> Negara </a:t>
            </a:r>
            <a:r>
              <a:rPr lang="en-US" sz="2400" err="1"/>
              <a:t>tertentu</a:t>
            </a:r>
            <a:r>
              <a:rPr lang="en-US" sz="2400"/>
              <a:t>.</a:t>
            </a:r>
          </a:p>
          <a:p>
            <a:pPr algn="just">
              <a:buNone/>
            </a:pP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smtClean="0"/>
              <a:t/>
            </a:r>
            <a:br>
              <a:rPr lang="en-US" sz="3200" smtClean="0"/>
            </a:br>
            <a:r>
              <a:rPr lang="en-US" sz="3200" smtClean="0"/>
              <a:t>B. Nilai</a:t>
            </a:r>
            <a:br>
              <a:rPr lang="en-US" sz="3200" smtClean="0"/>
            </a:br>
            <a:endParaRPr lang="en-US" sz="3200"/>
          </a:p>
        </p:txBody>
      </p:sp>
      <p:sp>
        <p:nvSpPr>
          <p:cNvPr id="3" name="Content Placeholder 2"/>
          <p:cNvSpPr>
            <a:spLocks noGrp="1"/>
          </p:cNvSpPr>
          <p:nvPr>
            <p:ph idx="1"/>
          </p:nvPr>
        </p:nvSpPr>
        <p:spPr/>
        <p:txBody>
          <a:bodyPr>
            <a:normAutofit/>
          </a:bodyPr>
          <a:lstStyle/>
          <a:p>
            <a:pPr algn="just">
              <a:buNone/>
            </a:pPr>
            <a:r>
              <a:rPr lang="en-US" sz="2400"/>
              <a:t>	</a:t>
            </a:r>
            <a:r>
              <a:rPr lang="en-US" sz="2400" smtClean="0"/>
              <a:t>	</a:t>
            </a:r>
            <a:r>
              <a:rPr lang="en-US" sz="2400" err="1" smtClean="0"/>
              <a:t>Nilai</a:t>
            </a:r>
            <a:r>
              <a:rPr lang="en-US" sz="2400" smtClean="0"/>
              <a:t> </a:t>
            </a:r>
            <a:r>
              <a:rPr lang="en-US" sz="2400" err="1"/>
              <a:t>adalah</a:t>
            </a:r>
            <a:r>
              <a:rPr lang="en-US" sz="2400"/>
              <a:t> </a:t>
            </a:r>
            <a:r>
              <a:rPr lang="en-US" sz="2400" err="1"/>
              <a:t>sesuatu</a:t>
            </a:r>
            <a:r>
              <a:rPr lang="en-US" sz="2400"/>
              <a:t> yang </a:t>
            </a:r>
            <a:r>
              <a:rPr lang="en-US" sz="2400" err="1"/>
              <a:t>merujuk</a:t>
            </a:r>
            <a:r>
              <a:rPr lang="en-US" sz="2400"/>
              <a:t> </a:t>
            </a:r>
            <a:r>
              <a:rPr lang="en-US" sz="2400" err="1"/>
              <a:t>kepada</a:t>
            </a:r>
            <a:r>
              <a:rPr lang="en-US" sz="2400"/>
              <a:t> </a:t>
            </a:r>
            <a:r>
              <a:rPr lang="en-US" sz="2400" err="1"/>
              <a:t>tuntutan</a:t>
            </a:r>
            <a:r>
              <a:rPr lang="en-US" sz="2400"/>
              <a:t> </a:t>
            </a:r>
            <a:r>
              <a:rPr lang="en-US" sz="2400" err="1"/>
              <a:t>perilaku</a:t>
            </a:r>
            <a:r>
              <a:rPr lang="en-US" sz="2400"/>
              <a:t> yang </a:t>
            </a:r>
            <a:r>
              <a:rPr lang="en-US" sz="2400" err="1"/>
              <a:t>membedakan</a:t>
            </a:r>
            <a:r>
              <a:rPr lang="en-US" sz="2400"/>
              <a:t> </a:t>
            </a:r>
            <a:r>
              <a:rPr lang="en-US" sz="2400" err="1"/>
              <a:t>perbuatan</a:t>
            </a:r>
            <a:r>
              <a:rPr lang="en-US" sz="2400"/>
              <a:t> yang </a:t>
            </a:r>
            <a:r>
              <a:rPr lang="en-US" sz="2400" err="1"/>
              <a:t>baik</a:t>
            </a:r>
            <a:r>
              <a:rPr lang="en-US" sz="2400"/>
              <a:t> </a:t>
            </a:r>
            <a:r>
              <a:rPr lang="en-US" sz="2400" err="1"/>
              <a:t>dan</a:t>
            </a:r>
            <a:r>
              <a:rPr lang="en-US" sz="2400"/>
              <a:t> </a:t>
            </a:r>
            <a:r>
              <a:rPr lang="en-US" sz="2400" err="1"/>
              <a:t>buruk</a:t>
            </a:r>
            <a:r>
              <a:rPr lang="en-US" sz="2400"/>
              <a:t> </a:t>
            </a:r>
            <a:r>
              <a:rPr lang="en-US" sz="2400" err="1"/>
              <a:t>atau</a:t>
            </a:r>
            <a:r>
              <a:rPr lang="en-US" sz="2400"/>
              <a:t> </a:t>
            </a:r>
            <a:r>
              <a:rPr lang="en-US" sz="2400" err="1"/>
              <a:t>dapat</a:t>
            </a:r>
            <a:r>
              <a:rPr lang="en-US" sz="2400"/>
              <a:t> </a:t>
            </a:r>
            <a:r>
              <a:rPr lang="en-US" sz="2400" err="1"/>
              <a:t>diartikan</a:t>
            </a:r>
            <a:r>
              <a:rPr lang="en-US" sz="2400"/>
              <a:t> </a:t>
            </a:r>
            <a:r>
              <a:rPr lang="en-US" sz="2400" err="1"/>
              <a:t>sebagai</a:t>
            </a:r>
            <a:r>
              <a:rPr lang="en-US" sz="2400"/>
              <a:t> </a:t>
            </a:r>
            <a:r>
              <a:rPr lang="en-US" sz="2400" err="1"/>
              <a:t>kualitas</a:t>
            </a:r>
            <a:r>
              <a:rPr lang="en-US" sz="2400"/>
              <a:t> </a:t>
            </a:r>
            <a:r>
              <a:rPr lang="en-US" sz="2400" err="1"/>
              <a:t>kebaikan</a:t>
            </a:r>
            <a:r>
              <a:rPr lang="en-US" sz="2400"/>
              <a:t> yang </a:t>
            </a:r>
            <a:r>
              <a:rPr lang="en-US" sz="2400" err="1"/>
              <a:t>melekat</a:t>
            </a:r>
            <a:r>
              <a:rPr lang="en-US" sz="2400"/>
              <a:t> </a:t>
            </a:r>
            <a:r>
              <a:rPr lang="en-US" sz="2400" err="1" smtClean="0"/>
              <a:t>pada</a:t>
            </a:r>
            <a:r>
              <a:rPr lang="en-US" sz="2400" smtClean="0"/>
              <a:t> </a:t>
            </a:r>
            <a:r>
              <a:rPr lang="en-US" sz="2400" err="1" smtClean="0"/>
              <a:t>sesuatu</a:t>
            </a:r>
            <a:r>
              <a:rPr lang="en-US" sz="2400" smtClean="0"/>
              <a:t>. </a:t>
            </a:r>
            <a:r>
              <a:rPr lang="en-US" sz="2400" err="1"/>
              <a:t>Nilai</a:t>
            </a:r>
            <a:r>
              <a:rPr lang="en-US" sz="2400"/>
              <a:t> </a:t>
            </a:r>
            <a:r>
              <a:rPr lang="en-US" sz="2400" err="1"/>
              <a:t>bersifat</a:t>
            </a:r>
            <a:r>
              <a:rPr lang="en-US" sz="2400"/>
              <a:t> universal </a:t>
            </a:r>
            <a:r>
              <a:rPr lang="en-US" sz="2400" err="1"/>
              <a:t>atau</a:t>
            </a:r>
            <a:r>
              <a:rPr lang="en-US" sz="2400"/>
              <a:t> </a:t>
            </a:r>
            <a:r>
              <a:rPr lang="en-US" sz="2400" err="1"/>
              <a:t>umum</a:t>
            </a:r>
            <a:r>
              <a:rPr lang="en-US" sz="2400"/>
              <a:t>, </a:t>
            </a:r>
            <a:r>
              <a:rPr lang="en-US" sz="2400" err="1"/>
              <a:t>dapat</a:t>
            </a:r>
            <a:r>
              <a:rPr lang="en-US" sz="2400"/>
              <a:t> pula </a:t>
            </a:r>
            <a:r>
              <a:rPr lang="en-US" sz="2400" err="1"/>
              <a:t>diartikan</a:t>
            </a:r>
            <a:r>
              <a:rPr lang="en-US" sz="2400"/>
              <a:t> </a:t>
            </a:r>
            <a:r>
              <a:rPr lang="en-US" sz="2400" err="1"/>
              <a:t>sebagai</a:t>
            </a:r>
            <a:r>
              <a:rPr lang="en-US" sz="2400"/>
              <a:t> </a:t>
            </a:r>
            <a:r>
              <a:rPr lang="en-US" sz="2400" err="1"/>
              <a:t>kualitas</a:t>
            </a:r>
            <a:r>
              <a:rPr lang="en-US" sz="2400"/>
              <a:t> </a:t>
            </a:r>
            <a:r>
              <a:rPr lang="en-US" sz="2400" err="1"/>
              <a:t>dari</a:t>
            </a:r>
            <a:r>
              <a:rPr lang="en-US" sz="2400"/>
              <a:t> </a:t>
            </a:r>
            <a:r>
              <a:rPr lang="en-US" sz="2400" err="1"/>
              <a:t>sesuatu</a:t>
            </a:r>
            <a:r>
              <a:rPr lang="en-US" sz="2400"/>
              <a:t> </a:t>
            </a:r>
            <a:r>
              <a:rPr lang="en-US" sz="2400" err="1"/>
              <a:t>apapun</a:t>
            </a:r>
            <a:r>
              <a:rPr lang="en-US" sz="2400"/>
              <a:t> </a:t>
            </a:r>
            <a:r>
              <a:rPr lang="en-US" sz="2400" err="1"/>
              <a:t>misalnya</a:t>
            </a:r>
            <a:r>
              <a:rPr lang="en-US" sz="2400"/>
              <a:t>, </a:t>
            </a:r>
            <a:r>
              <a:rPr lang="en-US" sz="2400" err="1" smtClean="0"/>
              <a:t>harga</a:t>
            </a:r>
            <a:r>
              <a:rPr lang="en-US" sz="2400" smtClean="0"/>
              <a:t> </a:t>
            </a:r>
            <a:r>
              <a:rPr lang="en-US" sz="2400" err="1" smtClean="0"/>
              <a:t>suatu</a:t>
            </a:r>
            <a:r>
              <a:rPr lang="en-US" sz="2400" smtClean="0"/>
              <a:t> </a:t>
            </a:r>
            <a:r>
              <a:rPr lang="en-US" sz="2400" err="1"/>
              <a:t>barang</a:t>
            </a:r>
            <a:r>
              <a:rPr lang="en-US" sz="2400"/>
              <a:t> </a:t>
            </a:r>
            <a:r>
              <a:rPr lang="en-US" sz="2400" err="1"/>
              <a:t>atau</a:t>
            </a:r>
            <a:r>
              <a:rPr lang="en-US" sz="2400"/>
              <a:t> </a:t>
            </a:r>
            <a:r>
              <a:rPr lang="en-US" sz="2400" err="1"/>
              <a:t>mutu,kualitas</a:t>
            </a:r>
            <a:r>
              <a:rPr lang="en-US" sz="2400"/>
              <a:t> </a:t>
            </a:r>
            <a:r>
              <a:rPr lang="en-US" sz="2400" err="1"/>
              <a:t>suatu</a:t>
            </a:r>
            <a:r>
              <a:rPr lang="en-US" sz="2400"/>
              <a:t> </a:t>
            </a:r>
            <a:r>
              <a:rPr lang="en-US" sz="2400" err="1"/>
              <a:t>barang</a:t>
            </a:r>
            <a:r>
              <a:rPr lang="en-US"/>
              <a:t>.</a:t>
            </a:r>
          </a:p>
          <a:p>
            <a:pPr algn="just">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Beberapa Pengertian Nilai Menurut Para Ahli :</a:t>
            </a:r>
            <a:endParaRPr lang="en-US"/>
          </a:p>
        </p:txBody>
      </p:sp>
      <p:sp>
        <p:nvSpPr>
          <p:cNvPr id="3" name="Content Placeholder 2"/>
          <p:cNvSpPr>
            <a:spLocks noGrp="1"/>
          </p:cNvSpPr>
          <p:nvPr>
            <p:ph sz="half" idx="1"/>
          </p:nvPr>
        </p:nvSpPr>
        <p:spPr/>
        <p:txBody>
          <a:bodyPr>
            <a:normAutofit fontScale="92500" lnSpcReduction="10000"/>
          </a:bodyPr>
          <a:lstStyle/>
          <a:p>
            <a:pPr algn="just">
              <a:buFont typeface="Wingdings" pitchFamily="2" charset="2"/>
              <a:buChar char="§"/>
            </a:pPr>
            <a:r>
              <a:rPr lang="en-US" sz="2400"/>
              <a:t>Dalam kamus Sosiologi disusun oleh Soerjono Soekanto di sebutkan bahwa nilai adalah konsepsi-konsepsi abstrak di dalam diri manusia,mengenai apa yang di anggap baik dan apa yang dianggap </a:t>
            </a:r>
            <a:r>
              <a:rPr lang="en-US" sz="2400" smtClean="0"/>
              <a:t>buruk.</a:t>
            </a:r>
            <a:endParaRPr lang="en-US" sz="2400"/>
          </a:p>
        </p:txBody>
      </p:sp>
      <p:sp>
        <p:nvSpPr>
          <p:cNvPr id="4" name="Content Placeholder 3"/>
          <p:cNvSpPr>
            <a:spLocks noGrp="1"/>
          </p:cNvSpPr>
          <p:nvPr>
            <p:ph sz="half" idx="2"/>
          </p:nvPr>
        </p:nvSpPr>
        <p:spPr/>
        <p:txBody>
          <a:bodyPr>
            <a:normAutofit fontScale="92500" lnSpcReduction="10000"/>
          </a:bodyPr>
          <a:lstStyle/>
          <a:p>
            <a:pPr lvl="0" algn="just">
              <a:buFont typeface="Wingdings" pitchFamily="2" charset="2"/>
              <a:buChar char="§"/>
            </a:pPr>
            <a:r>
              <a:rPr lang="en-US" sz="2400"/>
              <a:t>Horton dan Hunt (1987) menyatakan bahwa nilai adalah gagasan mengenai apakah suatu pengalaman itu berarti apa tidak berarti</a:t>
            </a:r>
          </a:p>
          <a:p>
            <a:pPr lvl="0" algn="just">
              <a:buFont typeface="Wingdings" pitchFamily="2" charset="2"/>
              <a:buChar char="§"/>
            </a:pPr>
            <a:r>
              <a:rPr lang="en-US" sz="2400"/>
              <a:t>Frankel (1978) dalam Sapria dkk., nilai adalah konsep. seperti umumnya konsep,makna nilai sebagai konsep tidak muncul dalam pengalaman yang dapat diamati melainkan ada dalam pikiran orang lain.</a:t>
            </a:r>
          </a:p>
          <a:p>
            <a:pPr>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a:t>
            </a:r>
            <a:r>
              <a:rPr lang="en-US" smtClean="0"/>
              <a:t>. Moral</a:t>
            </a:r>
            <a:br>
              <a:rPr lang="en-US" smtClean="0"/>
            </a:br>
            <a:endParaRPr lang="en-US"/>
          </a:p>
        </p:txBody>
      </p:sp>
      <p:sp>
        <p:nvSpPr>
          <p:cNvPr id="3" name="Content Placeholder 2"/>
          <p:cNvSpPr>
            <a:spLocks noGrp="1"/>
          </p:cNvSpPr>
          <p:nvPr>
            <p:ph idx="1"/>
          </p:nvPr>
        </p:nvSpPr>
        <p:spPr/>
        <p:txBody>
          <a:bodyPr>
            <a:normAutofit/>
          </a:bodyPr>
          <a:lstStyle/>
          <a:p>
            <a:pPr algn="just">
              <a:lnSpc>
                <a:spcPct val="110000"/>
              </a:lnSpc>
              <a:buFont typeface="Wingdings" pitchFamily="2" charset="2"/>
              <a:buChar char="§"/>
            </a:pPr>
            <a:r>
              <a:rPr lang="en-US" sz="2400" dirty="0" smtClean="0"/>
              <a:t>Moral </a:t>
            </a:r>
            <a:r>
              <a:rPr lang="en-US" sz="2400" dirty="0" err="1"/>
              <a:t>berasal</a:t>
            </a:r>
            <a:r>
              <a:rPr lang="en-US" sz="2400" dirty="0"/>
              <a:t> </a:t>
            </a:r>
            <a:r>
              <a:rPr lang="en-US" sz="2400" dirty="0" err="1"/>
              <a:t>dari</a:t>
            </a:r>
            <a:r>
              <a:rPr lang="en-US" sz="2400" dirty="0"/>
              <a:t> </a:t>
            </a:r>
            <a:r>
              <a:rPr lang="en-US" sz="2400" dirty="0" err="1"/>
              <a:t>bahasa</a:t>
            </a:r>
            <a:r>
              <a:rPr lang="en-US" sz="2400" dirty="0"/>
              <a:t> </a:t>
            </a:r>
            <a:r>
              <a:rPr lang="en-US" sz="2400" dirty="0" err="1"/>
              <a:t>latin</a:t>
            </a:r>
            <a:r>
              <a:rPr lang="en-US" sz="2400" dirty="0"/>
              <a:t> </a:t>
            </a:r>
            <a:r>
              <a:rPr lang="en-US" sz="2400" dirty="0" err="1"/>
              <a:t>yaitu</a:t>
            </a:r>
            <a:r>
              <a:rPr lang="en-US" sz="2400" dirty="0"/>
              <a:t> </a:t>
            </a:r>
            <a:r>
              <a:rPr lang="en-US" sz="2400" i="1" dirty="0" err="1"/>
              <a:t>Mos</a:t>
            </a:r>
            <a:r>
              <a:rPr lang="en-US" sz="2400" dirty="0"/>
              <a:t> yang </a:t>
            </a:r>
            <a:r>
              <a:rPr lang="en-US" sz="2400" dirty="0" err="1"/>
              <a:t>mempunyai</a:t>
            </a:r>
            <a:r>
              <a:rPr lang="en-US" sz="2400" dirty="0"/>
              <a:t> </a:t>
            </a:r>
            <a:r>
              <a:rPr lang="en-US" sz="2400" dirty="0" err="1"/>
              <a:t>arti</a:t>
            </a:r>
            <a:r>
              <a:rPr lang="en-US" sz="2400" dirty="0"/>
              <a:t> </a:t>
            </a:r>
            <a:r>
              <a:rPr lang="en-US" sz="2400" dirty="0" err="1"/>
              <a:t>kebiasaan</a:t>
            </a:r>
            <a:r>
              <a:rPr lang="en-US" sz="2400" dirty="0"/>
              <a:t>, </a:t>
            </a:r>
            <a:r>
              <a:rPr lang="en-US" sz="2400" dirty="0" err="1"/>
              <a:t>adat</a:t>
            </a:r>
            <a:r>
              <a:rPr lang="en-US" sz="2400" dirty="0"/>
              <a:t>. </a:t>
            </a:r>
            <a:r>
              <a:rPr lang="en-US" sz="2400" dirty="0" err="1"/>
              <a:t>Sedangkan</a:t>
            </a:r>
            <a:r>
              <a:rPr lang="en-US" sz="2400" dirty="0"/>
              <a:t> </a:t>
            </a:r>
            <a:r>
              <a:rPr lang="en-US" sz="2400" dirty="0" err="1"/>
              <a:t>dalam</a:t>
            </a:r>
            <a:r>
              <a:rPr lang="en-US" sz="2400" dirty="0"/>
              <a:t> </a:t>
            </a:r>
            <a:r>
              <a:rPr lang="en-US" sz="2400" dirty="0" err="1"/>
              <a:t>bahasa</a:t>
            </a:r>
            <a:r>
              <a:rPr lang="en-US" sz="2400" dirty="0"/>
              <a:t> </a:t>
            </a:r>
            <a:r>
              <a:rPr lang="en-US" sz="2400" dirty="0" err="1"/>
              <a:t>yunani</a:t>
            </a:r>
            <a:r>
              <a:rPr lang="en-US" sz="2400" dirty="0"/>
              <a:t>, </a:t>
            </a:r>
            <a:r>
              <a:rPr lang="en-US" sz="2400" i="1" dirty="0" err="1"/>
              <a:t>Mos</a:t>
            </a:r>
            <a:r>
              <a:rPr lang="en-US" sz="2400" dirty="0"/>
              <a:t> </a:t>
            </a:r>
            <a:r>
              <a:rPr lang="en-US" sz="2400" dirty="0" err="1"/>
              <a:t>sama</a:t>
            </a:r>
            <a:r>
              <a:rPr lang="en-US" sz="2400" dirty="0"/>
              <a:t> </a:t>
            </a:r>
            <a:r>
              <a:rPr lang="en-US" sz="2400" dirty="0" err="1"/>
              <a:t>artinya</a:t>
            </a:r>
            <a:r>
              <a:rPr lang="en-US" sz="2400" dirty="0"/>
              <a:t> </a:t>
            </a:r>
            <a:r>
              <a:rPr lang="en-US" sz="2400" dirty="0" err="1"/>
              <a:t>dengan</a:t>
            </a:r>
            <a:r>
              <a:rPr lang="en-US" sz="2400" dirty="0"/>
              <a:t> </a:t>
            </a:r>
            <a:r>
              <a:rPr lang="en-US" sz="2400" i="1" dirty="0" err="1"/>
              <a:t>etos</a:t>
            </a:r>
            <a:r>
              <a:rPr lang="en-US" sz="2400" i="1" dirty="0"/>
              <a:t>. </a:t>
            </a:r>
            <a:endParaRPr lang="en-US" sz="2400" i="1" dirty="0" smtClean="0"/>
          </a:p>
          <a:p>
            <a:pPr algn="just">
              <a:lnSpc>
                <a:spcPct val="110000"/>
              </a:lnSpc>
              <a:buFont typeface="Wingdings" pitchFamily="2" charset="2"/>
              <a:buChar char="§"/>
            </a:pPr>
            <a:r>
              <a:rPr lang="en-US" sz="2400" dirty="0" err="1" smtClean="0"/>
              <a:t>Pengertian</a:t>
            </a:r>
            <a:r>
              <a:rPr lang="en-US" sz="2400" dirty="0" smtClean="0"/>
              <a:t> Moral </a:t>
            </a:r>
            <a:r>
              <a:rPr lang="en-US" sz="2400" dirty="0" err="1"/>
              <a:t>secara</a:t>
            </a:r>
            <a:r>
              <a:rPr lang="en-US" sz="2400" dirty="0"/>
              <a:t> </a:t>
            </a:r>
            <a:r>
              <a:rPr lang="en-US" sz="2400" dirty="0" err="1"/>
              <a:t>umum</a:t>
            </a:r>
            <a:r>
              <a:rPr lang="en-US" sz="2400" dirty="0"/>
              <a:t> </a:t>
            </a:r>
            <a:r>
              <a:rPr lang="en-US" sz="2400" dirty="0" err="1"/>
              <a:t>adalah</a:t>
            </a:r>
            <a:r>
              <a:rPr lang="en-US" sz="2400" dirty="0"/>
              <a:t> </a:t>
            </a:r>
            <a:r>
              <a:rPr lang="en-US" sz="2400" dirty="0" err="1"/>
              <a:t>tindakan</a:t>
            </a:r>
            <a:r>
              <a:rPr lang="en-US" sz="2400" dirty="0"/>
              <a:t> </a:t>
            </a:r>
            <a:r>
              <a:rPr lang="en-US" sz="2400" dirty="0" err="1"/>
              <a:t>manusia</a:t>
            </a:r>
            <a:r>
              <a:rPr lang="en-US" sz="2400" dirty="0"/>
              <a:t> yang </a:t>
            </a:r>
            <a:r>
              <a:rPr lang="en-US" sz="2400" dirty="0" err="1"/>
              <a:t>sesuai</a:t>
            </a:r>
            <a:r>
              <a:rPr lang="en-US" sz="2400" dirty="0"/>
              <a:t> </a:t>
            </a:r>
            <a:r>
              <a:rPr lang="en-US" sz="2400" dirty="0" err="1"/>
              <a:t>dengan</a:t>
            </a:r>
            <a:r>
              <a:rPr lang="en-US" sz="2400" dirty="0"/>
              <a:t> ide-ide yang </a:t>
            </a:r>
            <a:r>
              <a:rPr lang="en-US" sz="2400" dirty="0" err="1"/>
              <a:t>berkaitan</a:t>
            </a:r>
            <a:r>
              <a:rPr lang="en-US" sz="2400" dirty="0"/>
              <a:t> </a:t>
            </a:r>
            <a:r>
              <a:rPr lang="en-US" sz="2400" dirty="0" err="1"/>
              <a:t>dengan</a:t>
            </a:r>
            <a:r>
              <a:rPr lang="en-US" sz="2400" dirty="0"/>
              <a:t> </a:t>
            </a:r>
            <a:r>
              <a:rPr lang="en-US" sz="2400" dirty="0" err="1"/>
              <a:t>makna-makna</a:t>
            </a:r>
            <a:r>
              <a:rPr lang="en-US" sz="2400" dirty="0"/>
              <a:t> yang </a:t>
            </a:r>
            <a:r>
              <a:rPr lang="en-US" sz="2400" dirty="0" err="1"/>
              <a:t>baik</a:t>
            </a:r>
            <a:r>
              <a:rPr lang="en-US" sz="2400" dirty="0"/>
              <a:t> </a:t>
            </a:r>
            <a:r>
              <a:rPr lang="en-US" sz="2400" dirty="0" err="1"/>
              <a:t>dan</a:t>
            </a:r>
            <a:r>
              <a:rPr lang="en-US" sz="2400" dirty="0"/>
              <a:t> </a:t>
            </a:r>
            <a:r>
              <a:rPr lang="en-US" sz="2400" dirty="0" err="1" smtClean="0"/>
              <a:t>wajar</a:t>
            </a:r>
            <a:r>
              <a:rPr lang="en-US" sz="2400" dirty="0"/>
              <a:t>. </a:t>
            </a:r>
            <a:endParaRPr lang="en-US" sz="2400" dirty="0" smtClean="0"/>
          </a:p>
          <a:p>
            <a:pPr>
              <a:buNone/>
            </a:pP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2600" y="4495800"/>
            <a:ext cx="3581400" cy="2362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smtClean="0"/>
              <a:t/>
            </a:r>
            <a:br>
              <a:rPr lang="en-US" sz="3200" smtClean="0"/>
            </a:br>
            <a:r>
              <a:rPr lang="en-US" sz="3200" smtClean="0"/>
              <a:t>D.      Norma</a:t>
            </a:r>
            <a:br>
              <a:rPr lang="en-US" sz="3200" smtClean="0"/>
            </a:br>
            <a:endParaRPr lang="en-US" sz="3200"/>
          </a:p>
        </p:txBody>
      </p:sp>
      <p:sp>
        <p:nvSpPr>
          <p:cNvPr id="3" name="Content Placeholder 2"/>
          <p:cNvSpPr>
            <a:spLocks noGrp="1"/>
          </p:cNvSpPr>
          <p:nvPr>
            <p:ph idx="1"/>
          </p:nvPr>
        </p:nvSpPr>
        <p:spPr/>
        <p:txBody>
          <a:bodyPr>
            <a:normAutofit/>
          </a:bodyPr>
          <a:lstStyle/>
          <a:p>
            <a:pPr>
              <a:buFont typeface="Wingdings" pitchFamily="2" charset="2"/>
              <a:buChar char="§"/>
            </a:pPr>
            <a:r>
              <a:rPr lang="en-US" sz="2800" smtClean="0"/>
              <a:t>Norma </a:t>
            </a:r>
            <a:r>
              <a:rPr lang="en-US" sz="2800"/>
              <a:t>adalah sumber dasar hukum yang menguatkan kedudukan konsep, nilai, dan moral serta perilaku yang dilakukan. </a:t>
            </a:r>
            <a:endParaRPr lang="en-US" sz="2800" smtClean="0"/>
          </a:p>
          <a:p>
            <a:pPr>
              <a:buFont typeface="Wingdings" pitchFamily="2" charset="2"/>
              <a:buChar char="§"/>
            </a:pPr>
            <a:r>
              <a:rPr lang="en-US" sz="2800" smtClean="0"/>
              <a:t>Selain </a:t>
            </a:r>
            <a:r>
              <a:rPr lang="en-US" sz="2800"/>
              <a:t>itu, Norma memiliki arti sebuah perwujudan martabat manusia sebagai makhluk sosial, budaya, moral dan </a:t>
            </a:r>
            <a:r>
              <a:rPr lang="en-US" sz="2800" smtClean="0"/>
              <a:t>religi.</a:t>
            </a:r>
          </a:p>
          <a:p>
            <a:pPr>
              <a:buFont typeface="Wingdings" pitchFamily="2" charset="2"/>
              <a:buChar char="§"/>
            </a:pPr>
            <a:r>
              <a:rPr lang="en-US" sz="2800" smtClean="0"/>
              <a:t>Norma </a:t>
            </a:r>
            <a:r>
              <a:rPr lang="en-US" sz="2800"/>
              <a:t>merupakan suatu kesadaran dan sikap luhur yang dikehendaki oleh tata nilai untuk dipatuhi.</a:t>
            </a:r>
          </a:p>
          <a:p>
            <a:pPr>
              <a:buNone/>
            </a:pP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6850" y="0"/>
            <a:ext cx="3867150" cy="23907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smtClean="0"/>
              <a:t/>
            </a:r>
            <a:br>
              <a:rPr lang="en-US" sz="3600" b="1" smtClean="0"/>
            </a:br>
            <a:r>
              <a:rPr lang="en-US" sz="3600" b="1" smtClean="0"/>
              <a:t>2</a:t>
            </a:r>
            <a:r>
              <a:rPr lang="en-US" sz="3600" b="1"/>
              <a:t>. Konsep, Nilai,Moral dan Norma dalam Hubungannya Warga Negara dengan Negara</a:t>
            </a:r>
            <a:r>
              <a:rPr lang="en-US"/>
              <a:t/>
            </a:r>
            <a:br>
              <a:rPr lang="en-US"/>
            </a:br>
            <a:endParaRPr lang="en-US"/>
          </a:p>
        </p:txBody>
      </p:sp>
      <p:sp>
        <p:nvSpPr>
          <p:cNvPr id="3" name="Content Placeholder 2"/>
          <p:cNvSpPr>
            <a:spLocks noGrp="1"/>
          </p:cNvSpPr>
          <p:nvPr>
            <p:ph idx="1"/>
          </p:nvPr>
        </p:nvSpPr>
        <p:spPr/>
        <p:txBody>
          <a:bodyPr>
            <a:normAutofit fontScale="92500"/>
          </a:bodyPr>
          <a:lstStyle/>
          <a:p>
            <a:pPr algn="just">
              <a:buFont typeface="Wingdings" pitchFamily="2" charset="2"/>
              <a:buChar char="§"/>
            </a:pPr>
            <a:r>
              <a:rPr lang="en-US" sz="2400" smtClean="0"/>
              <a:t>Tiap warga Negara memiliki kewajiban dan tanggung jawab terhadap Negara, terutama peran serta dalam Pembangunan.</a:t>
            </a:r>
          </a:p>
          <a:p>
            <a:pPr algn="just">
              <a:buFont typeface="Wingdings" pitchFamily="2" charset="2"/>
              <a:buChar char="§"/>
            </a:pPr>
            <a:r>
              <a:rPr lang="en-US" sz="2400"/>
              <a:t>Hakikat Pembangunan Nasional adalah pembangunan manusia Indonesia seutuhnya dan pembangunan seluruh masyarakat Indonesia yang mengandung berikut ini:</a:t>
            </a:r>
          </a:p>
          <a:p>
            <a:pPr marL="514350" indent="-514350" algn="just">
              <a:buNone/>
            </a:pPr>
            <a:r>
              <a:rPr lang="en-US" sz="2400" smtClean="0"/>
              <a:t>	1</a:t>
            </a:r>
            <a:r>
              <a:rPr lang="en-US" sz="2400"/>
              <a:t>.      Adanya keselarasan, keserasian, dan kebulatan yang utuh dalam seluruh kegiatan pembangunan. Meskipun pembangunan ekonomi mendapat tempat utama dalam pembangunan nasional dewasa ini dan didalam jangka panjang,unsur manusia,unsur sosial budaya dan </a:t>
            </a:r>
            <a:r>
              <a:rPr lang="en-US" sz="2400" smtClean="0"/>
              <a:t>unsur </a:t>
            </a:r>
            <a:r>
              <a:rPr lang="en-US" sz="2400"/>
              <a:t>lainnya mendapat perhatian seimbang.</a:t>
            </a:r>
          </a:p>
          <a:p>
            <a:pPr algn="just">
              <a:buFont typeface="Wingdings" pitchFamily="2" charset="2"/>
              <a:buChar char="§"/>
            </a:pPr>
            <a:endParaRPr lang="en-US"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Lanjutan…..</a:t>
            </a:r>
            <a:endParaRPr lang="en-US"/>
          </a:p>
        </p:txBody>
      </p:sp>
      <p:sp>
        <p:nvSpPr>
          <p:cNvPr id="3" name="Content Placeholder 2"/>
          <p:cNvSpPr>
            <a:spLocks noGrp="1"/>
          </p:cNvSpPr>
          <p:nvPr>
            <p:ph idx="1"/>
          </p:nvPr>
        </p:nvSpPr>
        <p:spPr/>
        <p:txBody>
          <a:bodyPr/>
          <a:lstStyle/>
          <a:p>
            <a:pPr>
              <a:buNone/>
            </a:pPr>
            <a:endParaRPr lang="en-US" sz="2400" smtClean="0"/>
          </a:p>
          <a:p>
            <a:pPr>
              <a:buNone/>
            </a:pPr>
            <a:r>
              <a:rPr lang="en-US" sz="2400" smtClean="0"/>
              <a:t>2.      Pembangunan merata untuk seluruh masyarakat dan seluruh wilayah tanah air.</a:t>
            </a:r>
          </a:p>
          <a:p>
            <a:pPr algn="just">
              <a:buNone/>
            </a:pPr>
            <a:r>
              <a:rPr lang="en-US" sz="2400" smtClean="0"/>
              <a:t>3.      Hal yang ingin dibangun manusia dan masyarakat Indonesia sehingga pembangunan harus berkepribadian Indonesia dan menghasilkan manusia dan masyarakat maju yang tetap berkepribadian Indonesia pula.</a:t>
            </a:r>
          </a:p>
          <a:p>
            <a:pPr>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smtClean="0"/>
              <a:t/>
            </a:r>
            <a:br>
              <a:rPr lang="en-US" sz="3100" b="1" smtClean="0"/>
            </a:br>
            <a:r>
              <a:rPr lang="en-US" sz="3100" b="1" smtClean="0"/>
              <a:t>3. Konsep, Nilai,Moral dan Norma dalam Hubungannya dengan Sesama Warga Negara</a:t>
            </a:r>
            <a:r>
              <a:rPr lang="en-US" smtClean="0"/>
              <a:t/>
            </a:r>
            <a:br>
              <a:rPr lang="en-US" smtClean="0"/>
            </a:br>
            <a:endParaRPr lang="en-US"/>
          </a:p>
        </p:txBody>
      </p:sp>
      <p:sp>
        <p:nvSpPr>
          <p:cNvPr id="3" name="Content Placeholder 2"/>
          <p:cNvSpPr>
            <a:spLocks noGrp="1"/>
          </p:cNvSpPr>
          <p:nvPr>
            <p:ph idx="1"/>
          </p:nvPr>
        </p:nvSpPr>
        <p:spPr/>
        <p:txBody>
          <a:bodyPr>
            <a:normAutofit fontScale="92500"/>
          </a:bodyPr>
          <a:lstStyle/>
          <a:p>
            <a:pPr algn="just">
              <a:buFont typeface="Wingdings" pitchFamily="2" charset="2"/>
              <a:buChar char="§"/>
            </a:pPr>
            <a:r>
              <a:rPr lang="en-US" sz="2400" smtClean="0"/>
              <a:t>Pasal 26 ayat 1 menyatakan bahwa “ yang menjadi warga Negara Indonesia ialah orang-orang bangsa Indonesia asli dan orang-orang bangsa lain yang di sahkan oleh undang-undang sebagai warga negara” Ayat 2 menyatakan bahwa ‘ syarat-syarat yang mengenai kewarganegaraan Negara ditetapkan dengan undang-undang’’.</a:t>
            </a:r>
          </a:p>
          <a:p>
            <a:pPr>
              <a:buFont typeface="Wingdings" pitchFamily="2" charset="2"/>
              <a:buChar char="§"/>
            </a:pPr>
            <a:r>
              <a:rPr lang="en-US" sz="2400" smtClean="0"/>
              <a:t>Dengan demikian yang menjadi WNI adalah sebagai berikut</a:t>
            </a:r>
          </a:p>
          <a:p>
            <a:pPr>
              <a:buNone/>
            </a:pPr>
            <a:r>
              <a:rPr lang="en-US" sz="2400" smtClean="0"/>
              <a:t>	1.      Orang-orang bangsa Indonesia asli</a:t>
            </a:r>
          </a:p>
          <a:p>
            <a:pPr>
              <a:buNone/>
            </a:pPr>
            <a:r>
              <a:rPr lang="en-US" sz="2400" smtClean="0"/>
              <a:t>	2.      Orang-orang bangsa lain yang bisahkan dengan undang-undang sebagai warga Negara Indonesia</a:t>
            </a:r>
          </a:p>
          <a:p>
            <a:pPr algn="just">
              <a:buFont typeface="Wingdings" pitchFamily="2" charset="2"/>
              <a:buChar char="§"/>
            </a:pPr>
            <a:endParaRPr lang="en-US" sz="2400" smtClean="0"/>
          </a:p>
          <a:p>
            <a:pPr>
              <a:buNone/>
            </a:pP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83</TotalTime>
  <Words>427</Words>
  <Application>Microsoft Macintosh PowerPoint</Application>
  <PresentationFormat>On-screen Show (4:3)</PresentationFormat>
  <Paragraphs>62</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Times New Roman</vt:lpstr>
      <vt:lpstr>Tw Cen MT</vt:lpstr>
      <vt:lpstr>Tw Cen MT Condensed</vt:lpstr>
      <vt:lpstr>Wingdings</vt:lpstr>
      <vt:lpstr>Wingdings 3</vt:lpstr>
      <vt:lpstr>Arial</vt:lpstr>
      <vt:lpstr>Calibri</vt:lpstr>
      <vt:lpstr>Integral</vt:lpstr>
      <vt:lpstr>PowerPoint Presentation</vt:lpstr>
      <vt:lpstr>A.  Pengertian Konsep,Nilai,Moral dan Norma </vt:lpstr>
      <vt:lpstr> B. Nilai </vt:lpstr>
      <vt:lpstr>Beberapa Pengertian Nilai Menurut Para Ahli :</vt:lpstr>
      <vt:lpstr>C. Moral </vt:lpstr>
      <vt:lpstr> D.      Norma </vt:lpstr>
      <vt:lpstr> 2. Konsep, Nilai,Moral dan Norma dalam Hubungannya Warga Negara dengan Negara </vt:lpstr>
      <vt:lpstr>Lanjutan…..</vt:lpstr>
      <vt:lpstr> 3. Konsep, Nilai,Moral dan Norma dalam Hubungannya dengan Sesama Warga Negara </vt:lpstr>
      <vt:lpstr>Lanjutan…</vt:lpstr>
      <vt:lpstr>Lanjutan…</vt:lpstr>
      <vt:lpstr> 4. Konsep, Nilai,Moral dan Norma dalam Pengembangan Komitmen Bela Negara </vt:lpstr>
      <vt:lpstr>Lanjutan…</vt:lpstr>
      <vt:lpstr>Lanjutan…</vt:lpstr>
      <vt:lpstr>PowerPoint Presentation</vt:lpstr>
      <vt:lpstr>Terima Kasih…</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Hubungan Konsep,Nilai,Moral,dan Norma</dc:title>
  <dc:creator>ACER</dc:creator>
  <cp:lastModifiedBy>Nurul Febrianti</cp:lastModifiedBy>
  <cp:revision>10</cp:revision>
  <dcterms:created xsi:type="dcterms:W3CDTF">2018-05-12T04:00:23Z</dcterms:created>
  <dcterms:modified xsi:type="dcterms:W3CDTF">2018-05-22T14:33:57Z</dcterms:modified>
</cp:coreProperties>
</file>