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262" r:id="rId3"/>
    <p:sldId id="319" r:id="rId4"/>
    <p:sldId id="308" r:id="rId5"/>
    <p:sldId id="291" r:id="rId6"/>
    <p:sldId id="289" r:id="rId7"/>
    <p:sldId id="309" r:id="rId8"/>
    <p:sldId id="310" r:id="rId9"/>
    <p:sldId id="311" r:id="rId10"/>
    <p:sldId id="312" r:id="rId11"/>
    <p:sldId id="269" r:id="rId12"/>
    <p:sldId id="313" r:id="rId13"/>
    <p:sldId id="314" r:id="rId14"/>
    <p:sldId id="260" r:id="rId15"/>
    <p:sldId id="315" r:id="rId16"/>
    <p:sldId id="316" r:id="rId17"/>
    <p:sldId id="322" r:id="rId18"/>
    <p:sldId id="263" r:id="rId19"/>
    <p:sldId id="320" r:id="rId20"/>
    <p:sldId id="321"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216813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158568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21116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29746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2CA32-0DF6-40A0-84DC-31C463A49877}"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51539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182CA32-0DF6-40A0-84DC-31C463A49877}"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392123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182CA32-0DF6-40A0-84DC-31C463A49877}" type="datetimeFigureOut">
              <a:rPr lang="id-ID" smtClean="0"/>
              <a:t>24/10/2016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62707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182CA32-0DF6-40A0-84DC-31C463A49877}" type="datetimeFigureOut">
              <a:rPr lang="id-ID" smtClean="0"/>
              <a:t>24/10/2016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136437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2CA32-0DF6-40A0-84DC-31C463A49877}" type="datetimeFigureOut">
              <a:rPr lang="id-ID" smtClean="0"/>
              <a:t>24/10/2016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366022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2CA32-0DF6-40A0-84DC-31C463A49877}"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81084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2CA32-0DF6-40A0-84DC-31C463A49877}"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DEEE1F6-4035-41D6-B1B5-654A8066BBC4}" type="slidenum">
              <a:rPr lang="id-ID" smtClean="0"/>
              <a:t>‹#›</a:t>
            </a:fld>
            <a:endParaRPr lang="id-ID"/>
          </a:p>
        </p:txBody>
      </p:sp>
    </p:spTree>
    <p:extLst>
      <p:ext uri="{BB962C8B-B14F-4D97-AF65-F5344CB8AC3E}">
        <p14:creationId xmlns:p14="http://schemas.microsoft.com/office/powerpoint/2010/main" val="329589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2CA32-0DF6-40A0-84DC-31C463A49877}" type="datetimeFigureOut">
              <a:rPr lang="id-ID" smtClean="0"/>
              <a:t>24/10/2016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EE1F6-4035-41D6-B1B5-654A8066BBC4}" type="slidenum">
              <a:rPr lang="id-ID" smtClean="0"/>
              <a:t>‹#›</a:t>
            </a:fld>
            <a:endParaRPr lang="id-ID"/>
          </a:p>
        </p:txBody>
      </p:sp>
    </p:spTree>
    <p:extLst>
      <p:ext uri="{BB962C8B-B14F-4D97-AF65-F5344CB8AC3E}">
        <p14:creationId xmlns:p14="http://schemas.microsoft.com/office/powerpoint/2010/main" val="52882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51527" y="707347"/>
            <a:ext cx="8680360" cy="3139321"/>
          </a:xfrm>
          <a:prstGeom prst="rect">
            <a:avLst/>
          </a:prstGeom>
          <a:noFill/>
        </p:spPr>
        <p:txBody>
          <a:bodyPr wrap="square" rtlCol="0">
            <a:spAutoFit/>
          </a:bodyPr>
          <a:lstStyle/>
          <a:p>
            <a:pPr algn="ctr"/>
            <a:r>
              <a:rPr lang="id-ID" sz="6000" dirty="0">
                <a:latin typeface="Aharoni" panose="02010803020104030203" pitchFamily="2" charset="-79"/>
                <a:cs typeface="Aharoni" panose="02010803020104030203" pitchFamily="2" charset="-79"/>
              </a:rPr>
              <a:t>Aplikasi Keterampilan Membaca dalam Pembelajaran</a:t>
            </a:r>
          </a:p>
          <a:p>
            <a:endParaRPr lang="id-ID" dirty="0"/>
          </a:p>
        </p:txBody>
      </p:sp>
    </p:spTree>
    <p:extLst>
      <p:ext uri="{BB962C8B-B14F-4D97-AF65-F5344CB8AC3E}">
        <p14:creationId xmlns:p14="http://schemas.microsoft.com/office/powerpoint/2010/main" val="78969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9464" y="309093"/>
            <a:ext cx="8246441" cy="6555641"/>
          </a:xfrm>
          <a:prstGeom prst="rect">
            <a:avLst/>
          </a:prstGeom>
          <a:noFill/>
        </p:spPr>
        <p:txBody>
          <a:bodyPr wrap="square" rtlCol="0">
            <a:spAutoFit/>
          </a:bodyPr>
          <a:lstStyle/>
          <a:p>
            <a:r>
              <a:rPr lang="id-ID" sz="2800" dirty="0" smtClean="0">
                <a:latin typeface="Aharoni" panose="02010803020104030203" pitchFamily="2" charset="-79"/>
                <a:cs typeface="Aharoni" panose="02010803020104030203" pitchFamily="2" charset="-79"/>
              </a:rPr>
              <a:t>Alasan </a:t>
            </a:r>
            <a:r>
              <a:rPr lang="id-ID" sz="2800" dirty="0">
                <a:latin typeface="Aharoni" panose="02010803020104030203" pitchFamily="2" charset="-79"/>
                <a:cs typeface="Aharoni" panose="02010803020104030203" pitchFamily="2" charset="-79"/>
              </a:rPr>
              <a:t>mengapa metode SAS ini dipandang </a:t>
            </a:r>
            <a:r>
              <a:rPr lang="id-ID" sz="2800" dirty="0" smtClean="0">
                <a:latin typeface="Aharoni" panose="02010803020104030203" pitchFamily="2" charset="-79"/>
                <a:cs typeface="Aharoni" panose="02010803020104030203" pitchFamily="2" charset="-79"/>
              </a:rPr>
              <a:t>baik:</a:t>
            </a:r>
            <a:endParaRPr lang="id-ID" sz="28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a:latin typeface="Aharoni" panose="02010803020104030203" pitchFamily="2" charset="-79"/>
                <a:cs typeface="Aharoni" panose="02010803020104030203" pitchFamily="2" charset="-79"/>
              </a:rPr>
              <a:t>Metode ini menganut prinsip ilmu bahasa </a:t>
            </a:r>
            <a:r>
              <a:rPr lang="id-ID" sz="2800" dirty="0" smtClean="0">
                <a:latin typeface="Aharoni" panose="02010803020104030203" pitchFamily="2" charset="-79"/>
                <a:cs typeface="Aharoni" panose="02010803020104030203" pitchFamily="2" charset="-79"/>
              </a:rPr>
              <a:t>umum </a:t>
            </a:r>
            <a:r>
              <a:rPr lang="id-ID" sz="2800" dirty="0">
                <a:latin typeface="Aharoni" panose="02010803020104030203" pitchFamily="2" charset="-79"/>
                <a:cs typeface="Aharoni" panose="02010803020104030203" pitchFamily="2" charset="-79"/>
              </a:rPr>
              <a:t>bahwa bentuk bahasa yang terkecil adalah </a:t>
            </a:r>
            <a:r>
              <a:rPr lang="id-ID" sz="2800" dirty="0" smtClean="0">
                <a:latin typeface="Aharoni" panose="02010803020104030203" pitchFamily="2" charset="-79"/>
                <a:cs typeface="Aharoni" panose="02010803020104030203" pitchFamily="2" charset="-79"/>
              </a:rPr>
              <a:t>kalimat.</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Metode </a:t>
            </a:r>
            <a:r>
              <a:rPr lang="id-ID" sz="2800" dirty="0">
                <a:latin typeface="Aharoni" panose="02010803020104030203" pitchFamily="2" charset="-79"/>
                <a:cs typeface="Aharoni" panose="02010803020104030203" pitchFamily="2" charset="-79"/>
              </a:rPr>
              <a:t>ini memperhitungkan pengalaman bahasa </a:t>
            </a:r>
            <a:r>
              <a:rPr lang="id-ID" sz="2800" dirty="0" smtClean="0">
                <a:latin typeface="Aharoni" panose="02010803020104030203" pitchFamily="2" charset="-79"/>
                <a:cs typeface="Aharoni" panose="02010803020104030203" pitchFamily="2" charset="-79"/>
              </a:rPr>
              <a:t>anak.</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Metode </a:t>
            </a:r>
            <a:r>
              <a:rPr lang="id-ID" sz="2800" dirty="0">
                <a:latin typeface="Aharoni" panose="02010803020104030203" pitchFamily="2" charset="-79"/>
                <a:cs typeface="Aharoni" panose="02010803020104030203" pitchFamily="2" charset="-79"/>
              </a:rPr>
              <a:t>ini menganut prinsip menemukan sendiri.</a:t>
            </a:r>
          </a:p>
          <a:p>
            <a:endParaRPr lang="en-US" sz="2800" dirty="0" smtClean="0">
              <a:latin typeface="Aharoni" panose="02010803020104030203" pitchFamily="2" charset="-79"/>
              <a:cs typeface="Aharoni" panose="02010803020104030203" pitchFamily="2" charset="-79"/>
            </a:endParaRPr>
          </a:p>
          <a:p>
            <a:r>
              <a:rPr lang="id-ID" sz="2800" dirty="0" smtClean="0">
                <a:latin typeface="Aharoni" panose="02010803020104030203" pitchFamily="2" charset="-79"/>
                <a:cs typeface="Aharoni" panose="02010803020104030203" pitchFamily="2" charset="-79"/>
              </a:rPr>
              <a:t>Kelemahan </a:t>
            </a:r>
            <a:r>
              <a:rPr lang="id-ID" sz="2800" dirty="0">
                <a:latin typeface="Aharoni" panose="02010803020104030203" pitchFamily="2" charset="-79"/>
                <a:cs typeface="Aharoni" panose="02010803020104030203" pitchFamily="2" charset="-79"/>
              </a:rPr>
              <a:t>metode </a:t>
            </a:r>
            <a:r>
              <a:rPr lang="id-ID" sz="2800" dirty="0" smtClean="0">
                <a:latin typeface="Aharoni" panose="02010803020104030203" pitchFamily="2" charset="-79"/>
                <a:cs typeface="Aharoni" panose="02010803020104030203" pitchFamily="2" charset="-79"/>
              </a:rPr>
              <a:t>SAS:</a:t>
            </a:r>
            <a:endParaRPr lang="id-ID" sz="28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a:latin typeface="Aharoni" panose="02010803020104030203" pitchFamily="2" charset="-79"/>
                <a:cs typeface="Aharoni" panose="02010803020104030203" pitchFamily="2" charset="-79"/>
              </a:rPr>
              <a:t>Kurang </a:t>
            </a:r>
            <a:r>
              <a:rPr lang="id-ID" sz="2800" dirty="0" smtClean="0">
                <a:latin typeface="Aharoni" panose="02010803020104030203" pitchFamily="2" charset="-79"/>
                <a:cs typeface="Aharoni" panose="02010803020104030203" pitchFamily="2" charset="-79"/>
              </a:rPr>
              <a:t>praktis</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Membutuhkan </a:t>
            </a:r>
            <a:r>
              <a:rPr lang="id-ID" sz="2800" dirty="0">
                <a:latin typeface="Aharoni" panose="02010803020104030203" pitchFamily="2" charset="-79"/>
                <a:cs typeface="Aharoni" panose="02010803020104030203" pitchFamily="2" charset="-79"/>
              </a:rPr>
              <a:t>banyak </a:t>
            </a:r>
            <a:r>
              <a:rPr lang="id-ID" sz="2800" dirty="0" smtClean="0">
                <a:latin typeface="Aharoni" panose="02010803020104030203" pitchFamily="2" charset="-79"/>
                <a:cs typeface="Aharoni" panose="02010803020104030203" pitchFamily="2" charset="-79"/>
              </a:rPr>
              <a:t>waktu</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Membutuhkan </a:t>
            </a:r>
            <a:r>
              <a:rPr lang="id-ID" sz="2800" dirty="0">
                <a:latin typeface="Aharoni" panose="02010803020104030203" pitchFamily="2" charset="-79"/>
                <a:cs typeface="Aharoni" panose="02010803020104030203" pitchFamily="2" charset="-79"/>
              </a:rPr>
              <a:t>alat peraga</a:t>
            </a:r>
          </a:p>
          <a:p>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2229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3487" y="160094"/>
            <a:ext cx="11423561" cy="3046988"/>
          </a:xfrm>
          <a:prstGeom prst="rect">
            <a:avLst/>
          </a:prstGeom>
          <a:noFill/>
        </p:spPr>
        <p:txBody>
          <a:bodyPr wrap="square" rtlCol="0">
            <a:spAutoFit/>
          </a:bodyPr>
          <a:lstStyle/>
          <a:p>
            <a:pPr marL="285750" indent="-285750">
              <a:buFont typeface="Wingdings" panose="05000000000000000000" pitchFamily="2" charset="2"/>
              <a:buChar char="ü"/>
            </a:pPr>
            <a:r>
              <a:rPr lang="id-ID" sz="2400" dirty="0">
                <a:latin typeface="Aharoni" panose="02010803020104030203" pitchFamily="2" charset="-79"/>
                <a:cs typeface="Aharoni" panose="02010803020104030203" pitchFamily="2" charset="-79"/>
              </a:rPr>
              <a:t>Disekolah, pembelajaran membaca perlu difokuskan pada </a:t>
            </a:r>
            <a:r>
              <a:rPr lang="id-ID" sz="2400" dirty="0" smtClean="0">
                <a:latin typeface="Aharoni" panose="02010803020104030203" pitchFamily="2" charset="-79"/>
                <a:cs typeface="Aharoni" panose="02010803020104030203" pitchFamily="2" charset="-79"/>
              </a:rPr>
              <a:t>as</a:t>
            </a:r>
            <a:r>
              <a:rPr lang="en-US" sz="2400" dirty="0" smtClean="0">
                <a:latin typeface="Aharoni" panose="02010803020104030203" pitchFamily="2" charset="-79"/>
                <a:cs typeface="Aharoni" panose="02010803020104030203" pitchFamily="2" charset="-79"/>
              </a:rPr>
              <a:t>p</a:t>
            </a:r>
            <a:r>
              <a:rPr lang="id-ID" sz="2400" dirty="0" smtClean="0">
                <a:latin typeface="Aharoni" panose="02010803020104030203" pitchFamily="2" charset="-79"/>
                <a:cs typeface="Aharoni" panose="02010803020104030203" pitchFamily="2" charset="-79"/>
              </a:rPr>
              <a:t>ek </a:t>
            </a:r>
            <a:r>
              <a:rPr lang="id-ID" sz="2400" dirty="0">
                <a:latin typeface="Aharoni" panose="02010803020104030203" pitchFamily="2" charset="-79"/>
                <a:cs typeface="Aharoni" panose="02010803020104030203" pitchFamily="2" charset="-79"/>
              </a:rPr>
              <a:t>kemampuan memahami isi bacaan. </a:t>
            </a:r>
            <a:endParaRPr lang="en-US" sz="24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ü"/>
            </a:pPr>
            <a:r>
              <a:rPr lang="id-ID" sz="2400" dirty="0" smtClean="0">
                <a:latin typeface="Aharoni" panose="02010803020104030203" pitchFamily="2" charset="-79"/>
                <a:cs typeface="Aharoni" panose="02010803020104030203" pitchFamily="2" charset="-79"/>
              </a:rPr>
              <a:t>Oleh </a:t>
            </a:r>
            <a:r>
              <a:rPr lang="id-ID" sz="2400" dirty="0">
                <a:latin typeface="Aharoni" panose="02010803020104030203" pitchFamily="2" charset="-79"/>
                <a:cs typeface="Aharoni" panose="02010803020104030203" pitchFamily="2" charset="-79"/>
              </a:rPr>
              <a:t>sebab itu, siswa perlu dilatih secara intensif untuk memahami sebuah teks bacaan. </a:t>
            </a:r>
            <a:endParaRPr lang="en-US" sz="24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ü"/>
            </a:pPr>
            <a:r>
              <a:rPr lang="en-US" sz="2400" dirty="0" smtClean="0">
                <a:latin typeface="Aharoni" panose="02010803020104030203" pitchFamily="2" charset="-79"/>
                <a:cs typeface="Aharoni" panose="02010803020104030203" pitchFamily="2" charset="-79"/>
              </a:rPr>
              <a:t>S</a:t>
            </a:r>
            <a:r>
              <a:rPr lang="id-ID" sz="2400" dirty="0" smtClean="0">
                <a:latin typeface="Aharoni" panose="02010803020104030203" pitchFamily="2" charset="-79"/>
                <a:cs typeface="Aharoni" panose="02010803020104030203" pitchFamily="2" charset="-79"/>
              </a:rPr>
              <a:t>iswa </a:t>
            </a:r>
            <a:r>
              <a:rPr lang="id-ID" sz="2400" dirty="0">
                <a:latin typeface="Aharoni" panose="02010803020104030203" pitchFamily="2" charset="-79"/>
                <a:cs typeface="Aharoni" panose="02010803020104030203" pitchFamily="2" charset="-79"/>
              </a:rPr>
              <a:t>bukan mengahafal isi bacaan tersebut, melalainkan memahami isi bacaan. </a:t>
            </a:r>
            <a:endParaRPr lang="en-US" sz="24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ü"/>
            </a:pPr>
            <a:r>
              <a:rPr lang="en-US" sz="2400" dirty="0" err="1" smtClean="0">
                <a:latin typeface="Aharoni" panose="02010803020104030203" pitchFamily="2" charset="-79"/>
                <a:cs typeface="Aharoni" panose="02010803020104030203" pitchFamily="2" charset="-79"/>
              </a:rPr>
              <a:t>Peran</a:t>
            </a:r>
            <a:r>
              <a:rPr lang="id-ID" sz="2400" dirty="0" smtClean="0">
                <a:latin typeface="Aharoni" panose="02010803020104030203" pitchFamily="2" charset="-79"/>
                <a:cs typeface="Aharoni" panose="02010803020104030203" pitchFamily="2" charset="-79"/>
              </a:rPr>
              <a:t> </a:t>
            </a:r>
            <a:r>
              <a:rPr lang="id-ID" sz="2400" dirty="0">
                <a:latin typeface="Aharoni" panose="02010803020104030203" pitchFamily="2" charset="-79"/>
                <a:cs typeface="Aharoni" panose="02010803020104030203" pitchFamily="2" charset="-79"/>
              </a:rPr>
              <a:t>guru sangat besar berpengaruh terhadap kemampuan siswa dalam memahami isi bacaan</a:t>
            </a:r>
            <a:r>
              <a:rPr lang="id-ID" sz="2400" dirty="0" smtClean="0">
                <a:latin typeface="Aharoni" panose="02010803020104030203" pitchFamily="2" charset="-79"/>
                <a:cs typeface="Aharoni" panose="02010803020104030203" pitchFamily="2" charset="-79"/>
              </a:rPr>
              <a:t>.</a:t>
            </a:r>
            <a:endParaRPr lang="id-ID"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8039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68813" y="202297"/>
            <a:ext cx="12023187" cy="3785652"/>
          </a:xfrm>
          <a:prstGeom prst="rect">
            <a:avLst/>
          </a:prstGeom>
          <a:noFill/>
        </p:spPr>
        <p:txBody>
          <a:bodyPr wrap="square" rtlCol="0">
            <a:spAutoFit/>
          </a:bodyPr>
          <a:lstStyle/>
          <a:p>
            <a:pPr marL="285750" indent="-285750">
              <a:buFont typeface="Wingdings" panose="05000000000000000000" pitchFamily="2" charset="2"/>
              <a:buChar char="ü"/>
            </a:pPr>
            <a:r>
              <a:rPr lang="id-ID" sz="2000" dirty="0" smtClean="0">
                <a:latin typeface="Aharoni" panose="02010803020104030203" pitchFamily="2" charset="-79"/>
                <a:cs typeface="Aharoni" panose="02010803020104030203" pitchFamily="2" charset="-79"/>
              </a:rPr>
              <a:t>Guru </a:t>
            </a:r>
            <a:r>
              <a:rPr lang="id-ID" sz="2000" dirty="0">
                <a:latin typeface="Aharoni" panose="02010803020104030203" pitchFamily="2" charset="-79"/>
                <a:cs typeface="Aharoni" panose="02010803020104030203" pitchFamily="2" charset="-79"/>
              </a:rPr>
              <a:t>bahasa Indonesia sebaiknya mengajarkan kepada siswa tentang strategi, metode, dan teknik membaca yang baik sehingga siswa mampu memahami isi bacaan dengan baik </a:t>
            </a:r>
            <a:r>
              <a:rPr lang="id-ID" sz="2000" dirty="0" smtClean="0">
                <a:latin typeface="Aharoni" panose="02010803020104030203" pitchFamily="2" charset="-79"/>
                <a:cs typeface="Aharoni" panose="02010803020104030203" pitchFamily="2" charset="-79"/>
              </a:rPr>
              <a:t>pula.</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ü"/>
            </a:pPr>
            <a:r>
              <a:rPr lang="en-US" sz="2000" dirty="0" smtClean="0">
                <a:latin typeface="Aharoni" panose="02010803020104030203" pitchFamily="2" charset="-79"/>
                <a:cs typeface="Aharoni" panose="02010803020104030203" pitchFamily="2" charset="-79"/>
              </a:rPr>
              <a:t>U</a:t>
            </a:r>
            <a:r>
              <a:rPr lang="id-ID" sz="2000" dirty="0" smtClean="0">
                <a:latin typeface="Aharoni" panose="02010803020104030203" pitchFamily="2" charset="-79"/>
                <a:cs typeface="Aharoni" panose="02010803020104030203" pitchFamily="2" charset="-79"/>
              </a:rPr>
              <a:t>jian </a:t>
            </a:r>
            <a:r>
              <a:rPr lang="id-ID" sz="2000" dirty="0">
                <a:latin typeface="Aharoni" panose="02010803020104030203" pitchFamily="2" charset="-79"/>
                <a:cs typeface="Aharoni" panose="02010803020104030203" pitchFamily="2" charset="-79"/>
              </a:rPr>
              <a:t>ketrampilan </a:t>
            </a:r>
            <a:r>
              <a:rPr lang="id-ID" sz="2000" dirty="0" smtClean="0">
                <a:latin typeface="Aharoni" panose="02010803020104030203" pitchFamily="2" charset="-79"/>
                <a:cs typeface="Aharoni" panose="02010803020104030203" pitchFamily="2" charset="-79"/>
              </a:rPr>
              <a:t>membaca</a:t>
            </a:r>
            <a:r>
              <a:rPr lang="en-US" sz="2000" dirty="0" smtClean="0">
                <a:latin typeface="Aharoni" panose="02010803020104030203" pitchFamily="2" charset="-79"/>
                <a:cs typeface="Aharoni" panose="02010803020104030203" pitchFamily="2" charset="-79"/>
                <a:sym typeface="Wingdings" panose="05000000000000000000" pitchFamily="2" charset="2"/>
              </a:rPr>
              <a:t> </a:t>
            </a:r>
            <a:r>
              <a:rPr lang="id-ID" sz="2000" dirty="0" smtClean="0">
                <a:latin typeface="Aharoni" panose="02010803020104030203" pitchFamily="2" charset="-79"/>
                <a:cs typeface="Aharoni" panose="02010803020104030203" pitchFamily="2" charset="-79"/>
              </a:rPr>
              <a:t>ditekankan </a:t>
            </a:r>
            <a:r>
              <a:rPr lang="id-ID" sz="2000" dirty="0">
                <a:latin typeface="Aharoni" panose="02010803020104030203" pitchFamily="2" charset="-79"/>
                <a:cs typeface="Aharoni" panose="02010803020104030203" pitchFamily="2" charset="-79"/>
              </a:rPr>
              <a:t>pada kemmapuan memahami isi </a:t>
            </a:r>
            <a:r>
              <a:rPr lang="id-ID" sz="2000" dirty="0" smtClean="0">
                <a:latin typeface="Aharoni" panose="02010803020104030203" pitchFamily="2" charset="-79"/>
                <a:cs typeface="Aharoni" panose="02010803020104030203" pitchFamily="2" charset="-79"/>
              </a:rPr>
              <a:t>bacaan</a:t>
            </a:r>
            <a:r>
              <a:rPr lang="en-US" sz="2000" dirty="0" smtClean="0">
                <a:latin typeface="Aharoni" panose="02010803020104030203" pitchFamily="2" charset="-79"/>
                <a:cs typeface="Aharoni" panose="02010803020104030203" pitchFamily="2" charset="-79"/>
              </a:rPr>
              <a:t>:</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1. </a:t>
            </a:r>
            <a:r>
              <a:rPr lang="id-ID" sz="2000" dirty="0" smtClean="0">
                <a:latin typeface="Aharoni" panose="02010803020104030203" pitchFamily="2" charset="-79"/>
                <a:cs typeface="Aharoni" panose="02010803020104030203" pitchFamily="2" charset="-79"/>
              </a:rPr>
              <a:t>Memahami </a:t>
            </a:r>
            <a:r>
              <a:rPr lang="id-ID" sz="2000" dirty="0">
                <a:latin typeface="Aharoni" panose="02010803020104030203" pitchFamily="2" charset="-79"/>
                <a:cs typeface="Aharoni" panose="02010803020104030203" pitchFamily="2" charset="-79"/>
              </a:rPr>
              <a:t>makna kata-kata yang </a:t>
            </a:r>
            <a:r>
              <a:rPr lang="id-ID" sz="2000" dirty="0" smtClean="0">
                <a:latin typeface="Aharoni" panose="02010803020104030203" pitchFamily="2" charset="-79"/>
                <a:cs typeface="Aharoni" panose="02010803020104030203" pitchFamily="2" charset="-79"/>
              </a:rPr>
              <a:t>dibaca</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2. </a:t>
            </a:r>
            <a:r>
              <a:rPr lang="id-ID" sz="2000" dirty="0" smtClean="0">
                <a:latin typeface="Aharoni" panose="02010803020104030203" pitchFamily="2" charset="-79"/>
                <a:cs typeface="Aharoni" panose="02010803020104030203" pitchFamily="2" charset="-79"/>
              </a:rPr>
              <a:t>Memahami </a:t>
            </a:r>
            <a:r>
              <a:rPr lang="id-ID" sz="2000" dirty="0">
                <a:latin typeface="Aharoni" panose="02010803020104030203" pitchFamily="2" charset="-79"/>
                <a:cs typeface="Aharoni" panose="02010803020104030203" pitchFamily="2" charset="-79"/>
              </a:rPr>
              <a:t>makna istilah-istilah di dalam konteks </a:t>
            </a:r>
            <a:r>
              <a:rPr lang="id-ID" sz="2000" dirty="0" smtClean="0">
                <a:latin typeface="Aharoni" panose="02010803020104030203" pitchFamily="2" charset="-79"/>
                <a:cs typeface="Aharoni" panose="02010803020104030203" pitchFamily="2" charset="-79"/>
              </a:rPr>
              <a:t>kalimat</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3. </a:t>
            </a:r>
            <a:r>
              <a:rPr lang="id-ID" sz="2000" dirty="0" smtClean="0">
                <a:latin typeface="Aharoni" panose="02010803020104030203" pitchFamily="2" charset="-79"/>
                <a:cs typeface="Aharoni" panose="02010803020104030203" pitchFamily="2" charset="-79"/>
              </a:rPr>
              <a:t>Memah</a:t>
            </a:r>
            <a:r>
              <a:rPr lang="en-US" sz="2000" dirty="0" smtClean="0">
                <a:latin typeface="Aharoni" panose="02010803020104030203" pitchFamily="2" charset="-79"/>
                <a:cs typeface="Aharoni" panose="02010803020104030203" pitchFamily="2" charset="-79"/>
              </a:rPr>
              <a:t>a</a:t>
            </a:r>
            <a:r>
              <a:rPr lang="id-ID" sz="2000" dirty="0" smtClean="0">
                <a:latin typeface="Aharoni" panose="02010803020104030203" pitchFamily="2" charset="-79"/>
                <a:cs typeface="Aharoni" panose="02010803020104030203" pitchFamily="2" charset="-79"/>
              </a:rPr>
              <a:t>mi </a:t>
            </a:r>
            <a:r>
              <a:rPr lang="id-ID" sz="2000" dirty="0">
                <a:latin typeface="Aharoni" panose="02010803020104030203" pitchFamily="2" charset="-79"/>
                <a:cs typeface="Aharoni" panose="02010803020104030203" pitchFamily="2" charset="-79"/>
              </a:rPr>
              <a:t>inti sebuah kalimat yang </a:t>
            </a:r>
            <a:r>
              <a:rPr lang="id-ID" sz="2000" dirty="0" smtClean="0">
                <a:latin typeface="Aharoni" panose="02010803020104030203" pitchFamily="2" charset="-79"/>
                <a:cs typeface="Aharoni" panose="02010803020104030203" pitchFamily="2" charset="-79"/>
              </a:rPr>
              <a:t>dibaca</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4. </a:t>
            </a:r>
            <a:r>
              <a:rPr lang="id-ID" sz="2000" dirty="0" smtClean="0">
                <a:latin typeface="Aharoni" panose="02010803020104030203" pitchFamily="2" charset="-79"/>
                <a:cs typeface="Aharoni" panose="02010803020104030203" pitchFamily="2" charset="-79"/>
              </a:rPr>
              <a:t>Memah</a:t>
            </a:r>
            <a:r>
              <a:rPr lang="en-US" sz="2000" dirty="0" smtClean="0">
                <a:latin typeface="Aharoni" panose="02010803020104030203" pitchFamily="2" charset="-79"/>
                <a:cs typeface="Aharoni" panose="02010803020104030203" pitchFamily="2" charset="-79"/>
              </a:rPr>
              <a:t>a</a:t>
            </a:r>
            <a:r>
              <a:rPr lang="en-US" sz="2000" dirty="0">
                <a:latin typeface="Aharoni" panose="02010803020104030203" pitchFamily="2" charset="-79"/>
                <a:cs typeface="Aharoni" panose="02010803020104030203" pitchFamily="2" charset="-79"/>
              </a:rPr>
              <a:t>m</a:t>
            </a:r>
            <a:r>
              <a:rPr lang="id-ID" sz="2000" dirty="0" smtClean="0">
                <a:latin typeface="Aharoni" panose="02010803020104030203" pitchFamily="2" charset="-79"/>
                <a:cs typeface="Aharoni" panose="02010803020104030203" pitchFamily="2" charset="-79"/>
              </a:rPr>
              <a:t>i </a:t>
            </a:r>
            <a:r>
              <a:rPr lang="id-ID" sz="2000" dirty="0">
                <a:latin typeface="Aharoni" panose="02010803020104030203" pitchFamily="2" charset="-79"/>
                <a:cs typeface="Aharoni" panose="02010803020104030203" pitchFamily="2" charset="-79"/>
              </a:rPr>
              <a:t>ide, pokok pikiran, atau tema dari suatu paragraf yang </a:t>
            </a:r>
            <a:r>
              <a:rPr lang="id-ID" sz="2000" dirty="0" smtClean="0">
                <a:latin typeface="Aharoni" panose="02010803020104030203" pitchFamily="2" charset="-79"/>
                <a:cs typeface="Aharoni" panose="02010803020104030203" pitchFamily="2" charset="-79"/>
              </a:rPr>
              <a:t>dibaca</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5. </a:t>
            </a:r>
            <a:r>
              <a:rPr lang="id-ID" sz="2000" dirty="0" smtClean="0">
                <a:latin typeface="Aharoni" panose="02010803020104030203" pitchFamily="2" charset="-79"/>
                <a:cs typeface="Aharoni" panose="02010803020104030203" pitchFamily="2" charset="-79"/>
              </a:rPr>
              <a:t>Menangkap </a:t>
            </a:r>
            <a:r>
              <a:rPr lang="id-ID" sz="2000" dirty="0">
                <a:latin typeface="Aharoni" panose="02010803020104030203" pitchFamily="2" charset="-79"/>
                <a:cs typeface="Aharoni" panose="02010803020104030203" pitchFamily="2" charset="-79"/>
              </a:rPr>
              <a:t>dan memahami beberapa pokok pikiran dari suatu wacana yang </a:t>
            </a:r>
            <a:r>
              <a:rPr lang="id-ID" sz="2000" dirty="0" smtClean="0">
                <a:latin typeface="Aharoni" panose="02010803020104030203" pitchFamily="2" charset="-79"/>
                <a:cs typeface="Aharoni" panose="02010803020104030203" pitchFamily="2" charset="-79"/>
              </a:rPr>
              <a:t>diba</a:t>
            </a:r>
            <a:r>
              <a:rPr lang="en-US" sz="2000" dirty="0" smtClean="0">
                <a:latin typeface="Aharoni" panose="02010803020104030203" pitchFamily="2" charset="-79"/>
                <a:cs typeface="Aharoni" panose="02010803020104030203" pitchFamily="2" charset="-79"/>
              </a:rPr>
              <a:t>ca</a:t>
            </a:r>
            <a:r>
              <a:rPr lang="id-ID" sz="2000" dirty="0" smtClean="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dan menarik </a:t>
            </a:r>
            <a:r>
              <a:rPr lang="id-ID" sz="2000" dirty="0" smtClean="0">
                <a:latin typeface="Aharoni" panose="02010803020104030203" pitchFamily="2" charset="-79"/>
                <a:cs typeface="Aharoni" panose="02010803020104030203" pitchFamily="2" charset="-79"/>
              </a:rPr>
              <a:t>kesimpulan </a:t>
            </a:r>
            <a:r>
              <a:rPr lang="id-ID" sz="2000" dirty="0">
                <a:latin typeface="Aharoni" panose="02010803020104030203" pitchFamily="2" charset="-79"/>
                <a:cs typeface="Aharoni" panose="02010803020104030203" pitchFamily="2" charset="-79"/>
              </a:rPr>
              <a:t>dari suatu wacana yang </a:t>
            </a:r>
            <a:r>
              <a:rPr lang="id-ID" sz="2000" dirty="0" smtClean="0">
                <a:latin typeface="Aharoni" panose="02010803020104030203" pitchFamily="2" charset="-79"/>
                <a:cs typeface="Aharoni" panose="02010803020104030203" pitchFamily="2" charset="-79"/>
              </a:rPr>
              <a:t>dibaca</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6. </a:t>
            </a:r>
            <a:r>
              <a:rPr lang="id-ID" sz="2000" dirty="0" smtClean="0">
                <a:latin typeface="Aharoni" panose="02010803020104030203" pitchFamily="2" charset="-79"/>
                <a:cs typeface="Aharoni" panose="02010803020104030203" pitchFamily="2" charset="-79"/>
              </a:rPr>
              <a:t>Membuat</a:t>
            </a:r>
            <a:r>
              <a:rPr lang="en-US" sz="2000" dirty="0" smtClean="0">
                <a:latin typeface="Aharoni" panose="02010803020104030203" pitchFamily="2" charset="-79"/>
                <a:cs typeface="Aharoni" panose="02010803020104030203" pitchFamily="2" charset="-79"/>
              </a:rPr>
              <a:t> </a:t>
            </a:r>
            <a:r>
              <a:rPr lang="id-ID" sz="2000" dirty="0" smtClean="0">
                <a:latin typeface="Aharoni" panose="02010803020104030203" pitchFamily="2" charset="-79"/>
                <a:cs typeface="Aharoni" panose="02010803020104030203" pitchFamily="2" charset="-79"/>
              </a:rPr>
              <a:t>rangkuman </a:t>
            </a:r>
            <a:r>
              <a:rPr lang="id-ID" sz="2000" dirty="0">
                <a:latin typeface="Aharoni" panose="02010803020104030203" pitchFamily="2" charset="-79"/>
                <a:cs typeface="Aharoni" panose="02010803020104030203" pitchFamily="2" charset="-79"/>
              </a:rPr>
              <a:t>isi bacaan </a:t>
            </a:r>
            <a:r>
              <a:rPr lang="id-ID" sz="2000" dirty="0" smtClean="0">
                <a:latin typeface="Aharoni" panose="02010803020104030203" pitchFamily="2" charset="-79"/>
                <a:cs typeface="Aharoni" panose="02010803020104030203" pitchFamily="2" charset="-79"/>
              </a:rPr>
              <a:t>secara </a:t>
            </a:r>
            <a:r>
              <a:rPr lang="id-ID" sz="2000" dirty="0">
                <a:latin typeface="Aharoni" panose="02010803020104030203" pitchFamily="2" charset="-79"/>
                <a:cs typeface="Aharoni" panose="02010803020104030203" pitchFamily="2" charset="-79"/>
              </a:rPr>
              <a:t>tertulis dengan </a:t>
            </a:r>
            <a:r>
              <a:rPr lang="id-ID" sz="2000" dirty="0" smtClean="0">
                <a:latin typeface="Aharoni" panose="02010803020104030203" pitchFamily="2" charset="-79"/>
                <a:cs typeface="Aharoni" panose="02010803020104030203" pitchFamily="2" charset="-79"/>
              </a:rPr>
              <a:t>menggun</a:t>
            </a:r>
            <a:r>
              <a:rPr lang="en-US" sz="2000" dirty="0" smtClean="0">
                <a:latin typeface="Aharoni" panose="02010803020104030203" pitchFamily="2" charset="-79"/>
                <a:cs typeface="Aharoni" panose="02010803020104030203" pitchFamily="2" charset="-79"/>
              </a:rPr>
              <a:t>a</a:t>
            </a:r>
            <a:r>
              <a:rPr lang="id-ID" sz="2000" dirty="0" smtClean="0">
                <a:latin typeface="Aharoni" panose="02010803020104030203" pitchFamily="2" charset="-79"/>
                <a:cs typeface="Aharoni" panose="02010803020104030203" pitchFamily="2" charset="-79"/>
              </a:rPr>
              <a:t>kan </a:t>
            </a:r>
            <a:r>
              <a:rPr lang="id-ID" sz="2000" dirty="0">
                <a:latin typeface="Aharoni" panose="02010803020104030203" pitchFamily="2" charset="-79"/>
                <a:cs typeface="Aharoni" panose="02010803020104030203" pitchFamily="2" charset="-79"/>
              </a:rPr>
              <a:t>bahasa </a:t>
            </a:r>
            <a:r>
              <a:rPr lang="id-ID" sz="2000" dirty="0" smtClean="0">
                <a:latin typeface="Aharoni" panose="02010803020104030203" pitchFamily="2" charset="-79"/>
                <a:cs typeface="Aharoni" panose="02010803020104030203" pitchFamily="2" charset="-79"/>
              </a:rPr>
              <a:t>sendiri</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7. </a:t>
            </a:r>
            <a:r>
              <a:rPr lang="id-ID" sz="2000" dirty="0" smtClean="0">
                <a:latin typeface="Aharoni" panose="02010803020104030203" pitchFamily="2" charset="-79"/>
                <a:cs typeface="Aharoni" panose="02010803020104030203" pitchFamily="2" charset="-79"/>
              </a:rPr>
              <a:t>Menyampikan </a:t>
            </a:r>
            <a:r>
              <a:rPr lang="id-ID" sz="2000" dirty="0">
                <a:latin typeface="Aharoni" panose="02010803020104030203" pitchFamily="2" charset="-79"/>
                <a:cs typeface="Aharoni" panose="02010803020104030203" pitchFamily="2" charset="-79"/>
              </a:rPr>
              <a:t>hasil pemahaman isi bacaan dengan </a:t>
            </a:r>
            <a:r>
              <a:rPr lang="id-ID" sz="2000" dirty="0" smtClean="0">
                <a:latin typeface="Aharoni" panose="02010803020104030203" pitchFamily="2" charset="-79"/>
                <a:cs typeface="Aharoni" panose="02010803020104030203" pitchFamily="2" charset="-79"/>
              </a:rPr>
              <a:t>menggunaka</a:t>
            </a:r>
            <a:r>
              <a:rPr lang="en-US" sz="2000" dirty="0" smtClean="0">
                <a:latin typeface="Aharoni" panose="02010803020104030203" pitchFamily="2" charset="-79"/>
                <a:cs typeface="Aharoni" panose="02010803020104030203" pitchFamily="2" charset="-79"/>
              </a:rPr>
              <a:t>n</a:t>
            </a:r>
            <a:r>
              <a:rPr lang="id-ID" sz="2000" dirty="0" smtClean="0">
                <a:latin typeface="Aharoni" panose="02010803020104030203" pitchFamily="2" charset="-79"/>
                <a:cs typeface="Aharoni" panose="02010803020104030203" pitchFamily="2" charset="-79"/>
              </a:rPr>
              <a:t> bah</a:t>
            </a:r>
            <a:r>
              <a:rPr lang="en-US" sz="2000" dirty="0" smtClean="0">
                <a:latin typeface="Aharoni" panose="02010803020104030203" pitchFamily="2" charset="-79"/>
                <a:cs typeface="Aharoni" panose="02010803020104030203" pitchFamily="2" charset="-79"/>
              </a:rPr>
              <a:t>a</a:t>
            </a:r>
            <a:r>
              <a:rPr lang="id-ID" sz="2000" dirty="0" smtClean="0">
                <a:latin typeface="Aharoni" panose="02010803020104030203" pitchFamily="2" charset="-79"/>
                <a:cs typeface="Aharoni" panose="02010803020104030203" pitchFamily="2" charset="-79"/>
              </a:rPr>
              <a:t>sa </a:t>
            </a:r>
            <a:r>
              <a:rPr lang="id-ID" sz="2000" dirty="0">
                <a:latin typeface="Aharoni" panose="02010803020104030203" pitchFamily="2" charset="-79"/>
                <a:cs typeface="Aharoni" panose="02010803020104030203" pitchFamily="2" charset="-79"/>
              </a:rPr>
              <a:t>sendiri di depan kelas</a:t>
            </a:r>
            <a:r>
              <a:rPr lang="id-ID" sz="2000" dirty="0" smtClean="0">
                <a:latin typeface="Aharoni" panose="02010803020104030203" pitchFamily="2" charset="-79"/>
                <a:cs typeface="Aharoni" panose="02010803020104030203" pitchFamily="2" charset="-79"/>
              </a:rPr>
              <a:t>.</a:t>
            </a:r>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8988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81516" y="2509598"/>
            <a:ext cx="4845032" cy="1384995"/>
          </a:xfrm>
          <a:prstGeom prst="rect">
            <a:avLst/>
          </a:prstGeom>
          <a:noFill/>
        </p:spPr>
        <p:txBody>
          <a:bodyPr wrap="square" rtlCol="0">
            <a:spAutoFit/>
          </a:bodyPr>
          <a:lstStyle/>
          <a:p>
            <a:pPr algn="ctr"/>
            <a:r>
              <a:rPr lang="en-US" sz="2800" dirty="0" smtClean="0">
                <a:latin typeface="Aharoni" panose="02010803020104030203" pitchFamily="2" charset="-79"/>
                <a:cs typeface="Aharoni" panose="02010803020104030203" pitchFamily="2" charset="-79"/>
              </a:rPr>
              <a:t>KETERKAITAN MEMBACA DENGAN KETERAMPILAN YANG LAIN </a:t>
            </a: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8389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8944" y="234989"/>
            <a:ext cx="10625071" cy="6832640"/>
          </a:xfrm>
          <a:prstGeom prst="rect">
            <a:avLst/>
          </a:prstGeom>
          <a:noFill/>
        </p:spPr>
        <p:txBody>
          <a:bodyPr wrap="square" rtlCol="0">
            <a:spAutoFit/>
          </a:bodyPr>
          <a:lstStyle/>
          <a:p>
            <a:r>
              <a:rPr lang="id-ID" dirty="0" smtClean="0"/>
              <a:t>1</a:t>
            </a:r>
            <a:r>
              <a:rPr lang="id-ID" dirty="0"/>
              <a:t>.</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Keterkaitan </a:t>
            </a:r>
            <a:r>
              <a:rPr lang="id-ID" sz="2800" dirty="0">
                <a:latin typeface="Aharoni" panose="02010803020104030203" pitchFamily="2" charset="-79"/>
                <a:cs typeface="Aharoni" panose="02010803020104030203" pitchFamily="2" charset="-79"/>
              </a:rPr>
              <a:t>keterampilan membaca dan </a:t>
            </a:r>
            <a:r>
              <a:rPr lang="id-ID" sz="2800" dirty="0" smtClean="0">
                <a:latin typeface="Aharoni" panose="02010803020104030203" pitchFamily="2" charset="-79"/>
                <a:cs typeface="Aharoni" panose="02010803020104030203" pitchFamily="2" charset="-79"/>
              </a:rPr>
              <a:t>menulis</a:t>
            </a:r>
            <a:endParaRPr lang="en-US" sz="2800" dirty="0" smtClean="0">
              <a:latin typeface="Aharoni" panose="02010803020104030203" pitchFamily="2" charset="-79"/>
              <a:cs typeface="Aharoni" panose="02010803020104030203" pitchFamily="2" charset="-79"/>
            </a:endParaRPr>
          </a:p>
          <a:p>
            <a:endParaRPr lang="id-ID" sz="2800" dirty="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Membaca </a:t>
            </a:r>
            <a:r>
              <a:rPr lang="id-ID" sz="2800" dirty="0">
                <a:latin typeface="Aharoni" panose="02010803020104030203" pitchFamily="2" charset="-79"/>
                <a:cs typeface="Aharoni" panose="02010803020104030203" pitchFamily="2" charset="-79"/>
              </a:rPr>
              <a:t>adalah proses membuka jendela dunia, melihat wawasan yang ada, dan menjadi salah satu cara memperoleh informasi sebanyak-banyaknya. </a:t>
            </a:r>
            <a:endParaRPr lang="en-US" sz="2800" dirty="0" smtClean="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Kemampuan </a:t>
            </a:r>
            <a:r>
              <a:rPr lang="id-ID" sz="2800" dirty="0">
                <a:latin typeface="Aharoni" panose="02010803020104030203" pitchFamily="2" charset="-79"/>
                <a:cs typeface="Aharoni" panose="02010803020104030203" pitchFamily="2" charset="-79"/>
              </a:rPr>
              <a:t>membaca diperlukan untuk dapat memahami pesan yang disampaikan oleh penulis melalui media kata-kata atau bahasa tulis. </a:t>
            </a:r>
            <a:endParaRPr lang="en-US" sz="2800" dirty="0" smtClean="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en-US" sz="2800" dirty="0" err="1" smtClean="0">
                <a:latin typeface="Aharoni" panose="02010803020104030203" pitchFamily="2" charset="-79"/>
                <a:cs typeface="Aharoni" panose="02010803020104030203" pitchFamily="2" charset="-79"/>
              </a:rPr>
              <a:t>Sementara</a:t>
            </a:r>
            <a:r>
              <a:rPr lang="en-US" sz="2800" dirty="0" smtClean="0">
                <a:latin typeface="Aharoni" panose="02010803020104030203" pitchFamily="2" charset="-79"/>
                <a:cs typeface="Aharoni" panose="02010803020104030203" pitchFamily="2" charset="-79"/>
              </a:rPr>
              <a:t> </a:t>
            </a:r>
            <a:r>
              <a:rPr lang="en-US" sz="2800" dirty="0" err="1" smtClean="0">
                <a:latin typeface="Aharoni" panose="02010803020104030203" pitchFamily="2" charset="-79"/>
                <a:cs typeface="Aharoni" panose="02010803020104030203" pitchFamily="2" charset="-79"/>
              </a:rPr>
              <a:t>itu</a:t>
            </a:r>
            <a:r>
              <a:rPr lang="en-US" sz="2800" dirty="0" smtClean="0">
                <a:latin typeface="Aharoni" panose="02010803020104030203" pitchFamily="2" charset="-79"/>
                <a:cs typeface="Aharoni" panose="02010803020104030203" pitchFamily="2" charset="-79"/>
              </a:rPr>
              <a:t>,</a:t>
            </a:r>
            <a:r>
              <a:rPr lang="id-ID" sz="2800" dirty="0" smtClean="0">
                <a:latin typeface="Aharoni" panose="02010803020104030203" pitchFamily="2" charset="-79"/>
                <a:cs typeface="Aharoni" panose="02010803020104030203" pitchFamily="2" charset="-79"/>
              </a:rPr>
              <a:t> </a:t>
            </a:r>
            <a:r>
              <a:rPr lang="id-ID" sz="2800" dirty="0">
                <a:latin typeface="Aharoni" panose="02010803020104030203" pitchFamily="2" charset="-79"/>
                <a:cs typeface="Aharoni" panose="02010803020104030203" pitchFamily="2" charset="-79"/>
              </a:rPr>
              <a:t>kemampuan menulis adalah suatu proses merangkai, menyusun, dan mencatat hasil pikiran individu dalam bahasa tulis. </a:t>
            </a:r>
            <a:endParaRPr lang="en-US" sz="2800" dirty="0" smtClean="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Menulis </a:t>
            </a:r>
            <a:r>
              <a:rPr lang="id-ID" sz="2800" dirty="0">
                <a:latin typeface="Aharoni" panose="02010803020104030203" pitchFamily="2" charset="-79"/>
                <a:cs typeface="Aharoni" panose="02010803020104030203" pitchFamily="2" charset="-79"/>
              </a:rPr>
              <a:t>berarti menyajikan kembali informasi kepada masyarakat luas, dan informasi ini diperoleh melaui kegiatan </a:t>
            </a:r>
            <a:r>
              <a:rPr lang="id-ID" sz="2800" dirty="0" smtClean="0">
                <a:latin typeface="Aharoni" panose="02010803020104030203" pitchFamily="2" charset="-79"/>
                <a:cs typeface="Aharoni" panose="02010803020104030203" pitchFamily="2" charset="-79"/>
              </a:rPr>
              <a:t>membaca</a:t>
            </a:r>
            <a:r>
              <a:rPr lang="en-US" sz="2800" dirty="0" smtClean="0">
                <a:latin typeface="Aharoni" panose="02010803020104030203" pitchFamily="2" charset="-79"/>
                <a:cs typeface="Aharoni" panose="02010803020104030203" pitchFamily="2" charset="-79"/>
              </a:rPr>
              <a:t> s</a:t>
            </a:r>
            <a:r>
              <a:rPr lang="id-ID" sz="2800" dirty="0" smtClean="0">
                <a:latin typeface="Aharoni" panose="02010803020104030203" pitchFamily="2" charset="-79"/>
                <a:cs typeface="Aharoni" panose="02010803020104030203" pitchFamily="2" charset="-79"/>
              </a:rPr>
              <a:t>ehingga </a:t>
            </a:r>
            <a:r>
              <a:rPr lang="id-ID" sz="2800" dirty="0">
                <a:latin typeface="Aharoni" panose="02010803020104030203" pitchFamily="2" charset="-79"/>
                <a:cs typeface="Aharoni" panose="02010803020104030203" pitchFamily="2" charset="-79"/>
              </a:rPr>
              <a:t>untuk memperoleh keterampilan menulis, seseorang harus terampil membaca.</a:t>
            </a:r>
          </a:p>
          <a:p>
            <a:endParaRPr lang="id-ID" dirty="0"/>
          </a:p>
        </p:txBody>
      </p:sp>
    </p:spTree>
    <p:extLst>
      <p:ext uri="{BB962C8B-B14F-4D97-AF65-F5344CB8AC3E}">
        <p14:creationId xmlns:p14="http://schemas.microsoft.com/office/powerpoint/2010/main" val="419153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1015" y="56271"/>
            <a:ext cx="11538084" cy="5262979"/>
          </a:xfrm>
          <a:prstGeom prst="rect">
            <a:avLst/>
          </a:prstGeom>
          <a:noFill/>
        </p:spPr>
        <p:txBody>
          <a:bodyPr wrap="square" rtlCol="0">
            <a:spAutoFit/>
          </a:bodyPr>
          <a:lstStyle/>
          <a:p>
            <a:r>
              <a:rPr lang="id-ID" dirty="0" smtClean="0"/>
              <a:t>2</a:t>
            </a:r>
            <a:r>
              <a:rPr lang="id-ID" dirty="0"/>
              <a:t>.</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Keterkaitan </a:t>
            </a:r>
            <a:r>
              <a:rPr lang="id-ID" sz="2800" dirty="0">
                <a:latin typeface="Aharoni" panose="02010803020104030203" pitchFamily="2" charset="-79"/>
                <a:cs typeface="Aharoni" panose="02010803020104030203" pitchFamily="2" charset="-79"/>
              </a:rPr>
              <a:t>keterampilan membaca dan </a:t>
            </a:r>
            <a:r>
              <a:rPr lang="id-ID" sz="2800" dirty="0" smtClean="0">
                <a:latin typeface="Aharoni" panose="02010803020104030203" pitchFamily="2" charset="-79"/>
                <a:cs typeface="Aharoni" panose="02010803020104030203" pitchFamily="2" charset="-79"/>
              </a:rPr>
              <a:t>menyimak</a:t>
            </a:r>
            <a:endParaRPr lang="en-US" sz="2800" dirty="0" smtClean="0">
              <a:latin typeface="Aharoni" panose="02010803020104030203" pitchFamily="2" charset="-79"/>
              <a:cs typeface="Aharoni" panose="02010803020104030203" pitchFamily="2" charset="-79"/>
            </a:endParaRPr>
          </a:p>
          <a:p>
            <a:endParaRPr lang="id-ID" sz="2800" dirty="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a:latin typeface="Aharoni" panose="02010803020104030203" pitchFamily="2" charset="-79"/>
                <a:cs typeface="Aharoni" panose="02010803020104030203" pitchFamily="2" charset="-79"/>
              </a:rPr>
              <a:t>Menyimak dan membaca sama-sama merupakan keterampilan berbahasa yang bersifat resesif, artinya kegiatan ini hanya menerima atau menyerap informasi-informasi yang </a:t>
            </a:r>
            <a:r>
              <a:rPr lang="id-ID" sz="2800" dirty="0" smtClean="0">
                <a:latin typeface="Aharoni" panose="02010803020104030203" pitchFamily="2" charset="-79"/>
                <a:cs typeface="Aharoni" panose="02010803020104030203" pitchFamily="2" charset="-79"/>
              </a:rPr>
              <a:t>disajikan.</a:t>
            </a:r>
            <a:endParaRPr lang="en-US" sz="2800" dirty="0" smtClean="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Menyimak </a:t>
            </a:r>
            <a:r>
              <a:rPr lang="id-ID" sz="2800" dirty="0">
                <a:latin typeface="Aharoni" panose="02010803020104030203" pitchFamily="2" charset="-79"/>
                <a:cs typeface="Aharoni" panose="02010803020104030203" pitchFamily="2" charset="-79"/>
              </a:rPr>
              <a:t>berkaitan dengan penggunaan bahasa ragam lisan, sedangkan membaca merupakan aktifitas berbahasa ragam tulis. </a:t>
            </a:r>
            <a:endParaRPr lang="en-US" sz="2800" dirty="0" smtClean="0">
              <a:latin typeface="Aharoni" panose="02010803020104030203" pitchFamily="2" charset="-79"/>
              <a:cs typeface="Aharoni" panose="02010803020104030203" pitchFamily="2" charset="-79"/>
            </a:endParaRPr>
          </a:p>
          <a:p>
            <a:pPr marL="457200" indent="-4572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Menyimak </a:t>
            </a:r>
            <a:r>
              <a:rPr lang="id-ID" sz="2800" dirty="0">
                <a:latin typeface="Aharoni" panose="02010803020104030203" pitchFamily="2" charset="-79"/>
                <a:cs typeface="Aharoni" panose="02010803020104030203" pitchFamily="2" charset="-79"/>
              </a:rPr>
              <a:t>maupun membaca merupakan aktivitas pengidentifikasian unsur-unsur bahasa berupa suara ataupun berupa tulisan yang selanjutnya diikuti proses decoding untuk memperoleh pesan yang berupa konsep, ide, atau </a:t>
            </a:r>
            <a:r>
              <a:rPr lang="id-ID" sz="2800" dirty="0" smtClean="0">
                <a:latin typeface="Aharoni" panose="02010803020104030203" pitchFamily="2" charset="-79"/>
                <a:cs typeface="Aharoni" panose="02010803020104030203" pitchFamily="2" charset="-79"/>
              </a:rPr>
              <a:t>informasi.</a:t>
            </a: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5391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30133" y="474141"/>
            <a:ext cx="11269609" cy="6740307"/>
          </a:xfrm>
          <a:prstGeom prst="rect">
            <a:avLst/>
          </a:prstGeom>
          <a:noFill/>
        </p:spPr>
        <p:txBody>
          <a:bodyPr wrap="square" rtlCol="0">
            <a:spAutoFit/>
          </a:bodyPr>
          <a:lstStyle/>
          <a:p>
            <a:r>
              <a:rPr lang="id-ID" dirty="0" smtClean="0"/>
              <a:t>3</a:t>
            </a:r>
            <a:r>
              <a:rPr lang="id-ID" dirty="0"/>
              <a:t>. </a:t>
            </a:r>
            <a:r>
              <a:rPr lang="id-ID" sz="2400" dirty="0" smtClean="0">
                <a:latin typeface="Aharoni" panose="02010803020104030203" pitchFamily="2" charset="-79"/>
                <a:cs typeface="Aharoni" panose="02010803020104030203" pitchFamily="2" charset="-79"/>
              </a:rPr>
              <a:t>Keterkaitan </a:t>
            </a:r>
            <a:r>
              <a:rPr lang="id-ID" sz="2400" dirty="0">
                <a:latin typeface="Aharoni" panose="02010803020104030203" pitchFamily="2" charset="-79"/>
                <a:cs typeface="Aharoni" panose="02010803020104030203" pitchFamily="2" charset="-79"/>
              </a:rPr>
              <a:t>keterampilan membaca dan </a:t>
            </a:r>
            <a:r>
              <a:rPr lang="id-ID" sz="2400" dirty="0" smtClean="0">
                <a:latin typeface="Aharoni" panose="02010803020104030203" pitchFamily="2" charset="-79"/>
                <a:cs typeface="Aharoni" panose="02010803020104030203" pitchFamily="2" charset="-79"/>
              </a:rPr>
              <a:t>berbicara</a:t>
            </a:r>
            <a:endParaRPr lang="id-ID" sz="2400" dirty="0">
              <a:latin typeface="Aharoni" panose="02010803020104030203" pitchFamily="2" charset="-79"/>
              <a:cs typeface="Aharoni" panose="02010803020104030203" pitchFamily="2" charset="-79"/>
            </a:endParaRPr>
          </a:p>
          <a:p>
            <a:pPr marL="342900" indent="-342900">
              <a:buFont typeface="Wingdings" panose="05000000000000000000" pitchFamily="2" charset="2"/>
              <a:buChar char="q"/>
            </a:pPr>
            <a:r>
              <a:rPr lang="id-ID" sz="2400" dirty="0">
                <a:latin typeface="Aharoni" panose="02010803020104030203" pitchFamily="2" charset="-79"/>
                <a:cs typeface="Aharoni" panose="02010803020104030203" pitchFamily="2" charset="-79"/>
              </a:rPr>
              <a:t>Membaca merupakan kegiatan berbahasa yang bersifat resesif, sedangkan berbicara bersifat produktif. </a:t>
            </a:r>
            <a:endParaRPr lang="en-US" sz="2400"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Keterampilan </a:t>
            </a:r>
            <a:r>
              <a:rPr lang="id-ID" sz="2400" dirty="0">
                <a:latin typeface="Aharoni" panose="02010803020104030203" pitchFamily="2" charset="-79"/>
                <a:cs typeface="Aharoni" panose="02010803020104030203" pitchFamily="2" charset="-79"/>
              </a:rPr>
              <a:t>membaca berkaitan dengan ragam tulis, sementara keterampilan berbicara berkaitan dengan ragam lisan. </a:t>
            </a:r>
            <a:endParaRPr lang="en-US" sz="2400" dirty="0">
              <a:latin typeface="Aharoni" panose="02010803020104030203" pitchFamily="2" charset="-79"/>
              <a:cs typeface="Aharoni" panose="02010803020104030203" pitchFamily="2" charset="-79"/>
            </a:endParaRPr>
          </a:p>
          <a:p>
            <a:pPr marL="342900" indent="-34290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Keduanya </a:t>
            </a:r>
            <a:r>
              <a:rPr lang="id-ID" sz="2400" dirty="0">
                <a:latin typeface="Aharoni" panose="02010803020104030203" pitchFamily="2" charset="-79"/>
                <a:cs typeface="Aharoni" panose="02010803020104030203" pitchFamily="2" charset="-79"/>
              </a:rPr>
              <a:t>merupakan kegiatan yang tujuannya berkebalikan namun dapat saling mendukung. </a:t>
            </a:r>
            <a:endParaRPr lang="en-US" sz="2400"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Contohnya </a:t>
            </a:r>
            <a:r>
              <a:rPr lang="id-ID" sz="2400" dirty="0">
                <a:latin typeface="Aharoni" panose="02010803020104030203" pitchFamily="2" charset="-79"/>
                <a:cs typeface="Aharoni" panose="02010803020104030203" pitchFamily="2" charset="-79"/>
              </a:rPr>
              <a:t>seorang mahasiswa ditugaskan untuk menyajikan materi  berkaitan dengan keterampilan berbahasa dihadapan teman-temannya, kemudian ia menambah pengetahuan mengenai keterampilan berbahasa melalui membaca buku maupun artikel-artikel di internet dan memperoleh pemahaman dari kegiatan tersebut sehingga pada waktu </a:t>
            </a:r>
            <a:r>
              <a:rPr lang="id-ID" sz="2400" dirty="0" smtClean="0">
                <a:latin typeface="Aharoni" panose="02010803020104030203" pitchFamily="2" charset="-79"/>
                <a:cs typeface="Aharoni" panose="02010803020104030203" pitchFamily="2" charset="-79"/>
              </a:rPr>
              <a:t>presentas</a:t>
            </a:r>
            <a:r>
              <a:rPr lang="en-US" sz="2400" dirty="0" err="1" smtClean="0">
                <a:latin typeface="Aharoni" panose="02010803020104030203" pitchFamily="2" charset="-79"/>
                <a:cs typeface="Aharoni" panose="02010803020104030203" pitchFamily="2" charset="-79"/>
              </a:rPr>
              <a:t>i</a:t>
            </a:r>
            <a:r>
              <a:rPr lang="id-ID" sz="2400" dirty="0" smtClean="0">
                <a:latin typeface="Aharoni" panose="02010803020104030203" pitchFamily="2" charset="-79"/>
                <a:cs typeface="Aharoni" panose="02010803020104030203" pitchFamily="2" charset="-79"/>
              </a:rPr>
              <a:t> </a:t>
            </a:r>
            <a:r>
              <a:rPr lang="id-ID" sz="2400" dirty="0">
                <a:latin typeface="Aharoni" panose="02010803020104030203" pitchFamily="2" charset="-79"/>
                <a:cs typeface="Aharoni" panose="02010803020104030203" pitchFamily="2" charset="-79"/>
              </a:rPr>
              <a:t>ia dapat menjelaskan dengan baik. Hal ini membuktikan bahwa keterampilan membaca yang dimiliki seseorang secara tidak langsung juga meningkatkan keterampilannya dalam berbicara. Semakin banyak pengetahuan yang kita miliki maka semakin banyak pula </a:t>
            </a:r>
            <a:r>
              <a:rPr lang="id-ID" sz="2400" dirty="0" smtClean="0">
                <a:latin typeface="Aharoni" panose="02010803020104030203" pitchFamily="2" charset="-79"/>
                <a:cs typeface="Aharoni" panose="02010803020104030203" pitchFamily="2" charset="-79"/>
              </a:rPr>
              <a:t>info</a:t>
            </a:r>
            <a:r>
              <a:rPr lang="en-US" sz="2400" dirty="0" smtClean="0">
                <a:latin typeface="Aharoni" panose="02010803020104030203" pitchFamily="2" charset="-79"/>
                <a:cs typeface="Aharoni" panose="02010803020104030203" pitchFamily="2" charset="-79"/>
              </a:rPr>
              <a:t>r</a:t>
            </a:r>
            <a:r>
              <a:rPr lang="id-ID" sz="2400" dirty="0" smtClean="0">
                <a:latin typeface="Aharoni" panose="02010803020104030203" pitchFamily="2" charset="-79"/>
                <a:cs typeface="Aharoni" panose="02010803020104030203" pitchFamily="2" charset="-79"/>
              </a:rPr>
              <a:t>masi </a:t>
            </a:r>
            <a:r>
              <a:rPr lang="id-ID" sz="2400" dirty="0">
                <a:latin typeface="Aharoni" panose="02010803020104030203" pitchFamily="2" charset="-79"/>
                <a:cs typeface="Aharoni" panose="02010803020104030203" pitchFamily="2" charset="-79"/>
              </a:rPr>
              <a:t>yang dapat kita sampaikan.</a:t>
            </a:r>
          </a:p>
          <a:p>
            <a:r>
              <a:rPr lang="id-ID" sz="24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374668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4222" y="203882"/>
            <a:ext cx="6814708" cy="3416320"/>
          </a:xfrm>
          <a:prstGeom prst="rect">
            <a:avLst/>
          </a:prstGeom>
          <a:noFill/>
        </p:spPr>
        <p:txBody>
          <a:bodyPr wrap="square" rtlCol="0">
            <a:spAutoFit/>
          </a:bodyPr>
          <a:lstStyle/>
          <a:p>
            <a:r>
              <a:rPr lang="en-US" sz="5400" dirty="0" smtClean="0">
                <a:latin typeface="Aharoni" panose="02010803020104030203" pitchFamily="2" charset="-79"/>
                <a:cs typeface="Aharoni" panose="02010803020104030203" pitchFamily="2" charset="-79"/>
              </a:rPr>
              <a:t>CARA MENGEMBANGKAN KETERAMPILAN MEMBACA</a:t>
            </a:r>
            <a:endParaRPr lang="id-ID" sz="5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0147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7757" y="1050916"/>
            <a:ext cx="10625071" cy="4401205"/>
          </a:xfrm>
          <a:prstGeom prst="rect">
            <a:avLst/>
          </a:prstGeom>
          <a:noFill/>
        </p:spPr>
        <p:txBody>
          <a:bodyPr wrap="square" rtlCol="0">
            <a:spAutoFit/>
          </a:bodyPr>
          <a:lstStyle/>
          <a:p>
            <a:r>
              <a:rPr lang="id-ID" dirty="0" smtClean="0"/>
              <a:t>1</a:t>
            </a:r>
            <a:r>
              <a:rPr lang="id-ID" dirty="0"/>
              <a:t>.      </a:t>
            </a:r>
            <a:r>
              <a:rPr lang="id-ID" sz="2800" dirty="0">
                <a:latin typeface="Aharoni" panose="02010803020104030203" pitchFamily="2" charset="-79"/>
                <a:cs typeface="Aharoni" panose="02010803020104030203" pitchFamily="2" charset="-79"/>
              </a:rPr>
              <a:t>Guru dapat menolong para pelajar memperkaya kosa kata </a:t>
            </a:r>
            <a:r>
              <a:rPr lang="en-US" sz="2800" dirty="0" err="1" smtClean="0">
                <a:latin typeface="Aharoni" panose="02010803020104030203" pitchFamily="2" charset="-79"/>
                <a:cs typeface="Aharoni" panose="02010803020104030203" pitchFamily="2" charset="-79"/>
              </a:rPr>
              <a:t>siswa</a:t>
            </a:r>
            <a:r>
              <a:rPr lang="en-US" sz="2800" dirty="0" smtClean="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dengan </a:t>
            </a:r>
            <a:r>
              <a:rPr lang="id-ID" sz="2800" dirty="0">
                <a:latin typeface="Aharoni" panose="02010803020104030203" pitchFamily="2" charset="-79"/>
                <a:cs typeface="Aharoni" panose="02010803020104030203" pitchFamily="2" charset="-79"/>
              </a:rPr>
              <a:t>jalan:</a:t>
            </a:r>
          </a:p>
          <a:p>
            <a:r>
              <a:rPr lang="id-ID" sz="2800" dirty="0">
                <a:latin typeface="Aharoni" panose="02010803020104030203" pitchFamily="2" charset="-79"/>
                <a:cs typeface="Aharoni" panose="02010803020104030203" pitchFamily="2" charset="-79"/>
              </a:rPr>
              <a:t>a. </a:t>
            </a:r>
            <a:r>
              <a:rPr lang="id-ID" sz="2800" dirty="0" smtClean="0">
                <a:latin typeface="Aharoni" panose="02010803020104030203" pitchFamily="2" charset="-79"/>
                <a:cs typeface="Aharoni" panose="02010803020104030203" pitchFamily="2" charset="-79"/>
              </a:rPr>
              <a:t>Memperkenalkan </a:t>
            </a:r>
            <a:r>
              <a:rPr lang="id-ID" sz="2800" dirty="0">
                <a:latin typeface="Aharoni" panose="02010803020104030203" pitchFamily="2" charset="-79"/>
                <a:cs typeface="Aharoni" panose="02010803020104030203" pitchFamily="2" charset="-79"/>
              </a:rPr>
              <a:t>sinonim kata-kata, </a:t>
            </a:r>
            <a:r>
              <a:rPr lang="id-ID" sz="2800" dirty="0" smtClean="0">
                <a:latin typeface="Aharoni" panose="02010803020104030203" pitchFamily="2" charset="-79"/>
                <a:cs typeface="Aharoni" panose="02010803020104030203" pitchFamily="2" charset="-79"/>
              </a:rPr>
              <a:t>anton</a:t>
            </a:r>
            <a:r>
              <a:rPr lang="en-US" sz="2800" dirty="0" err="1" smtClean="0">
                <a:latin typeface="Aharoni" panose="02010803020104030203" pitchFamily="2" charset="-79"/>
                <a:cs typeface="Aharoni" panose="02010803020104030203" pitchFamily="2" charset="-79"/>
              </a:rPr>
              <a:t>i</a:t>
            </a:r>
            <a:r>
              <a:rPr lang="id-ID" sz="2800" dirty="0" smtClean="0">
                <a:latin typeface="Aharoni" panose="02010803020104030203" pitchFamily="2" charset="-79"/>
                <a:cs typeface="Aharoni" panose="02010803020104030203" pitchFamily="2" charset="-79"/>
              </a:rPr>
              <a:t>m </a:t>
            </a:r>
            <a:r>
              <a:rPr lang="id-ID" sz="2800" dirty="0">
                <a:latin typeface="Aharoni" panose="02010803020104030203" pitchFamily="2" charset="-79"/>
                <a:cs typeface="Aharoni" panose="02010803020104030203" pitchFamily="2" charset="-79"/>
              </a:rPr>
              <a:t>kata-kata, </a:t>
            </a:r>
            <a:r>
              <a:rPr lang="id-ID" sz="2800" dirty="0" smtClean="0">
                <a:latin typeface="Aharoni" panose="02010803020104030203" pitchFamily="2" charset="-79"/>
                <a:cs typeface="Aharoni" panose="02010803020104030203" pitchFamily="2" charset="-79"/>
              </a:rPr>
              <a:t>par</a:t>
            </a:r>
            <a:r>
              <a:rPr lang="en-US" sz="2800" dirty="0" err="1" smtClean="0">
                <a:latin typeface="Aharoni" panose="02010803020104030203" pitchFamily="2" charset="-79"/>
                <a:cs typeface="Aharoni" panose="02010803020104030203" pitchFamily="2" charset="-79"/>
              </a:rPr>
              <a:t>afrase</a:t>
            </a:r>
            <a:r>
              <a:rPr lang="id-ID" sz="2800" dirty="0" smtClean="0">
                <a:latin typeface="Aharoni" panose="02010803020104030203" pitchFamily="2" charset="-79"/>
                <a:cs typeface="Aharoni" panose="02010803020104030203" pitchFamily="2" charset="-79"/>
              </a:rPr>
              <a:t>, </a:t>
            </a:r>
            <a:r>
              <a:rPr lang="id-ID" sz="2800" dirty="0">
                <a:latin typeface="Aharoni" panose="02010803020104030203" pitchFamily="2" charset="-79"/>
                <a:cs typeface="Aharoni" panose="02010803020104030203" pitchFamily="2" charset="-79"/>
              </a:rPr>
              <a:t>kata-kata yang berdasar </a:t>
            </a:r>
            <a:r>
              <a:rPr lang="id-ID" sz="2800" dirty="0" smtClean="0">
                <a:latin typeface="Aharoni" panose="02010803020104030203" pitchFamily="2" charset="-79"/>
                <a:cs typeface="Aharoni" panose="02010803020104030203" pitchFamily="2" charset="-79"/>
              </a:rPr>
              <a:t>sama</a:t>
            </a:r>
            <a:endParaRPr lang="id-ID" sz="2800" dirty="0">
              <a:latin typeface="Aharoni" panose="02010803020104030203" pitchFamily="2" charset="-79"/>
              <a:cs typeface="Aharoni" panose="02010803020104030203" pitchFamily="2" charset="-79"/>
            </a:endParaRPr>
          </a:p>
          <a:p>
            <a:r>
              <a:rPr lang="id-ID" sz="2800" dirty="0">
                <a:latin typeface="Aharoni" panose="02010803020104030203" pitchFamily="2" charset="-79"/>
                <a:cs typeface="Aharoni" panose="02010803020104030203" pitchFamily="2" charset="-79"/>
              </a:rPr>
              <a:t>b. </a:t>
            </a:r>
            <a:r>
              <a:rPr lang="id-ID" sz="2800" dirty="0" smtClean="0">
                <a:latin typeface="Aharoni" panose="02010803020104030203" pitchFamily="2" charset="-79"/>
                <a:cs typeface="Aharoni" panose="02010803020104030203" pitchFamily="2" charset="-79"/>
              </a:rPr>
              <a:t>Memperkenalkan </a:t>
            </a:r>
            <a:r>
              <a:rPr lang="id-ID" sz="2800" dirty="0">
                <a:latin typeface="Aharoni" panose="02010803020104030203" pitchFamily="2" charset="-79"/>
                <a:cs typeface="Aharoni" panose="02010803020104030203" pitchFamily="2" charset="-79"/>
              </a:rPr>
              <a:t>imbuhan, yang mencakup awalan, sisipan, dan </a:t>
            </a:r>
            <a:r>
              <a:rPr lang="id-ID" sz="2800" dirty="0" smtClean="0">
                <a:latin typeface="Aharoni" panose="02010803020104030203" pitchFamily="2" charset="-79"/>
                <a:cs typeface="Aharoni" panose="02010803020104030203" pitchFamily="2" charset="-79"/>
              </a:rPr>
              <a:t>akhiran</a:t>
            </a:r>
            <a:endParaRPr lang="id-ID" sz="2800" dirty="0">
              <a:latin typeface="Aharoni" panose="02010803020104030203" pitchFamily="2" charset="-79"/>
              <a:cs typeface="Aharoni" panose="02010803020104030203" pitchFamily="2" charset="-79"/>
            </a:endParaRPr>
          </a:p>
          <a:p>
            <a:r>
              <a:rPr lang="id-ID" sz="2800" dirty="0">
                <a:latin typeface="Aharoni" panose="02010803020104030203" pitchFamily="2" charset="-79"/>
                <a:cs typeface="Aharoni" panose="02010803020104030203" pitchFamily="2" charset="-79"/>
              </a:rPr>
              <a:t>c. </a:t>
            </a:r>
            <a:r>
              <a:rPr lang="id-ID" sz="2800" dirty="0" smtClean="0">
                <a:latin typeface="Aharoni" panose="02010803020104030203" pitchFamily="2" charset="-79"/>
                <a:cs typeface="Aharoni" panose="02010803020104030203" pitchFamily="2" charset="-79"/>
              </a:rPr>
              <a:t>Mengira-ngira </a:t>
            </a:r>
            <a:r>
              <a:rPr lang="id-ID" sz="2800" dirty="0">
                <a:latin typeface="Aharoni" panose="02010803020104030203" pitchFamily="2" charset="-79"/>
                <a:cs typeface="Aharoni" panose="02010803020104030203" pitchFamily="2" charset="-79"/>
              </a:rPr>
              <a:t>atau menerka makna kata-kata dari konteks atau hubungan </a:t>
            </a:r>
            <a:r>
              <a:rPr lang="id-ID" sz="2800" dirty="0" smtClean="0">
                <a:latin typeface="Aharoni" panose="02010803020104030203" pitchFamily="2" charset="-79"/>
                <a:cs typeface="Aharoni" panose="02010803020104030203" pitchFamily="2" charset="-79"/>
              </a:rPr>
              <a:t>kalimat</a:t>
            </a:r>
            <a:endParaRPr lang="id-ID" sz="2800" dirty="0">
              <a:latin typeface="Aharoni" panose="02010803020104030203" pitchFamily="2" charset="-79"/>
              <a:cs typeface="Aharoni" panose="02010803020104030203" pitchFamily="2" charset="-79"/>
            </a:endParaRPr>
          </a:p>
          <a:p>
            <a:r>
              <a:rPr lang="id-ID" sz="2800" dirty="0">
                <a:latin typeface="Aharoni" panose="02010803020104030203" pitchFamily="2" charset="-79"/>
                <a:cs typeface="Aharoni" panose="02010803020104030203" pitchFamily="2" charset="-79"/>
              </a:rPr>
              <a:t>d. </a:t>
            </a:r>
            <a:r>
              <a:rPr lang="id-ID" sz="2800" dirty="0" smtClean="0">
                <a:latin typeface="Aharoni" panose="02010803020104030203" pitchFamily="2" charset="-79"/>
                <a:cs typeface="Aharoni" panose="02010803020104030203" pitchFamily="2" charset="-79"/>
              </a:rPr>
              <a:t>Kalau </a:t>
            </a:r>
            <a:r>
              <a:rPr lang="id-ID" sz="2800" dirty="0">
                <a:latin typeface="Aharoni" panose="02010803020104030203" pitchFamily="2" charset="-79"/>
                <a:cs typeface="Aharoni" panose="02010803020104030203" pitchFamily="2" charset="-79"/>
              </a:rPr>
              <a:t>perlu, menjelaskan arti sesuata kata abstrak </a:t>
            </a:r>
            <a:r>
              <a:rPr lang="id-ID" sz="2800" dirty="0" smtClean="0">
                <a:latin typeface="Aharoni" panose="02010803020104030203" pitchFamily="2" charset="-79"/>
                <a:cs typeface="Aharoni" panose="02010803020104030203" pitchFamily="2" charset="-79"/>
              </a:rPr>
              <a:t>den</a:t>
            </a:r>
            <a:r>
              <a:rPr lang="en-US" sz="2800" dirty="0" smtClean="0">
                <a:latin typeface="Aharoni" panose="02010803020104030203" pitchFamily="2" charset="-79"/>
                <a:cs typeface="Aharoni" panose="02010803020104030203" pitchFamily="2" charset="-79"/>
              </a:rPr>
              <a:t>g</a:t>
            </a:r>
            <a:r>
              <a:rPr lang="id-ID" sz="2800" dirty="0" smtClean="0">
                <a:latin typeface="Aharoni" panose="02010803020104030203" pitchFamily="2" charset="-79"/>
                <a:cs typeface="Aharoni" panose="02010803020104030203" pitchFamily="2" charset="-79"/>
              </a:rPr>
              <a:t>an </a:t>
            </a:r>
            <a:r>
              <a:rPr lang="id-ID" sz="2800" dirty="0">
                <a:latin typeface="Aharoni" panose="02010803020104030203" pitchFamily="2" charset="-79"/>
                <a:cs typeface="Aharoni" panose="02010803020104030203" pitchFamily="2" charset="-79"/>
              </a:rPr>
              <a:t>mempergunakan daerah atau bahasa ibu siswa</a:t>
            </a:r>
            <a:r>
              <a:rPr lang="id-ID" sz="2800" dirty="0" smtClean="0">
                <a:latin typeface="Aharoni" panose="02010803020104030203" pitchFamily="2" charset="-79"/>
                <a:cs typeface="Aharoni" panose="02010803020104030203" pitchFamily="2" charset="-79"/>
              </a:rPr>
              <a:t>.</a:t>
            </a:r>
            <a:endParaRPr lang="en-US" sz="2800"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11372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154744" y="122449"/>
            <a:ext cx="11887200" cy="5324535"/>
          </a:xfrm>
          <a:prstGeom prst="rect">
            <a:avLst/>
          </a:prstGeom>
          <a:noFill/>
        </p:spPr>
        <p:txBody>
          <a:bodyPr wrap="square" rtlCol="0">
            <a:spAutoFit/>
          </a:bodyPr>
          <a:lstStyle/>
          <a:p>
            <a:r>
              <a:rPr lang="id-ID" dirty="0" smtClean="0"/>
              <a:t>2.</a:t>
            </a:r>
            <a:r>
              <a:rPr lang="en-US" sz="2000" dirty="0">
                <a:latin typeface="Aharoni" panose="02010803020104030203" pitchFamily="2" charset="-79"/>
                <a:cs typeface="Aharoni" panose="02010803020104030203" pitchFamily="2" charset="-79"/>
              </a:rPr>
              <a:t> </a:t>
            </a:r>
            <a:r>
              <a:rPr lang="id-ID" sz="2000" dirty="0" smtClean="0">
                <a:latin typeface="Aharoni" panose="02010803020104030203" pitchFamily="2" charset="-79"/>
                <a:cs typeface="Aharoni" panose="02010803020104030203" pitchFamily="2" charset="-79"/>
              </a:rPr>
              <a:t>Guru </a:t>
            </a:r>
            <a:r>
              <a:rPr lang="id-ID" sz="2000" dirty="0">
                <a:latin typeface="Aharoni" panose="02010803020104030203" pitchFamily="2" charset="-79"/>
                <a:cs typeface="Aharoni" panose="02010803020104030203" pitchFamily="2" charset="-79"/>
              </a:rPr>
              <a:t>dapat membantu para siswa untuk memahami maksud struktur-struktur kata, kalimat , dan sebagainya dengan cara-cara yang telah dikemukakan di atas, disertai latihan seperlunya.</a:t>
            </a:r>
          </a:p>
          <a:p>
            <a:r>
              <a:rPr lang="id-ID" sz="2000" dirty="0">
                <a:latin typeface="Aharoni" panose="02010803020104030203" pitchFamily="2" charset="-79"/>
                <a:cs typeface="Aharoni" panose="02010803020104030203" pitchFamily="2" charset="-79"/>
              </a:rPr>
              <a:t>3. </a:t>
            </a:r>
            <a:r>
              <a:rPr lang="id-ID" sz="2000" dirty="0" smtClean="0">
                <a:latin typeface="Aharoni" panose="02010803020104030203" pitchFamily="2" charset="-79"/>
                <a:cs typeface="Aharoni" panose="02010803020104030203" pitchFamily="2" charset="-79"/>
              </a:rPr>
              <a:t>Kalau </a:t>
            </a:r>
            <a:r>
              <a:rPr lang="id-ID" sz="2000" dirty="0">
                <a:latin typeface="Aharoni" panose="02010803020104030203" pitchFamily="2" charset="-79"/>
                <a:cs typeface="Aharoni" panose="02010803020104030203" pitchFamily="2" charset="-79"/>
              </a:rPr>
              <a:t>perlu guru dapat memberikan serta menjelaskan kawasan atau pengertian kiasan, ungkapan, pepatah, peribahasa dan lain-lain dalam bahasa daerah atau ibu.</a:t>
            </a:r>
          </a:p>
          <a:p>
            <a:r>
              <a:rPr lang="id-ID" sz="2000" dirty="0">
                <a:latin typeface="Aharoni" panose="02010803020104030203" pitchFamily="2" charset="-79"/>
                <a:cs typeface="Aharoni" panose="02010803020104030203" pitchFamily="2" charset="-79"/>
              </a:rPr>
              <a:t>4. </a:t>
            </a:r>
            <a:r>
              <a:rPr lang="id-ID" sz="2000" dirty="0" smtClean="0">
                <a:latin typeface="Aharoni" panose="02010803020104030203" pitchFamily="2" charset="-79"/>
                <a:cs typeface="Aharoni" panose="02010803020104030203" pitchFamily="2" charset="-79"/>
              </a:rPr>
              <a:t>Guru </a:t>
            </a:r>
            <a:r>
              <a:rPr lang="id-ID" sz="2000" dirty="0">
                <a:latin typeface="Aharoni" panose="02010803020104030203" pitchFamily="2" charset="-79"/>
                <a:cs typeface="Aharoni" panose="02010803020104030203" pitchFamily="2" charset="-79"/>
              </a:rPr>
              <a:t>dapat menjamin serta memastikan pemahaman para siswa dengan berbagai pertanyaan.</a:t>
            </a:r>
          </a:p>
          <a:p>
            <a:r>
              <a:rPr lang="id-ID" sz="2000" dirty="0">
                <a:latin typeface="Aharoni" panose="02010803020104030203" pitchFamily="2" charset="-79"/>
                <a:cs typeface="Aharoni" panose="02010803020104030203" pitchFamily="2" charset="-79"/>
              </a:rPr>
              <a:t>5. </a:t>
            </a:r>
            <a:r>
              <a:rPr lang="id-ID" sz="2000" dirty="0" smtClean="0">
                <a:latin typeface="Aharoni" panose="02010803020104030203" pitchFamily="2" charset="-79"/>
                <a:cs typeface="Aharoni" panose="02010803020104030203" pitchFamily="2" charset="-79"/>
              </a:rPr>
              <a:t>Guru </a:t>
            </a:r>
            <a:r>
              <a:rPr lang="id-ID" sz="2000" dirty="0">
                <a:latin typeface="Aharoni" panose="02010803020104030203" pitchFamily="2" charset="-79"/>
                <a:cs typeface="Aharoni" panose="02010803020104030203" pitchFamily="2" charset="-79"/>
              </a:rPr>
              <a:t>dapat meningkatkan kecepatan membaca </a:t>
            </a:r>
            <a:r>
              <a:rPr lang="id-ID" sz="2000" dirty="0" smtClean="0">
                <a:latin typeface="Aharoni" panose="02010803020104030203" pitchFamily="2" charset="-79"/>
                <a:cs typeface="Aharoni" panose="02010803020104030203" pitchFamily="2" charset="-79"/>
              </a:rPr>
              <a:t>para</a:t>
            </a:r>
            <a:r>
              <a:rPr lang="en-US" sz="2000" dirty="0" smtClean="0">
                <a:latin typeface="Aharoni" panose="02010803020104030203" pitchFamily="2" charset="-79"/>
                <a:cs typeface="Aharoni" panose="02010803020104030203" pitchFamily="2" charset="-79"/>
              </a:rPr>
              <a:t> </a:t>
            </a:r>
            <a:r>
              <a:rPr lang="en-US" sz="2000" dirty="0" err="1" smtClean="0">
                <a:latin typeface="Aharoni" panose="02010803020104030203" pitchFamily="2" charset="-79"/>
                <a:cs typeface="Aharoni" panose="02010803020104030203" pitchFamily="2" charset="-79"/>
              </a:rPr>
              <a:t>siswa</a:t>
            </a:r>
            <a:r>
              <a:rPr lang="id-ID" sz="2000" dirty="0" smtClean="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dengan cara sebagai berikut</a:t>
            </a:r>
          </a:p>
          <a:p>
            <a:r>
              <a:rPr lang="id-ID" sz="2000" dirty="0">
                <a:latin typeface="Aharoni" panose="02010803020104030203" pitchFamily="2" charset="-79"/>
                <a:cs typeface="Aharoni" panose="02010803020104030203" pitchFamily="2" charset="-79"/>
              </a:rPr>
              <a:t>a. </a:t>
            </a:r>
            <a:r>
              <a:rPr lang="id-ID" sz="2000" dirty="0" smtClean="0">
                <a:latin typeface="Aharoni" panose="02010803020104030203" pitchFamily="2" charset="-79"/>
                <a:cs typeface="Aharoni" panose="02010803020104030203" pitchFamily="2" charset="-79"/>
              </a:rPr>
              <a:t>Kalau </a:t>
            </a:r>
            <a:r>
              <a:rPr lang="id-ID" sz="2000" dirty="0">
                <a:latin typeface="Aharoni" panose="02010803020104030203" pitchFamily="2" charset="-79"/>
                <a:cs typeface="Aharoni" panose="02010803020104030203" pitchFamily="2" charset="-79"/>
              </a:rPr>
              <a:t>siswa disuruh membaca dalam hati, ukurlah waktu membaca </a:t>
            </a:r>
            <a:r>
              <a:rPr lang="id-ID" sz="2000" dirty="0" smtClean="0">
                <a:latin typeface="Aharoni" panose="02010803020104030203" pitchFamily="2" charset="-79"/>
                <a:cs typeface="Aharoni" panose="02010803020104030203" pitchFamily="2" charset="-79"/>
              </a:rPr>
              <a:t>tersebut</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b. </a:t>
            </a:r>
            <a:r>
              <a:rPr lang="id-ID" sz="2000" dirty="0" smtClean="0">
                <a:latin typeface="Aharoni" panose="02010803020104030203" pitchFamily="2" charset="-79"/>
                <a:cs typeface="Aharoni" panose="02010803020104030203" pitchFamily="2" charset="-79"/>
              </a:rPr>
              <a:t>Haruslah </a:t>
            </a:r>
            <a:r>
              <a:rPr lang="id-ID" sz="2000" dirty="0">
                <a:latin typeface="Aharoni" panose="02010803020104030203" pitchFamily="2" charset="-79"/>
                <a:cs typeface="Aharoni" panose="02010803020104030203" pitchFamily="2" charset="-79"/>
              </a:rPr>
              <a:t>diusahakan agar waktu tersebut bertambah singkat serta efisien secara teratur sepanjang </a:t>
            </a:r>
            <a:r>
              <a:rPr lang="id-ID" sz="2000" dirty="0" smtClean="0">
                <a:latin typeface="Aharoni" panose="02010803020104030203" pitchFamily="2" charset="-79"/>
                <a:cs typeface="Aharoni" panose="02010803020104030203" pitchFamily="2" charset="-79"/>
              </a:rPr>
              <a:t>tahun</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c. </a:t>
            </a:r>
            <a:r>
              <a:rPr lang="id-ID" sz="2000" dirty="0" smtClean="0">
                <a:latin typeface="Aharoni" panose="02010803020104030203" pitchFamily="2" charset="-79"/>
                <a:cs typeface="Aharoni" panose="02010803020104030203" pitchFamily="2" charset="-79"/>
              </a:rPr>
              <a:t>Haruslah </a:t>
            </a:r>
            <a:r>
              <a:rPr lang="id-ID" sz="2000" dirty="0">
                <a:latin typeface="Aharoni" panose="02010803020104030203" pitchFamily="2" charset="-79"/>
                <a:cs typeface="Aharoni" panose="02010803020104030203" pitchFamily="2" charset="-79"/>
              </a:rPr>
              <a:t>dihindarkan gerakan-gerakan bibir pada saat membaca dalam hati, hal itu tidak baik dan tidak perlu dilakukan para siswa.</a:t>
            </a:r>
          </a:p>
          <a:p>
            <a:r>
              <a:rPr lang="id-ID" sz="2000" dirty="0">
                <a:latin typeface="Aharoni" panose="02010803020104030203" pitchFamily="2" charset="-79"/>
                <a:cs typeface="Aharoni" panose="02010803020104030203" pitchFamily="2" charset="-79"/>
              </a:rPr>
              <a:t>d. </a:t>
            </a:r>
            <a:r>
              <a:rPr lang="id-ID" sz="2000" dirty="0" smtClean="0">
                <a:latin typeface="Aharoni" panose="02010803020104030203" pitchFamily="2" charset="-79"/>
                <a:cs typeface="Aharoni" panose="02010803020104030203" pitchFamily="2" charset="-79"/>
              </a:rPr>
              <a:t>Haruslah </a:t>
            </a:r>
            <a:r>
              <a:rPr lang="id-ID" sz="2000" dirty="0">
                <a:latin typeface="Aharoni" panose="02010803020104030203" pitchFamily="2" charset="-79"/>
                <a:cs typeface="Aharoni" panose="02010803020104030203" pitchFamily="2" charset="-79"/>
              </a:rPr>
              <a:t>dijelaskan tujuan khusus, tujuan membaca bahan bacaan tertentu kepada para siswa. Mereka harus dapat menemukan dari bahan bacaan jawaban terhadap beberapa pertanyaan, atau beberapa kata atau sesuatu ide, pendapat atau pikiran utama (pikiran pokok), dan sebagainya.</a:t>
            </a:r>
          </a:p>
          <a:p>
            <a:r>
              <a:rPr lang="id-ID" sz="20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276701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701997" y="333464"/>
            <a:ext cx="10625071" cy="3785652"/>
          </a:xfrm>
          <a:prstGeom prst="rect">
            <a:avLst/>
          </a:prstGeom>
          <a:noFill/>
        </p:spPr>
        <p:txBody>
          <a:bodyPr wrap="square" rtlCol="0">
            <a:spAutoFit/>
          </a:bodyPr>
          <a:lstStyle/>
          <a:p>
            <a:r>
              <a:rPr lang="id-ID" sz="2000" dirty="0" smtClean="0">
                <a:latin typeface="Aharoni" panose="02010803020104030203" pitchFamily="2" charset="-79"/>
                <a:cs typeface="Aharoni" panose="02010803020104030203" pitchFamily="2" charset="-79"/>
              </a:rPr>
              <a:t>1</a:t>
            </a:r>
            <a:r>
              <a:rPr lang="id-ID" sz="2000" dirty="0">
                <a:latin typeface="Aharoni" panose="02010803020104030203" pitchFamily="2" charset="-79"/>
                <a:cs typeface="Aharoni" panose="02010803020104030203" pitchFamily="2" charset="-79"/>
              </a:rPr>
              <a:t>. </a:t>
            </a:r>
            <a:r>
              <a:rPr lang="id-ID" sz="2000" dirty="0" smtClean="0">
                <a:latin typeface="Aharoni" panose="02010803020104030203" pitchFamily="2" charset="-79"/>
                <a:cs typeface="Aharoni" panose="02010803020104030203" pitchFamily="2" charset="-79"/>
              </a:rPr>
              <a:t>Metode </a:t>
            </a:r>
            <a:r>
              <a:rPr lang="id-ID" sz="2000" dirty="0">
                <a:latin typeface="Aharoni" panose="02010803020104030203" pitchFamily="2" charset="-79"/>
                <a:cs typeface="Aharoni" panose="02010803020104030203" pitchFamily="2" charset="-79"/>
              </a:rPr>
              <a:t>eja</a:t>
            </a:r>
          </a:p>
          <a:p>
            <a:r>
              <a:rPr lang="id-ID" sz="2000" dirty="0">
                <a:latin typeface="Aharoni" panose="02010803020104030203" pitchFamily="2" charset="-79"/>
                <a:cs typeface="Aharoni" panose="02010803020104030203" pitchFamily="2" charset="-79"/>
              </a:rPr>
              <a:t>Metode eja adalah awal dalam pembelajaran membaca yang pengajarannya dimulai dengan pengenalan huruf-huruf secara alfabetis. Kemudian anak diajak untuk berkenalan dengan suku kata dengan cara merangkaikan beberapa huruf yang sudah dikenalnya. Proses selanjutnya adalah pengenalan kalimat-kalimat sederhana.</a:t>
            </a:r>
          </a:p>
          <a:p>
            <a:r>
              <a:rPr lang="id-ID" sz="2000" dirty="0">
                <a:latin typeface="Aharoni" panose="02010803020104030203" pitchFamily="2" charset="-79"/>
                <a:cs typeface="Aharoni" panose="02010803020104030203" pitchFamily="2" charset="-79"/>
              </a:rPr>
              <a:t>2. </a:t>
            </a:r>
            <a:r>
              <a:rPr lang="id-ID" sz="2000" dirty="0" smtClean="0">
                <a:latin typeface="Aharoni" panose="02010803020104030203" pitchFamily="2" charset="-79"/>
                <a:cs typeface="Aharoni" panose="02010803020104030203" pitchFamily="2" charset="-79"/>
              </a:rPr>
              <a:t>Metode </a:t>
            </a:r>
            <a:r>
              <a:rPr lang="id-ID" sz="2000" dirty="0">
                <a:latin typeface="Aharoni" panose="02010803020104030203" pitchFamily="2" charset="-79"/>
                <a:cs typeface="Aharoni" panose="02010803020104030203" pitchFamily="2" charset="-79"/>
              </a:rPr>
              <a:t>bunyi</a:t>
            </a:r>
          </a:p>
          <a:p>
            <a:r>
              <a:rPr lang="id-ID" sz="2000" dirty="0">
                <a:latin typeface="Aharoni" panose="02010803020104030203" pitchFamily="2" charset="-79"/>
                <a:cs typeface="Aharoni" panose="02010803020104030203" pitchFamily="2" charset="-79"/>
              </a:rPr>
              <a:t>Prinsip dasar dari proses pembelajaran dalam metode bunyi tidak jauh berbeda dengan metode eja atau abjad.</a:t>
            </a:r>
          </a:p>
          <a:p>
            <a:r>
              <a:rPr lang="id-ID" sz="2000" dirty="0">
                <a:latin typeface="Aharoni" panose="02010803020104030203" pitchFamily="2" charset="-79"/>
                <a:cs typeface="Aharoni" panose="02010803020104030203" pitchFamily="2" charset="-79"/>
              </a:rPr>
              <a:t>3. </a:t>
            </a:r>
            <a:r>
              <a:rPr lang="id-ID" sz="2000" dirty="0" smtClean="0">
                <a:latin typeface="Aharoni" panose="02010803020104030203" pitchFamily="2" charset="-79"/>
                <a:cs typeface="Aharoni" panose="02010803020104030203" pitchFamily="2" charset="-79"/>
              </a:rPr>
              <a:t>Metode </a:t>
            </a:r>
            <a:r>
              <a:rPr lang="id-ID" sz="2000" dirty="0">
                <a:latin typeface="Aharoni" panose="02010803020104030203" pitchFamily="2" charset="-79"/>
                <a:cs typeface="Aharoni" panose="02010803020104030203" pitchFamily="2" charset="-79"/>
              </a:rPr>
              <a:t>suku kata.</a:t>
            </a:r>
          </a:p>
          <a:p>
            <a:r>
              <a:rPr lang="id-ID" sz="2000" dirty="0">
                <a:latin typeface="Aharoni" panose="02010803020104030203" pitchFamily="2" charset="-79"/>
                <a:cs typeface="Aharoni" panose="02010803020104030203" pitchFamily="2" charset="-79"/>
              </a:rPr>
              <a:t>Metode ini diawali dengan pengenalan suku kata, seperti: ba, bi, bu, be, bo, dan seterusnya. Kemudian suku-suku kata tersebut dirangkaikan menjadi kata-kata yang bermakna</a:t>
            </a:r>
            <a:r>
              <a:rPr lang="id-ID" sz="2000" dirty="0" smtClean="0">
                <a:latin typeface="Aharoni" panose="02010803020104030203" pitchFamily="2" charset="-79"/>
                <a:cs typeface="Aharoni" panose="02010803020104030203" pitchFamily="2" charset="-79"/>
              </a:rPr>
              <a:t>.</a:t>
            </a:r>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347730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44200" y="196947"/>
            <a:ext cx="9581485" cy="5262979"/>
          </a:xfrm>
          <a:prstGeom prst="rect">
            <a:avLst/>
          </a:prstGeom>
          <a:noFill/>
        </p:spPr>
        <p:txBody>
          <a:bodyPr wrap="square" rtlCol="0">
            <a:spAutoFit/>
          </a:bodyPr>
          <a:lstStyle/>
          <a:p>
            <a:r>
              <a:rPr lang="en-US" sz="2400" dirty="0" smtClean="0">
                <a:latin typeface="Aharoni" panose="02010803020104030203" pitchFamily="2" charset="-79"/>
                <a:cs typeface="Aharoni" panose="02010803020104030203" pitchFamily="2" charset="-79"/>
              </a:rPr>
              <a:t>D</a:t>
            </a:r>
            <a:r>
              <a:rPr lang="id-ID" sz="2400" dirty="0" smtClean="0">
                <a:latin typeface="Aharoni" panose="02010803020104030203" pitchFamily="2" charset="-79"/>
                <a:cs typeface="Aharoni" panose="02010803020104030203" pitchFamily="2" charset="-79"/>
              </a:rPr>
              <a:t>alam </a:t>
            </a:r>
            <a:r>
              <a:rPr lang="id-ID" sz="2400" dirty="0">
                <a:latin typeface="Aharoni" panose="02010803020104030203" pitchFamily="2" charset="-79"/>
                <a:cs typeface="Aharoni" panose="02010803020104030203" pitchFamily="2" charset="-79"/>
              </a:rPr>
              <a:t>mengembangkan serta meningkatkan ketrampilan membaca para </a:t>
            </a:r>
            <a:r>
              <a:rPr lang="id-ID" sz="2400" dirty="0" smtClean="0">
                <a:latin typeface="Aharoni" panose="02010803020104030203" pitchFamily="2" charset="-79"/>
                <a:cs typeface="Aharoni" panose="02010803020104030203" pitchFamily="2" charset="-79"/>
              </a:rPr>
              <a:t>siswa</a:t>
            </a:r>
            <a:r>
              <a:rPr lang="en-US" sz="2400" dirty="0" smtClean="0">
                <a:latin typeface="Aharoni" panose="02010803020104030203" pitchFamily="2" charset="-79"/>
                <a:cs typeface="Aharoni" panose="02010803020104030203" pitchFamily="2" charset="-79"/>
              </a:rPr>
              <a:t>,</a:t>
            </a:r>
            <a:r>
              <a:rPr lang="id-ID" sz="2400" dirty="0" smtClean="0">
                <a:latin typeface="Aharoni" panose="02010803020104030203" pitchFamily="2" charset="-79"/>
                <a:cs typeface="Aharoni" panose="02010803020104030203" pitchFamily="2" charset="-79"/>
              </a:rPr>
              <a:t> guru </a:t>
            </a:r>
            <a:r>
              <a:rPr lang="id-ID" sz="2400" dirty="0">
                <a:latin typeface="Aharoni" panose="02010803020104030203" pitchFamily="2" charset="-79"/>
                <a:cs typeface="Aharoni" panose="02010803020104030203" pitchFamily="2" charset="-79"/>
              </a:rPr>
              <a:t>mempunyai tanggung </a:t>
            </a:r>
            <a:r>
              <a:rPr lang="id-ID" sz="2400" dirty="0" smtClean="0">
                <a:latin typeface="Aharoni" panose="02010803020104030203" pitchFamily="2" charset="-79"/>
                <a:cs typeface="Aharoni" panose="02010803020104030203" pitchFamily="2" charset="-79"/>
              </a:rPr>
              <a:t>jawab:</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1. </a:t>
            </a:r>
            <a:r>
              <a:rPr lang="id-ID" sz="2400" dirty="0" smtClean="0">
                <a:latin typeface="Aharoni" panose="02010803020104030203" pitchFamily="2" charset="-79"/>
                <a:cs typeface="Aharoni" panose="02010803020104030203" pitchFamily="2" charset="-79"/>
              </a:rPr>
              <a:t>Memperluas </a:t>
            </a:r>
            <a:r>
              <a:rPr lang="id-ID" sz="2400" dirty="0">
                <a:latin typeface="Aharoni" panose="02010803020104030203" pitchFamily="2" charset="-79"/>
                <a:cs typeface="Aharoni" panose="02010803020104030203" pitchFamily="2" charset="-79"/>
              </a:rPr>
              <a:t>pengalaman para siswa sehingga mereka akan memahami keadaan dan seluk-beluk tentang </a:t>
            </a:r>
            <a:r>
              <a:rPr lang="id-ID" sz="2400" dirty="0" smtClean="0">
                <a:latin typeface="Aharoni" panose="02010803020104030203" pitchFamily="2" charset="-79"/>
                <a:cs typeface="Aharoni" panose="02010803020104030203" pitchFamily="2" charset="-79"/>
              </a:rPr>
              <a:t>kebahasaan</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2. </a:t>
            </a:r>
            <a:r>
              <a:rPr lang="id-ID" sz="2400" dirty="0" smtClean="0">
                <a:latin typeface="Aharoni" panose="02010803020104030203" pitchFamily="2" charset="-79"/>
                <a:cs typeface="Aharoni" panose="02010803020104030203" pitchFamily="2" charset="-79"/>
              </a:rPr>
              <a:t>Mengajarkan </a:t>
            </a:r>
            <a:r>
              <a:rPr lang="id-ID" sz="2400" dirty="0">
                <a:latin typeface="Aharoni" panose="02010803020104030203" pitchFamily="2" charset="-79"/>
                <a:cs typeface="Aharoni" panose="02010803020104030203" pitchFamily="2" charset="-79"/>
              </a:rPr>
              <a:t>bunyi-bunyi (bahasa) dan makna-makna kata-kata </a:t>
            </a:r>
            <a:r>
              <a:rPr lang="id-ID" sz="2400" dirty="0" smtClean="0">
                <a:latin typeface="Aharoni" panose="02010803020104030203" pitchFamily="2" charset="-79"/>
                <a:cs typeface="Aharoni" panose="02010803020104030203" pitchFamily="2" charset="-79"/>
              </a:rPr>
              <a:t>baru</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3. </a:t>
            </a:r>
            <a:r>
              <a:rPr lang="id-ID" sz="2400" dirty="0" smtClean="0">
                <a:latin typeface="Aharoni" panose="02010803020104030203" pitchFamily="2" charset="-79"/>
                <a:cs typeface="Aharoni" panose="02010803020104030203" pitchFamily="2" charset="-79"/>
              </a:rPr>
              <a:t>Mengajarkan </a:t>
            </a:r>
            <a:r>
              <a:rPr lang="id-ID" sz="2400" dirty="0">
                <a:latin typeface="Aharoni" panose="02010803020104030203" pitchFamily="2" charset="-79"/>
                <a:cs typeface="Aharoni" panose="02010803020104030203" pitchFamily="2" charset="-79"/>
              </a:rPr>
              <a:t>hubungan bunyi bahasa dan lambang atau </a:t>
            </a:r>
            <a:r>
              <a:rPr lang="id-ID" sz="2400" dirty="0" smtClean="0">
                <a:latin typeface="Aharoni" panose="02010803020104030203" pitchFamily="2" charset="-79"/>
                <a:cs typeface="Aharoni" panose="02010803020104030203" pitchFamily="2" charset="-79"/>
              </a:rPr>
              <a:t>simbol</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4. </a:t>
            </a:r>
            <a:r>
              <a:rPr lang="id-ID" sz="2400" dirty="0" smtClean="0">
                <a:latin typeface="Aharoni" panose="02010803020104030203" pitchFamily="2" charset="-79"/>
                <a:cs typeface="Aharoni" panose="02010803020104030203" pitchFamily="2" charset="-79"/>
              </a:rPr>
              <a:t>Membantu </a:t>
            </a:r>
            <a:r>
              <a:rPr lang="id-ID" sz="2400" dirty="0">
                <a:latin typeface="Aharoni" panose="02010803020104030203" pitchFamily="2" charset="-79"/>
                <a:cs typeface="Aharoni" panose="02010803020104030203" pitchFamily="2" charset="-79"/>
              </a:rPr>
              <a:t>para siswa memahami struktur-struktur (termasuk struktur kalimat yang biasanya begitu mudah bagi siswa</a:t>
            </a:r>
            <a:r>
              <a:rPr lang="id-ID" sz="2400" dirty="0" smtClean="0">
                <a:latin typeface="Aharoni" panose="02010803020104030203" pitchFamily="2" charset="-79"/>
                <a:cs typeface="Aharoni" panose="02010803020104030203" pitchFamily="2" charset="-79"/>
              </a:rPr>
              <a:t>)</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5. </a:t>
            </a:r>
            <a:r>
              <a:rPr lang="id-ID" sz="2400" dirty="0" smtClean="0">
                <a:latin typeface="Aharoni" panose="02010803020104030203" pitchFamily="2" charset="-79"/>
                <a:cs typeface="Aharoni" panose="02010803020104030203" pitchFamily="2" charset="-79"/>
              </a:rPr>
              <a:t>Mengajarkan </a:t>
            </a:r>
            <a:r>
              <a:rPr lang="id-ID" sz="2400" dirty="0">
                <a:latin typeface="Aharoni" panose="02010803020104030203" pitchFamily="2" charset="-79"/>
                <a:cs typeface="Aharoni" panose="02010803020104030203" pitchFamily="2" charset="-79"/>
              </a:rPr>
              <a:t>ketrampilan-ketrampilan pemahaman </a:t>
            </a:r>
            <a:r>
              <a:rPr lang="id-ID" sz="2400" i="1" dirty="0">
                <a:latin typeface="Aharoni" panose="02010803020104030203" pitchFamily="2" charset="-79"/>
                <a:cs typeface="Aharoni" panose="02010803020104030203" pitchFamily="2" charset="-79"/>
              </a:rPr>
              <a:t>(comprehension skill)</a:t>
            </a:r>
            <a:r>
              <a:rPr lang="id-ID" sz="2400" dirty="0">
                <a:latin typeface="Aharoni" panose="02010803020104030203" pitchFamily="2" charset="-79"/>
                <a:cs typeface="Aharoni" panose="02010803020104030203" pitchFamily="2" charset="-79"/>
              </a:rPr>
              <a:t> kepada para </a:t>
            </a:r>
            <a:r>
              <a:rPr lang="id-ID" sz="2400" dirty="0" smtClean="0">
                <a:latin typeface="Aharoni" panose="02010803020104030203" pitchFamily="2" charset="-79"/>
                <a:cs typeface="Aharoni" panose="02010803020104030203" pitchFamily="2" charset="-79"/>
              </a:rPr>
              <a:t>siswa</a:t>
            </a:r>
            <a:endParaRPr lang="id-ID" sz="2400" dirty="0">
              <a:latin typeface="Aharoni" panose="02010803020104030203" pitchFamily="2" charset="-79"/>
              <a:cs typeface="Aharoni" panose="02010803020104030203" pitchFamily="2" charset="-79"/>
            </a:endParaRPr>
          </a:p>
          <a:p>
            <a:r>
              <a:rPr lang="id-ID" sz="2400" dirty="0">
                <a:latin typeface="Aharoni" panose="02010803020104030203" pitchFamily="2" charset="-79"/>
                <a:cs typeface="Aharoni" panose="02010803020104030203" pitchFamily="2" charset="-79"/>
              </a:rPr>
              <a:t>6. </a:t>
            </a:r>
            <a:r>
              <a:rPr lang="id-ID" sz="2400" dirty="0" smtClean="0">
                <a:latin typeface="Aharoni" panose="02010803020104030203" pitchFamily="2" charset="-79"/>
                <a:cs typeface="Aharoni" panose="02010803020104030203" pitchFamily="2" charset="-79"/>
              </a:rPr>
              <a:t>Membantu </a:t>
            </a:r>
            <a:r>
              <a:rPr lang="id-ID" sz="2400" dirty="0">
                <a:latin typeface="Aharoni" panose="02010803020104030203" pitchFamily="2" charset="-79"/>
                <a:cs typeface="Aharoni" panose="02010803020104030203" pitchFamily="2" charset="-79"/>
              </a:rPr>
              <a:t>para siswa untuk meningkatkan kecepatan dalam </a:t>
            </a:r>
            <a:r>
              <a:rPr lang="id-ID" sz="2400" dirty="0" smtClean="0">
                <a:latin typeface="Aharoni" panose="02010803020104030203" pitchFamily="2" charset="-79"/>
                <a:cs typeface="Aharoni" panose="02010803020104030203" pitchFamily="2" charset="-79"/>
              </a:rPr>
              <a:t>membaca</a:t>
            </a:r>
            <a:r>
              <a:rPr lang="en-US" sz="2400" dirty="0">
                <a:latin typeface="Aharoni" panose="02010803020104030203" pitchFamily="2" charset="-79"/>
                <a:cs typeface="Aharoni" panose="02010803020104030203" pitchFamily="2" charset="-79"/>
              </a:rPr>
              <a:t>.</a:t>
            </a:r>
            <a:endParaRPr lang="id-ID"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4406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786403" y="164652"/>
            <a:ext cx="10625071" cy="4247317"/>
          </a:xfrm>
          <a:prstGeom prst="rect">
            <a:avLst/>
          </a:prstGeom>
          <a:noFill/>
        </p:spPr>
        <p:txBody>
          <a:bodyPr wrap="square" rtlCol="0">
            <a:spAutoFit/>
          </a:bodyPr>
          <a:lstStyle/>
          <a:p>
            <a:r>
              <a:rPr lang="id-ID" sz="2800" dirty="0" smtClean="0">
                <a:latin typeface="Aharoni" panose="02010803020104030203" pitchFamily="2" charset="-79"/>
                <a:cs typeface="Aharoni" panose="02010803020104030203" pitchFamily="2" charset="-79"/>
              </a:rPr>
              <a:t>4</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Metode </a:t>
            </a:r>
            <a:r>
              <a:rPr lang="id-ID" sz="2800" dirty="0">
                <a:latin typeface="Aharoni" panose="02010803020104030203" pitchFamily="2" charset="-79"/>
                <a:cs typeface="Aharoni" panose="02010803020104030203" pitchFamily="2" charset="-79"/>
              </a:rPr>
              <a:t>kata</a:t>
            </a:r>
          </a:p>
          <a:p>
            <a:r>
              <a:rPr lang="id-ID" sz="2800" dirty="0">
                <a:latin typeface="Aharoni" panose="02010803020104030203" pitchFamily="2" charset="-79"/>
                <a:cs typeface="Aharoni" panose="02010803020104030203" pitchFamily="2" charset="-79"/>
              </a:rPr>
              <a:t>Metode kata adalah metode yang menjadikan kata sebagai dasar untuk pengenalan suku kata dan huruf.</a:t>
            </a:r>
          </a:p>
          <a:p>
            <a:r>
              <a:rPr lang="id-ID" sz="2800" dirty="0">
                <a:latin typeface="Aharoni" panose="02010803020104030203" pitchFamily="2" charset="-79"/>
                <a:cs typeface="Aharoni" panose="02010803020104030203" pitchFamily="2" charset="-79"/>
              </a:rPr>
              <a:t>5. </a:t>
            </a:r>
            <a:r>
              <a:rPr lang="id-ID" sz="2800" dirty="0" smtClean="0">
                <a:latin typeface="Aharoni" panose="02010803020104030203" pitchFamily="2" charset="-79"/>
                <a:cs typeface="Aharoni" panose="02010803020104030203" pitchFamily="2" charset="-79"/>
              </a:rPr>
              <a:t>Metode </a:t>
            </a:r>
            <a:r>
              <a:rPr lang="id-ID" sz="2800" dirty="0">
                <a:latin typeface="Aharoni" panose="02010803020104030203" pitchFamily="2" charset="-79"/>
                <a:cs typeface="Aharoni" panose="02010803020104030203" pitchFamily="2" charset="-79"/>
              </a:rPr>
              <a:t>global</a:t>
            </a:r>
          </a:p>
          <a:p>
            <a:r>
              <a:rPr lang="id-ID" sz="2800" dirty="0">
                <a:latin typeface="Aharoni" panose="02010803020104030203" pitchFamily="2" charset="-79"/>
                <a:cs typeface="Aharoni" panose="02010803020104030203" pitchFamily="2" charset="-79"/>
              </a:rPr>
              <a:t>Metode global adalah metode dalam pengajaran bahasa untuk mengajarkan membaca dan menulis permulaan dengan menyajikan satuan bahasa secara utuh dan menyuruh sehingga siswa dapat mengenal dan menyalinnya secara keseluruhan. Misalnya: memperkenalkan gambar.</a:t>
            </a:r>
          </a:p>
          <a:p>
            <a:endParaRPr lang="id-ID" dirty="0"/>
          </a:p>
        </p:txBody>
      </p:sp>
    </p:spTree>
    <p:extLst>
      <p:ext uri="{BB962C8B-B14F-4D97-AF65-F5344CB8AC3E}">
        <p14:creationId xmlns:p14="http://schemas.microsoft.com/office/powerpoint/2010/main" val="103766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rot="21091263">
            <a:off x="459678" y="1812345"/>
            <a:ext cx="7920507" cy="1754326"/>
          </a:xfrm>
          <a:prstGeom prst="rect">
            <a:avLst/>
          </a:prstGeom>
          <a:noFill/>
        </p:spPr>
        <p:txBody>
          <a:bodyPr wrap="square" rtlCol="0">
            <a:spAutoFit/>
          </a:bodyPr>
          <a:lstStyle/>
          <a:p>
            <a:pPr algn="ctr"/>
            <a:r>
              <a:rPr lang="en-US" sz="5400" dirty="0" smtClean="0">
                <a:solidFill>
                  <a:schemeClr val="bg1"/>
                </a:solidFill>
                <a:latin typeface="Aharoni" panose="02010803020104030203" pitchFamily="2" charset="-79"/>
                <a:cs typeface="Aharoni" panose="02010803020104030203" pitchFamily="2" charset="-79"/>
              </a:rPr>
              <a:t>METODE MEMBACA PERMULAAN</a:t>
            </a:r>
            <a:endParaRPr lang="id-ID" sz="54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950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5100" y="1386560"/>
            <a:ext cx="9698716" cy="4401205"/>
          </a:xfrm>
          <a:prstGeom prst="rect">
            <a:avLst/>
          </a:prstGeom>
          <a:noFill/>
        </p:spPr>
        <p:txBody>
          <a:bodyPr wrap="square" rtlCol="0">
            <a:spAutoFit/>
          </a:bodyPr>
          <a:lstStyle/>
          <a:p>
            <a:pPr marL="342900" indent="-342900">
              <a:buAutoNum type="arabicParenBoth"/>
            </a:pPr>
            <a:r>
              <a:rPr lang="id-ID" sz="4000" dirty="0" smtClean="0">
                <a:latin typeface="Aharoni" panose="02010803020104030203" pitchFamily="2" charset="-79"/>
                <a:cs typeface="Aharoni" panose="02010803020104030203" pitchFamily="2" charset="-79"/>
              </a:rPr>
              <a:t>metode abjad</a:t>
            </a:r>
            <a:endParaRPr lang="en-US" sz="4000" dirty="0" smtClean="0">
              <a:latin typeface="Aharoni" panose="02010803020104030203" pitchFamily="2" charset="-79"/>
              <a:cs typeface="Aharoni" panose="02010803020104030203" pitchFamily="2" charset="-79"/>
            </a:endParaRPr>
          </a:p>
          <a:p>
            <a:pPr marL="342900" indent="-342900">
              <a:buAutoNum type="arabicParenBoth"/>
            </a:pPr>
            <a:r>
              <a:rPr lang="id-ID" sz="4000" dirty="0" smtClean="0">
                <a:latin typeface="Aharoni" panose="02010803020104030203" pitchFamily="2" charset="-79"/>
                <a:cs typeface="Aharoni" panose="02010803020104030203" pitchFamily="2" charset="-79"/>
              </a:rPr>
              <a:t>metode bunyi</a:t>
            </a:r>
            <a:endParaRPr lang="en-US" sz="4000" dirty="0" smtClean="0">
              <a:latin typeface="Aharoni" panose="02010803020104030203" pitchFamily="2" charset="-79"/>
              <a:cs typeface="Aharoni" panose="02010803020104030203" pitchFamily="2" charset="-79"/>
            </a:endParaRPr>
          </a:p>
          <a:p>
            <a:pPr marL="342900" indent="-342900">
              <a:buAutoNum type="arabicParenBoth"/>
            </a:pPr>
            <a:r>
              <a:rPr lang="id-ID" sz="4000" dirty="0" smtClean="0">
                <a:latin typeface="Aharoni" panose="02010803020104030203" pitchFamily="2" charset="-79"/>
                <a:cs typeface="Aharoni" panose="02010803020104030203" pitchFamily="2" charset="-79"/>
              </a:rPr>
              <a:t>metode </a:t>
            </a:r>
            <a:r>
              <a:rPr lang="id-ID" sz="4000" dirty="0">
                <a:latin typeface="Aharoni" panose="02010803020104030203" pitchFamily="2" charset="-79"/>
                <a:cs typeface="Aharoni" panose="02010803020104030203" pitchFamily="2" charset="-79"/>
              </a:rPr>
              <a:t>kupas rangkai suku </a:t>
            </a:r>
            <a:r>
              <a:rPr lang="id-ID" sz="4000" dirty="0" smtClean="0">
                <a:latin typeface="Aharoni" panose="02010803020104030203" pitchFamily="2" charset="-79"/>
                <a:cs typeface="Aharoni" panose="02010803020104030203" pitchFamily="2" charset="-79"/>
              </a:rPr>
              <a:t>kata</a:t>
            </a:r>
            <a:endParaRPr lang="en-US" sz="4000" dirty="0" smtClean="0">
              <a:latin typeface="Aharoni" panose="02010803020104030203" pitchFamily="2" charset="-79"/>
              <a:cs typeface="Aharoni" panose="02010803020104030203" pitchFamily="2" charset="-79"/>
            </a:endParaRPr>
          </a:p>
          <a:p>
            <a:pPr marL="342900" indent="-342900">
              <a:buAutoNum type="arabicParenBoth"/>
            </a:pPr>
            <a:r>
              <a:rPr lang="id-ID" sz="4000" dirty="0" smtClean="0">
                <a:latin typeface="Aharoni" panose="02010803020104030203" pitchFamily="2" charset="-79"/>
                <a:cs typeface="Aharoni" panose="02010803020104030203" pitchFamily="2" charset="-79"/>
              </a:rPr>
              <a:t>metode </a:t>
            </a:r>
            <a:r>
              <a:rPr lang="id-ID" sz="4000" dirty="0">
                <a:latin typeface="Aharoni" panose="02010803020104030203" pitchFamily="2" charset="-79"/>
                <a:cs typeface="Aharoni" panose="02010803020104030203" pitchFamily="2" charset="-79"/>
              </a:rPr>
              <a:t>kata </a:t>
            </a:r>
            <a:r>
              <a:rPr lang="id-ID" sz="4000" dirty="0" smtClean="0">
                <a:latin typeface="Aharoni" panose="02010803020104030203" pitchFamily="2" charset="-79"/>
                <a:cs typeface="Aharoni" panose="02010803020104030203" pitchFamily="2" charset="-79"/>
              </a:rPr>
              <a:t>lembaga</a:t>
            </a:r>
            <a:endParaRPr lang="en-US" sz="4000" dirty="0" smtClean="0">
              <a:latin typeface="Aharoni" panose="02010803020104030203" pitchFamily="2" charset="-79"/>
              <a:cs typeface="Aharoni" panose="02010803020104030203" pitchFamily="2" charset="-79"/>
            </a:endParaRPr>
          </a:p>
          <a:p>
            <a:pPr marL="342900" indent="-342900">
              <a:buAutoNum type="arabicParenBoth"/>
            </a:pPr>
            <a:r>
              <a:rPr lang="id-ID" sz="4000" dirty="0" smtClean="0">
                <a:latin typeface="Aharoni" panose="02010803020104030203" pitchFamily="2" charset="-79"/>
                <a:cs typeface="Aharoni" panose="02010803020104030203" pitchFamily="2" charset="-79"/>
              </a:rPr>
              <a:t>metode global</a:t>
            </a:r>
            <a:endParaRPr lang="en-US" sz="4000" dirty="0" smtClean="0">
              <a:latin typeface="Aharoni" panose="02010803020104030203" pitchFamily="2" charset="-79"/>
              <a:cs typeface="Aharoni" panose="02010803020104030203" pitchFamily="2" charset="-79"/>
            </a:endParaRPr>
          </a:p>
          <a:p>
            <a:pPr marL="342900" indent="-342900">
              <a:buAutoNum type="arabicParenBoth"/>
            </a:pPr>
            <a:r>
              <a:rPr lang="id-ID" sz="4000" dirty="0" smtClean="0">
                <a:latin typeface="Aharoni" panose="02010803020104030203" pitchFamily="2" charset="-79"/>
                <a:cs typeface="Aharoni" panose="02010803020104030203" pitchFamily="2" charset="-79"/>
              </a:rPr>
              <a:t>metode </a:t>
            </a:r>
            <a:r>
              <a:rPr lang="id-ID" sz="4000" dirty="0">
                <a:latin typeface="Aharoni" panose="02010803020104030203" pitchFamily="2" charset="-79"/>
                <a:cs typeface="Aharoni" panose="02010803020104030203" pitchFamily="2" charset="-79"/>
              </a:rPr>
              <a:t>Struktual Analitik Sinteksis (SAS</a:t>
            </a:r>
            <a:r>
              <a:rPr lang="id-ID" sz="4000" dirty="0" smtClean="0">
                <a:latin typeface="Aharoni" panose="02010803020104030203" pitchFamily="2" charset="-79"/>
                <a:cs typeface="Aharoni" panose="02010803020104030203" pitchFamily="2" charset="-79"/>
              </a:rPr>
              <a:t>).</a:t>
            </a:r>
            <a:endParaRPr lang="en-US" sz="4000" dirty="0" smtClean="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3738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9245" y="309093"/>
            <a:ext cx="11153104" cy="2677656"/>
          </a:xfrm>
          <a:prstGeom prst="rect">
            <a:avLst/>
          </a:prstGeom>
          <a:noFill/>
        </p:spPr>
        <p:txBody>
          <a:bodyPr wrap="square" rtlCol="0">
            <a:spAutoFit/>
          </a:bodyPr>
          <a:lstStyle/>
          <a:p>
            <a:r>
              <a:rPr lang="id-ID" sz="2800" dirty="0" smtClean="0">
                <a:latin typeface="Aharoni" panose="02010803020104030203" pitchFamily="2" charset="-79"/>
                <a:cs typeface="Aharoni" panose="02010803020104030203" pitchFamily="2" charset="-79"/>
              </a:rPr>
              <a:t>a</a:t>
            </a:r>
            <a:r>
              <a:rPr lang="id-ID" sz="2800" dirty="0">
                <a:latin typeface="Aharoni" panose="02010803020104030203" pitchFamily="2" charset="-79"/>
                <a:cs typeface="Aharoni" panose="02010803020104030203" pitchFamily="2" charset="-79"/>
              </a:rPr>
              <a:t>)      Metode abjad dan metode bunyi</a:t>
            </a:r>
          </a:p>
          <a:p>
            <a:r>
              <a:rPr lang="id-ID" sz="2800" dirty="0" smtClean="0">
                <a:latin typeface="Aharoni" panose="02010803020104030203" pitchFamily="2" charset="-79"/>
                <a:cs typeface="Aharoni" panose="02010803020104030203" pitchFamily="2" charset="-79"/>
              </a:rPr>
              <a:t>Metode </a:t>
            </a:r>
            <a:r>
              <a:rPr lang="id-ID" sz="2800" dirty="0">
                <a:latin typeface="Aharoni" panose="02010803020104030203" pitchFamily="2" charset="-79"/>
                <a:cs typeface="Aharoni" panose="02010803020104030203" pitchFamily="2" charset="-79"/>
              </a:rPr>
              <a:t>ini sudah sangat tua. Menggunakan kata-kata </a:t>
            </a:r>
            <a:r>
              <a:rPr lang="id-ID" sz="2800" dirty="0" smtClean="0">
                <a:latin typeface="Aharoni" panose="02010803020104030203" pitchFamily="2" charset="-79"/>
                <a:cs typeface="Aharoni" panose="02010803020104030203" pitchFamily="2" charset="-79"/>
              </a:rPr>
              <a:t>lepas:</a:t>
            </a:r>
            <a:endParaRPr lang="id-ID" sz="2800" dirty="0">
              <a:latin typeface="Aharoni" panose="02010803020104030203" pitchFamily="2" charset="-79"/>
              <a:cs typeface="Aharoni" panose="02010803020104030203" pitchFamily="2" charset="-79"/>
            </a:endParaRPr>
          </a:p>
          <a:p>
            <a:r>
              <a:rPr lang="id-ID" sz="2800" dirty="0">
                <a:latin typeface="Aharoni" panose="02010803020104030203" pitchFamily="2" charset="-79"/>
                <a:cs typeface="Aharoni" panose="02010803020104030203" pitchFamily="2" charset="-79"/>
              </a:rPr>
              <a:t>Metode abjad              : bo-bo-bobo</a:t>
            </a:r>
          </a:p>
          <a:p>
            <a:r>
              <a:rPr lang="en-US" sz="2800" dirty="0" smtClean="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la-ri-lari</a:t>
            </a:r>
            <a:endParaRPr lang="id-ID" sz="2800" dirty="0">
              <a:latin typeface="Aharoni" panose="02010803020104030203" pitchFamily="2" charset="-79"/>
              <a:cs typeface="Aharoni" panose="02010803020104030203" pitchFamily="2" charset="-79"/>
            </a:endParaRPr>
          </a:p>
          <a:p>
            <a:r>
              <a:rPr lang="id-ID" sz="2800" dirty="0">
                <a:latin typeface="Aharoni" panose="02010803020104030203" pitchFamily="2" charset="-79"/>
                <a:cs typeface="Aharoni" panose="02010803020104030203" pitchFamily="2" charset="-79"/>
              </a:rPr>
              <a:t>Metode bunyi              : na-na-nana</a:t>
            </a:r>
          </a:p>
          <a:p>
            <a:r>
              <a:rPr lang="en-US" sz="2800" dirty="0" smtClean="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lu-pa-lupa</a:t>
            </a: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9608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99245" y="309093"/>
            <a:ext cx="7183241" cy="5016758"/>
          </a:xfrm>
          <a:prstGeom prst="rect">
            <a:avLst/>
          </a:prstGeom>
          <a:noFill/>
        </p:spPr>
        <p:txBody>
          <a:bodyPr wrap="square" rtlCol="0">
            <a:spAutoFit/>
          </a:bodyPr>
          <a:lstStyle/>
          <a:p>
            <a:r>
              <a:rPr lang="id-ID" sz="3200" dirty="0" smtClean="0">
                <a:latin typeface="Aharoni" panose="02010803020104030203" pitchFamily="2" charset="-79"/>
                <a:cs typeface="Aharoni" panose="02010803020104030203" pitchFamily="2" charset="-79"/>
              </a:rPr>
              <a:t>b</a:t>
            </a:r>
            <a:r>
              <a:rPr lang="id-ID" sz="3200" dirty="0">
                <a:latin typeface="Aharoni" panose="02010803020104030203" pitchFamily="2" charset="-79"/>
                <a:cs typeface="Aharoni" panose="02010803020104030203" pitchFamily="2" charset="-79"/>
              </a:rPr>
              <a:t>) </a:t>
            </a:r>
            <a:r>
              <a:rPr lang="id-ID" sz="3200" dirty="0" smtClean="0">
                <a:latin typeface="Aharoni" panose="02010803020104030203" pitchFamily="2" charset="-79"/>
                <a:cs typeface="Aharoni" panose="02010803020104030203" pitchFamily="2" charset="-79"/>
              </a:rPr>
              <a:t>Metode </a:t>
            </a:r>
            <a:r>
              <a:rPr lang="id-ID" sz="3200" dirty="0">
                <a:latin typeface="Aharoni" panose="02010803020104030203" pitchFamily="2" charset="-79"/>
                <a:cs typeface="Aharoni" panose="02010803020104030203" pitchFamily="2" charset="-79"/>
              </a:rPr>
              <a:t>kupas rangkai suku kata dan metode kata lembaga</a:t>
            </a:r>
          </a:p>
          <a:p>
            <a:r>
              <a:rPr lang="id-ID" sz="3200" dirty="0">
                <a:latin typeface="Aharoni" panose="02010803020104030203" pitchFamily="2" charset="-79"/>
                <a:cs typeface="Aharoni" panose="02010803020104030203" pitchFamily="2" charset="-79"/>
              </a:rPr>
              <a:t>Kedua metode ini menggunakan cara mengurai dan merangkaikan. </a:t>
            </a:r>
          </a:p>
          <a:p>
            <a:r>
              <a:rPr lang="id-ID" sz="3200" dirty="0">
                <a:latin typeface="Aharoni" panose="02010803020104030203" pitchFamily="2" charset="-79"/>
                <a:cs typeface="Aharoni" panose="02010803020104030203" pitchFamily="2" charset="-79"/>
              </a:rPr>
              <a:t>Metode kupas rangkai suku kata        : ma ta-ma ta</a:t>
            </a:r>
          </a:p>
          <a:p>
            <a:r>
              <a:rPr lang="en-US" sz="3200" dirty="0" smtClean="0">
                <a:latin typeface="Aharoni" panose="02010803020104030203" pitchFamily="2" charset="-79"/>
                <a:cs typeface="Aharoni" panose="02010803020104030203" pitchFamily="2" charset="-79"/>
              </a:rPr>
              <a:t>                  </a:t>
            </a:r>
            <a:r>
              <a:rPr lang="id-ID" sz="3200" dirty="0" smtClean="0">
                <a:latin typeface="Aharoni" panose="02010803020104030203" pitchFamily="2" charset="-79"/>
                <a:cs typeface="Aharoni" panose="02010803020104030203" pitchFamily="2" charset="-79"/>
              </a:rPr>
              <a:t>pa </a:t>
            </a:r>
            <a:r>
              <a:rPr lang="id-ID" sz="3200" dirty="0">
                <a:latin typeface="Aharoni" panose="02010803020104030203" pitchFamily="2" charset="-79"/>
                <a:cs typeface="Aharoni" panose="02010803020104030203" pitchFamily="2" charset="-79"/>
              </a:rPr>
              <a:t>pa-pa pa</a:t>
            </a:r>
          </a:p>
          <a:p>
            <a:r>
              <a:rPr lang="id-ID" sz="3200" dirty="0">
                <a:latin typeface="Aharoni" panose="02010803020104030203" pitchFamily="2" charset="-79"/>
                <a:cs typeface="Aharoni" panose="02010803020104030203" pitchFamily="2" charset="-79"/>
              </a:rPr>
              <a:t>Metode kata </a:t>
            </a:r>
            <a:r>
              <a:rPr lang="id-ID" sz="3200" dirty="0" smtClean="0">
                <a:latin typeface="Aharoni" panose="02010803020104030203" pitchFamily="2" charset="-79"/>
                <a:cs typeface="Aharoni" panose="02010803020104030203" pitchFamily="2" charset="-79"/>
              </a:rPr>
              <a:t>lembaga: </a:t>
            </a:r>
            <a:r>
              <a:rPr lang="id-ID" sz="3200" dirty="0">
                <a:latin typeface="Aharoni" panose="02010803020104030203" pitchFamily="2" charset="-79"/>
                <a:cs typeface="Aharoni" panose="02010803020104030203" pitchFamily="2" charset="-79"/>
              </a:rPr>
              <a:t>  </a:t>
            </a:r>
            <a:endParaRPr lang="en-US" sz="3200" dirty="0" smtClean="0">
              <a:latin typeface="Aharoni" panose="02010803020104030203" pitchFamily="2" charset="-79"/>
              <a:cs typeface="Aharoni" panose="02010803020104030203" pitchFamily="2" charset="-79"/>
            </a:endParaRPr>
          </a:p>
          <a:p>
            <a:r>
              <a:rPr lang="id-ID" sz="3200" dirty="0" smtClean="0">
                <a:latin typeface="Aharoni" panose="02010803020104030203" pitchFamily="2" charset="-79"/>
                <a:cs typeface="Aharoni" panose="02010803020104030203" pitchFamily="2" charset="-79"/>
              </a:rPr>
              <a:t>Bola-bo-la-b-o-l-a-b-o-l-a-bola</a:t>
            </a:r>
            <a:endParaRPr lang="id-ID" sz="3200" dirty="0">
              <a:latin typeface="Aharoni" panose="02010803020104030203" pitchFamily="2" charset="-79"/>
              <a:cs typeface="Aharoni" panose="02010803020104030203" pitchFamily="2" charset="-79"/>
            </a:endParaRPr>
          </a:p>
          <a:p>
            <a:endParaRPr lang="id-ID"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0752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9245" y="956207"/>
            <a:ext cx="11153104" cy="3539430"/>
          </a:xfrm>
          <a:prstGeom prst="rect">
            <a:avLst/>
          </a:prstGeom>
          <a:noFill/>
        </p:spPr>
        <p:txBody>
          <a:bodyPr wrap="square" rtlCol="0">
            <a:spAutoFit/>
          </a:bodyPr>
          <a:lstStyle/>
          <a:p>
            <a:r>
              <a:rPr lang="id-ID" dirty="0" smtClean="0"/>
              <a:t>c</a:t>
            </a:r>
            <a:r>
              <a:rPr lang="id-ID" dirty="0"/>
              <a:t>)      </a:t>
            </a:r>
            <a:r>
              <a:rPr lang="id-ID" sz="3200" dirty="0">
                <a:latin typeface="Aharoni" panose="02010803020104030203" pitchFamily="2" charset="-79"/>
                <a:cs typeface="Aharoni" panose="02010803020104030203" pitchFamily="2" charset="-79"/>
              </a:rPr>
              <a:t>Metode global</a:t>
            </a:r>
          </a:p>
          <a:p>
            <a:r>
              <a:rPr lang="id-ID" sz="3200" dirty="0">
                <a:latin typeface="Aharoni" panose="02010803020104030203" pitchFamily="2" charset="-79"/>
                <a:cs typeface="Aharoni" panose="02010803020104030203" pitchFamily="2" charset="-79"/>
              </a:rPr>
              <a:t>Metode global timbul sebagai akibat adanya pengaruh aliran psikologi gestalt, yang berpendapat bahwa suatu kebulatan atau kesatuan akan lebih bermakna daripada jumlah</a:t>
            </a:r>
          </a:p>
          <a:p>
            <a:r>
              <a:rPr lang="id-ID" sz="3200" dirty="0">
                <a:latin typeface="Aharoni" panose="02010803020104030203" pitchFamily="2" charset="-79"/>
                <a:cs typeface="Aharoni" panose="02010803020104030203" pitchFamily="2" charset="-79"/>
              </a:rPr>
              <a:t>bagian-bagiannya.Memperkenalkan kepada siswa beberapa kalimat, untuk dibaca</a:t>
            </a:r>
            <a:r>
              <a:rPr lang="id-ID" sz="3200" dirty="0" smtClean="0">
                <a:latin typeface="Aharoni" panose="02010803020104030203" pitchFamily="2" charset="-79"/>
                <a:cs typeface="Aharoni" panose="02010803020104030203" pitchFamily="2" charset="-79"/>
              </a:rPr>
              <a:t>.</a:t>
            </a:r>
            <a:endParaRPr lang="id-ID"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5294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7904" y="194174"/>
            <a:ext cx="11153104" cy="6863417"/>
          </a:xfrm>
          <a:prstGeom prst="rect">
            <a:avLst/>
          </a:prstGeom>
          <a:noFill/>
        </p:spPr>
        <p:txBody>
          <a:bodyPr wrap="square" rtlCol="0">
            <a:spAutoFit/>
          </a:bodyPr>
          <a:lstStyle/>
          <a:p>
            <a:r>
              <a:rPr lang="id-ID" dirty="0" smtClean="0"/>
              <a:t>d</a:t>
            </a:r>
            <a:r>
              <a:rPr lang="id-ID" dirty="0"/>
              <a:t>)     </a:t>
            </a:r>
            <a:r>
              <a:rPr lang="id-ID" sz="2000" dirty="0">
                <a:latin typeface="Aharoni" panose="02010803020104030203" pitchFamily="2" charset="-79"/>
                <a:cs typeface="Aharoni" panose="02010803020104030203" pitchFamily="2" charset="-79"/>
              </a:rPr>
              <a:t>Metode SAS</a:t>
            </a:r>
          </a:p>
          <a:p>
            <a:r>
              <a:rPr lang="id-ID" sz="2000" dirty="0">
                <a:latin typeface="Aharoni" panose="02010803020104030203" pitchFamily="2" charset="-79"/>
                <a:cs typeface="Aharoni" panose="02010803020104030203" pitchFamily="2" charset="-79"/>
              </a:rPr>
              <a:t>Metode ini dibagi menjadi </a:t>
            </a:r>
            <a:r>
              <a:rPr lang="en-US" sz="2000" dirty="0" err="1" smtClean="0">
                <a:latin typeface="Aharoni" panose="02010803020104030203" pitchFamily="2" charset="-79"/>
                <a:cs typeface="Aharoni" panose="02010803020104030203" pitchFamily="2" charset="-79"/>
              </a:rPr>
              <a:t>dua</a:t>
            </a:r>
            <a:r>
              <a:rPr lang="en-US" sz="2000" dirty="0" smtClean="0">
                <a:latin typeface="Aharoni" panose="02010803020104030203" pitchFamily="2" charset="-79"/>
                <a:cs typeface="Aharoni" panose="02010803020104030203" pitchFamily="2" charset="-79"/>
              </a:rPr>
              <a:t> </a:t>
            </a:r>
            <a:r>
              <a:rPr lang="id-ID" sz="2000" dirty="0" smtClean="0">
                <a:latin typeface="Aharoni" panose="02010803020104030203" pitchFamily="2" charset="-79"/>
                <a:cs typeface="Aharoni" panose="02010803020104030203" pitchFamily="2" charset="-79"/>
              </a:rPr>
              <a:t>tahap</a:t>
            </a:r>
            <a:r>
              <a:rPr lang="en-US" sz="2000" dirty="0" smtClean="0">
                <a:latin typeface="Aharoni" panose="02010803020104030203" pitchFamily="2" charset="-79"/>
                <a:cs typeface="Aharoni" panose="02010803020104030203" pitchFamily="2" charset="-79"/>
              </a:rPr>
              <a:t>: </a:t>
            </a:r>
          </a:p>
          <a:p>
            <a:pPr marL="342900" indent="-342900">
              <a:buAutoNum type="arabicParenBoth"/>
            </a:pPr>
            <a:r>
              <a:rPr lang="id-ID" sz="2000" dirty="0" smtClean="0">
                <a:latin typeface="Aharoni" panose="02010803020104030203" pitchFamily="2" charset="-79"/>
                <a:cs typeface="Aharoni" panose="02010803020104030203" pitchFamily="2" charset="-79"/>
              </a:rPr>
              <a:t>tanpa buku</a:t>
            </a:r>
            <a:endParaRPr lang="en-US" sz="2000" dirty="0" smtClean="0">
              <a:latin typeface="Aharoni" panose="02010803020104030203" pitchFamily="2" charset="-79"/>
              <a:cs typeface="Aharoni" panose="02010803020104030203" pitchFamily="2" charset="-79"/>
            </a:endParaRPr>
          </a:p>
          <a:p>
            <a:pPr marL="342900" indent="-342900">
              <a:buAutoNum type="arabicParenBoth"/>
            </a:pPr>
            <a:r>
              <a:rPr lang="id-ID" sz="2000" dirty="0" smtClean="0">
                <a:latin typeface="Aharoni" panose="02010803020104030203" pitchFamily="2" charset="-79"/>
                <a:cs typeface="Aharoni" panose="02010803020104030203" pitchFamily="2" charset="-79"/>
              </a:rPr>
              <a:t>menggunakan buku.</a:t>
            </a:r>
            <a:endParaRPr lang="en-US" sz="2000" dirty="0">
              <a:latin typeface="Aharoni" panose="02010803020104030203" pitchFamily="2" charset="-79"/>
              <a:cs typeface="Aharoni" panose="02010803020104030203" pitchFamily="2" charset="-79"/>
            </a:endParaRPr>
          </a:p>
          <a:p>
            <a:endParaRPr lang="en-US" sz="2000" dirty="0" smtClean="0">
              <a:latin typeface="Aharoni" panose="02010803020104030203" pitchFamily="2" charset="-79"/>
              <a:cs typeface="Aharoni" panose="02010803020104030203" pitchFamily="2" charset="-79"/>
            </a:endParaRPr>
          </a:p>
          <a:p>
            <a:r>
              <a:rPr lang="id-ID" sz="2000" dirty="0" smtClean="0">
                <a:latin typeface="Aharoni" panose="02010803020104030203" pitchFamily="2" charset="-79"/>
                <a:cs typeface="Aharoni" panose="02010803020104030203" pitchFamily="2" charset="-79"/>
              </a:rPr>
              <a:t>Mengenai </a:t>
            </a:r>
            <a:r>
              <a:rPr lang="id-ID" sz="2000" dirty="0">
                <a:latin typeface="Aharoni" panose="02010803020104030203" pitchFamily="2" charset="-79"/>
                <a:cs typeface="Aharoni" panose="02010803020104030203" pitchFamily="2" charset="-79"/>
              </a:rPr>
              <a:t>itu, Momo(1987) mengemukakan beberapa </a:t>
            </a:r>
            <a:r>
              <a:rPr lang="id-ID" sz="2000" dirty="0" smtClean="0">
                <a:latin typeface="Aharoni" panose="02010803020104030203" pitchFamily="2" charset="-79"/>
                <a:cs typeface="Aharoni" panose="02010803020104030203" pitchFamily="2" charset="-79"/>
              </a:rPr>
              <a:t>cara:</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1. Tahap tanpa </a:t>
            </a:r>
            <a:r>
              <a:rPr lang="id-ID" sz="2000" dirty="0" smtClean="0">
                <a:latin typeface="Aharoni" panose="02010803020104030203" pitchFamily="2" charset="-79"/>
                <a:cs typeface="Aharoni" panose="02010803020104030203" pitchFamily="2" charset="-79"/>
              </a:rPr>
              <a:t>buku:</a:t>
            </a:r>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 Merekam bahasa siswa</a:t>
            </a:r>
          </a:p>
          <a:p>
            <a:r>
              <a:rPr lang="id-ID" sz="2000" dirty="0">
                <a:latin typeface="Aharoni" panose="02010803020104030203" pitchFamily="2" charset="-79"/>
                <a:cs typeface="Aharoni" panose="02010803020104030203" pitchFamily="2" charset="-79"/>
              </a:rPr>
              <a:t>– Menampilakn gambar sambil bercerita</a:t>
            </a:r>
          </a:p>
          <a:p>
            <a:r>
              <a:rPr lang="id-ID" sz="2000" dirty="0">
                <a:latin typeface="Aharoni" panose="02010803020104030203" pitchFamily="2" charset="-79"/>
                <a:cs typeface="Aharoni" panose="02010803020104030203" pitchFamily="2" charset="-79"/>
              </a:rPr>
              <a:t>– Membaca gambar</a:t>
            </a:r>
          </a:p>
          <a:p>
            <a:r>
              <a:rPr lang="id-ID" sz="2000" dirty="0">
                <a:latin typeface="Aharoni" panose="02010803020104030203" pitchFamily="2" charset="-79"/>
                <a:cs typeface="Aharoni" panose="02010803020104030203" pitchFamily="2" charset="-79"/>
              </a:rPr>
              <a:t>– Membaca gambar dengan kartu kalimat</a:t>
            </a:r>
          </a:p>
          <a:p>
            <a:r>
              <a:rPr lang="id-ID" sz="2000" dirty="0">
                <a:latin typeface="Aharoni" panose="02010803020104030203" pitchFamily="2" charset="-79"/>
                <a:cs typeface="Aharoni" panose="02010803020104030203" pitchFamily="2" charset="-79"/>
              </a:rPr>
              <a:t>– Membaca kalimat secara struktual (S)</a:t>
            </a:r>
          </a:p>
          <a:p>
            <a:r>
              <a:rPr lang="id-ID" sz="2000" dirty="0">
                <a:latin typeface="Aharoni" panose="02010803020104030203" pitchFamily="2" charset="-79"/>
                <a:cs typeface="Aharoni" panose="02010803020104030203" pitchFamily="2" charset="-79"/>
              </a:rPr>
              <a:t>– Proses Analitik (A)</a:t>
            </a:r>
          </a:p>
          <a:p>
            <a:r>
              <a:rPr lang="id-ID" sz="2000" dirty="0">
                <a:latin typeface="Aharoni" panose="02010803020104030203" pitchFamily="2" charset="-79"/>
                <a:cs typeface="Aharoni" panose="02010803020104030203" pitchFamily="2" charset="-79"/>
              </a:rPr>
              <a:t>– Proses Sintetik (S</a:t>
            </a:r>
            <a:r>
              <a:rPr lang="id-ID" sz="2000" dirty="0" smtClean="0">
                <a:latin typeface="Aharoni" panose="02010803020104030203" pitchFamily="2" charset="-79"/>
                <a:cs typeface="Aharoni" panose="02010803020104030203" pitchFamily="2" charset="-79"/>
              </a:rPr>
              <a:t>)</a:t>
            </a:r>
            <a:endParaRPr lang="en-US" sz="2000" dirty="0">
              <a:latin typeface="Aharoni" panose="02010803020104030203" pitchFamily="2" charset="-79"/>
              <a:cs typeface="Aharoni" panose="02010803020104030203" pitchFamily="2" charset="-79"/>
            </a:endParaRPr>
          </a:p>
          <a:p>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2. Tahap dengan buku, dengan cara:</a:t>
            </a:r>
          </a:p>
          <a:p>
            <a:r>
              <a:rPr lang="id-ID" sz="2000" dirty="0">
                <a:latin typeface="Aharoni" panose="02010803020104030203" pitchFamily="2" charset="-79"/>
                <a:cs typeface="Aharoni" panose="02010803020104030203" pitchFamily="2" charset="-79"/>
              </a:rPr>
              <a:t>– Membaca buku pelajaran</a:t>
            </a:r>
          </a:p>
          <a:p>
            <a:r>
              <a:rPr lang="id-ID" sz="2000" dirty="0">
                <a:latin typeface="Aharoni" panose="02010803020104030203" pitchFamily="2" charset="-79"/>
                <a:cs typeface="Aharoni" panose="02010803020104030203" pitchFamily="2" charset="-79"/>
              </a:rPr>
              <a:t>– Membaca majalah bergambar</a:t>
            </a:r>
          </a:p>
          <a:p>
            <a:r>
              <a:rPr lang="id-ID" sz="2000" dirty="0">
                <a:latin typeface="Aharoni" panose="02010803020104030203" pitchFamily="2" charset="-79"/>
                <a:cs typeface="Aharoni" panose="02010803020104030203" pitchFamily="2" charset="-79"/>
              </a:rPr>
              <a:t>– Membaca bacaan yang disususn oleh guru dan siswa.</a:t>
            </a:r>
          </a:p>
          <a:p>
            <a:r>
              <a:rPr lang="id-ID" sz="2000" dirty="0">
                <a:latin typeface="Aharoni" panose="02010803020104030203" pitchFamily="2" charset="-79"/>
                <a:cs typeface="Aharoni" panose="02010803020104030203" pitchFamily="2" charset="-79"/>
              </a:rPr>
              <a:t>– Membaca bacaan yang disusun oleh siswa secara berkelopok.</a:t>
            </a:r>
          </a:p>
          <a:p>
            <a:r>
              <a:rPr lang="id-ID" sz="2000" dirty="0">
                <a:latin typeface="Aharoni" panose="02010803020104030203" pitchFamily="2" charset="-79"/>
                <a:cs typeface="Aharoni" panose="02010803020104030203" pitchFamily="2" charset="-79"/>
              </a:rPr>
              <a:t>– Membaca bacaan yang disusun oleh siswa secara individual.</a:t>
            </a:r>
          </a:p>
          <a:p>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37734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253</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Aharoni</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Khusnul</dc:creator>
  <cp:lastModifiedBy>Khusnul</cp:lastModifiedBy>
  <cp:revision>23</cp:revision>
  <dcterms:created xsi:type="dcterms:W3CDTF">2016-10-23T11:54:51Z</dcterms:created>
  <dcterms:modified xsi:type="dcterms:W3CDTF">2016-10-23T18:18:50Z</dcterms:modified>
</cp:coreProperties>
</file>