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56" r:id="rId4"/>
    <p:sldId id="291" r:id="rId5"/>
    <p:sldId id="257" r:id="rId6"/>
    <p:sldId id="300" r:id="rId7"/>
    <p:sldId id="293" r:id="rId8"/>
    <p:sldId id="292" r:id="rId9"/>
    <p:sldId id="294" r:id="rId10"/>
    <p:sldId id="269" r:id="rId11"/>
    <p:sldId id="295" r:id="rId12"/>
    <p:sldId id="296" r:id="rId13"/>
    <p:sldId id="266" r:id="rId14"/>
    <p:sldId id="297" r:id="rId15"/>
    <p:sldId id="298" r:id="rId16"/>
    <p:sldId id="299"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usnul" initials="K" lastIdx="1" clrIdx="0">
    <p:extLst>
      <p:ext uri="{19B8F6BF-5375-455C-9EA6-DF929625EA0E}">
        <p15:presenceInfo xmlns:p15="http://schemas.microsoft.com/office/powerpoint/2012/main" userId="Khusn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39318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10729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52475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0833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5076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C9EB55A-35DA-4F18-8D36-A9F43780B1ED}"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8793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C9EB55A-35DA-4F18-8D36-A9F43780B1ED}" type="datetimeFigureOut">
              <a:rPr lang="id-ID" smtClean="0"/>
              <a:t>24/10/2016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88903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C9EB55A-35DA-4F18-8D36-A9F43780B1ED}" type="datetimeFigureOut">
              <a:rPr lang="id-ID" smtClean="0"/>
              <a:t>24/10/2016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47621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EB55A-35DA-4F18-8D36-A9F43780B1ED}" type="datetimeFigureOut">
              <a:rPr lang="id-ID" smtClean="0"/>
              <a:t>24/10/2016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59427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EB55A-35DA-4F18-8D36-A9F43780B1ED}"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350528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EB55A-35DA-4F18-8D36-A9F43780B1ED}"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61202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EB55A-35DA-4F18-8D36-A9F43780B1ED}" type="datetimeFigureOut">
              <a:rPr lang="id-ID" smtClean="0"/>
              <a:t>24/10/2016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9FD8B-2AD6-4E14-8C40-BAFE64C20E22}" type="slidenum">
              <a:rPr lang="id-ID" smtClean="0"/>
              <a:t>‹#›</a:t>
            </a:fld>
            <a:endParaRPr lang="id-ID"/>
          </a:p>
        </p:txBody>
      </p:sp>
    </p:spTree>
    <p:extLst>
      <p:ext uri="{BB962C8B-B14F-4D97-AF65-F5344CB8AC3E}">
        <p14:creationId xmlns:p14="http://schemas.microsoft.com/office/powerpoint/2010/main" val="372390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9535" y="223102"/>
            <a:ext cx="9156879" cy="1107996"/>
          </a:xfrm>
          <a:prstGeom prst="rect">
            <a:avLst/>
          </a:prstGeom>
          <a:noFill/>
        </p:spPr>
        <p:txBody>
          <a:bodyPr wrap="square" rtlCol="0">
            <a:spAutoFit/>
          </a:bodyPr>
          <a:lstStyle/>
          <a:p>
            <a:r>
              <a:rPr lang="en-US" sz="6600" dirty="0" smtClean="0">
                <a:latin typeface="Aharoni" panose="02010803020104030203" pitchFamily="2" charset="-79"/>
                <a:cs typeface="Aharoni" panose="02010803020104030203" pitchFamily="2" charset="-79"/>
              </a:rPr>
              <a:t>HAKIKAT MENULIS</a:t>
            </a:r>
            <a:endParaRPr lang="id-ID"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4295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5307" y="1373482"/>
            <a:ext cx="10934163" cy="4893647"/>
          </a:xfrm>
          <a:prstGeom prst="rect">
            <a:avLst/>
          </a:prstGeom>
          <a:noFill/>
        </p:spPr>
        <p:txBody>
          <a:bodyPr wrap="square" rtlCol="0">
            <a:spAutoFit/>
          </a:bodyPr>
          <a:lstStyle/>
          <a:p>
            <a:r>
              <a:rPr lang="id-ID" sz="2400" dirty="0" smtClean="0">
                <a:latin typeface="Aharoni" panose="02010803020104030203" pitchFamily="2" charset="-79"/>
                <a:cs typeface="Aharoni" panose="02010803020104030203" pitchFamily="2" charset="-79"/>
              </a:rPr>
              <a:t>Teori </a:t>
            </a:r>
            <a:r>
              <a:rPr lang="id-ID" sz="2400" dirty="0">
                <a:latin typeface="Aharoni" panose="02010803020104030203" pitchFamily="2" charset="-79"/>
                <a:cs typeface="Aharoni" panose="02010803020104030203" pitchFamily="2" charset="-79"/>
              </a:rPr>
              <a:t>menulis yang berkembang saat ini adalah menulis model </a:t>
            </a:r>
            <a:r>
              <a:rPr lang="id-ID" sz="2400" dirty="0" smtClean="0">
                <a:latin typeface="Aharoni" panose="02010803020104030203" pitchFamily="2" charset="-79"/>
                <a:cs typeface="Aharoni" panose="02010803020104030203" pitchFamily="2" charset="-79"/>
              </a:rPr>
              <a:t>proses</a:t>
            </a:r>
            <a:r>
              <a:rPr lang="en-US" sz="2400" dirty="0" smtClean="0">
                <a:latin typeface="Aharoni" panose="02010803020104030203" pitchFamily="2" charset="-79"/>
                <a:cs typeface="Aharoni" panose="02010803020104030203" pitchFamily="2" charset="-79"/>
              </a:rPr>
              <a:t>:</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1) </a:t>
            </a:r>
            <a:r>
              <a:rPr lang="id-ID" sz="2400" dirty="0" smtClean="0">
                <a:latin typeface="Aharoni" panose="02010803020104030203" pitchFamily="2" charset="-79"/>
                <a:cs typeface="Aharoni" panose="02010803020104030203" pitchFamily="2" charset="-79"/>
              </a:rPr>
              <a:t>Pra </a:t>
            </a:r>
            <a:r>
              <a:rPr lang="id-ID" sz="2400" dirty="0">
                <a:latin typeface="Aharoni" panose="02010803020104030203" pitchFamily="2" charset="-79"/>
                <a:cs typeface="Aharoni" panose="02010803020104030203" pitchFamily="2" charset="-79"/>
              </a:rPr>
              <a:t>menulis </a:t>
            </a:r>
            <a:r>
              <a:rPr lang="id-ID" sz="2400" i="1" dirty="0">
                <a:latin typeface="Aharoni" panose="02010803020104030203" pitchFamily="2" charset="-79"/>
                <a:cs typeface="Aharoni" panose="02010803020104030203" pitchFamily="2" charset="-79"/>
              </a:rPr>
              <a:t>(</a:t>
            </a:r>
            <a:r>
              <a:rPr lang="id-ID" sz="2400" i="1" dirty="0" smtClean="0">
                <a:latin typeface="Aharoni" panose="02010803020104030203" pitchFamily="2" charset="-79"/>
                <a:cs typeface="Aharoni" panose="02010803020104030203" pitchFamily="2" charset="-79"/>
              </a:rPr>
              <a:t>prewriting)</a:t>
            </a:r>
          </a:p>
          <a:p>
            <a:r>
              <a:rPr lang="id-ID" sz="2400" dirty="0" smtClean="0">
                <a:latin typeface="Aharoni" panose="02010803020104030203" pitchFamily="2" charset="-79"/>
                <a:cs typeface="Aharoni" panose="02010803020104030203" pitchFamily="2" charset="-79"/>
              </a:rPr>
              <a:t>Pada tahap ini kegiatannya berupa siswa memilih topik, siswa mengumpulkan dan menyesuaikan ide-ide, siswa mengidentifikasi pembacanya, siswa mengidentifikasi tujuan menulis siswa memilih bentuk yang sesuai berdasarkan pembaca dan tujuan menulis, dengan aktifitas pengarang persiapan menulis cerita, menggambar, membaca, memikirkan tulisan, menyusun gagasan dan mengembangkan rencana.</a:t>
            </a:r>
          </a:p>
          <a:p>
            <a:r>
              <a:rPr lang="id-ID" sz="2400" dirty="0" smtClean="0">
                <a:latin typeface="Aharoni" panose="02010803020104030203" pitchFamily="2" charset="-79"/>
                <a:cs typeface="Aharoni" panose="02010803020104030203" pitchFamily="2" charset="-79"/>
              </a:rPr>
              <a:t>2) Pengedrafan </a:t>
            </a:r>
            <a:r>
              <a:rPr lang="id-ID" sz="2400" i="1" dirty="0" smtClean="0">
                <a:latin typeface="Aharoni" panose="02010803020104030203" pitchFamily="2" charset="-79"/>
                <a:cs typeface="Aharoni" panose="02010803020104030203" pitchFamily="2" charset="-79"/>
              </a:rPr>
              <a:t>(drafting)</a:t>
            </a:r>
          </a:p>
          <a:p>
            <a:r>
              <a:rPr lang="id-ID" sz="2400" dirty="0" smtClean="0">
                <a:latin typeface="Aharoni" panose="02010803020104030203" pitchFamily="2" charset="-79"/>
                <a:cs typeface="Aharoni" panose="02010803020104030203" pitchFamily="2" charset="-79"/>
              </a:rPr>
              <a:t>Pada tahap ini siswa menulis draf kasar, siswa siswa menulis pokok-pokok yang menarik pembaca, siswa lebih menekankan isi dari pada mekanik, dengan aktifitas pengarang merangkaikan gagasan dalam sebuah tulisan tanpa memperhatikan kerapian atau mekanik.</a:t>
            </a:r>
          </a:p>
        </p:txBody>
      </p:sp>
    </p:spTree>
    <p:extLst>
      <p:ext uri="{BB962C8B-B14F-4D97-AF65-F5344CB8AC3E}">
        <p14:creationId xmlns:p14="http://schemas.microsoft.com/office/powerpoint/2010/main" val="19448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3780" y="1387549"/>
            <a:ext cx="10934163" cy="5016758"/>
          </a:xfrm>
          <a:prstGeom prst="rect">
            <a:avLst/>
          </a:prstGeom>
          <a:noFill/>
        </p:spPr>
        <p:txBody>
          <a:bodyPr wrap="square" rtlCol="0">
            <a:spAutoFit/>
          </a:bodyPr>
          <a:lstStyle/>
          <a:p>
            <a:r>
              <a:rPr lang="id-ID" dirty="0" smtClean="0"/>
              <a:t>4</a:t>
            </a:r>
            <a:r>
              <a:rPr lang="id-ID" dirty="0"/>
              <a:t>) </a:t>
            </a:r>
            <a:r>
              <a:rPr lang="id-ID" sz="3200" dirty="0" smtClean="0">
                <a:latin typeface="Aharoni" panose="02010803020104030203" pitchFamily="2" charset="-79"/>
                <a:cs typeface="Aharoni" panose="02010803020104030203" pitchFamily="2" charset="-79"/>
              </a:rPr>
              <a:t>Mengedit </a:t>
            </a:r>
            <a:r>
              <a:rPr lang="id-ID" sz="3200" i="1" dirty="0">
                <a:latin typeface="Aharoni" panose="02010803020104030203" pitchFamily="2" charset="-79"/>
                <a:cs typeface="Aharoni" panose="02010803020104030203" pitchFamily="2" charset="-79"/>
              </a:rPr>
              <a:t>(editing )</a:t>
            </a:r>
          </a:p>
          <a:p>
            <a:r>
              <a:rPr lang="id-ID" sz="3200" dirty="0" smtClean="0">
                <a:latin typeface="Aharoni" panose="02010803020104030203" pitchFamily="2" charset="-79"/>
                <a:cs typeface="Aharoni" panose="02010803020104030203" pitchFamily="2" charset="-79"/>
              </a:rPr>
              <a:t>Pada tahap ini siswa mebaca ulang tulisanya, siswa membantu baca ulang tulisan temannnya, siswa mengidentifikasi kesalahan mekanisme dan membetulkannya.</a:t>
            </a:r>
          </a:p>
          <a:p>
            <a:r>
              <a:rPr lang="id-ID" sz="3200" dirty="0" smtClean="0">
                <a:latin typeface="Aharoni" panose="02010803020104030203" pitchFamily="2" charset="-79"/>
                <a:cs typeface="Aharoni" panose="02010803020104030203" pitchFamily="2" charset="-79"/>
              </a:rPr>
              <a:t>5) Mempublikasikan </a:t>
            </a:r>
            <a:r>
              <a:rPr lang="id-ID" sz="3200" i="1" dirty="0" smtClean="0">
                <a:latin typeface="Aharoni" panose="02010803020104030203" pitchFamily="2" charset="-79"/>
                <a:cs typeface="Aharoni" panose="02010803020104030203" pitchFamily="2" charset="-79"/>
              </a:rPr>
              <a:t>(publishing)</a:t>
            </a:r>
          </a:p>
          <a:p>
            <a:r>
              <a:rPr lang="id-ID" sz="3200" dirty="0" smtClean="0">
                <a:latin typeface="Aharoni" panose="02010803020104030203" pitchFamily="2" charset="-79"/>
                <a:cs typeface="Aharoni" panose="02010803020104030203" pitchFamily="2" charset="-79"/>
              </a:rPr>
              <a:t>Pada </a:t>
            </a:r>
            <a:r>
              <a:rPr lang="id-ID" sz="3200" dirty="0">
                <a:latin typeface="Aharoni" panose="02010803020104030203" pitchFamily="2" charset="-79"/>
                <a:cs typeface="Aharoni" panose="02010803020104030203" pitchFamily="2" charset="-79"/>
              </a:rPr>
              <a:t>tahap ini siswa mempublikasikan tulisannya dalam bentuk yang sesuai, siswa membagi tulisanya yang sudah selesai kepada teman sekelasnya.</a:t>
            </a:r>
          </a:p>
          <a:p>
            <a:endParaRPr lang="id-ID"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0000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7046" y="2069535"/>
            <a:ext cx="7830355" cy="1938992"/>
          </a:xfrm>
          <a:prstGeom prst="rect">
            <a:avLst/>
          </a:prstGeom>
          <a:noFill/>
        </p:spPr>
        <p:txBody>
          <a:bodyPr wrap="square" rtlCol="0">
            <a:spAutoFit/>
          </a:bodyPr>
          <a:lstStyle/>
          <a:p>
            <a:pPr algn="ctr"/>
            <a:r>
              <a:rPr lang="en-US" sz="6000" dirty="0" smtClean="0">
                <a:latin typeface="Aharoni" panose="02010803020104030203" pitchFamily="2" charset="-79"/>
                <a:cs typeface="Aharoni" panose="02010803020104030203" pitchFamily="2" charset="-79"/>
              </a:rPr>
              <a:t>KENDALA DALAM MENULIS</a:t>
            </a:r>
            <a:endParaRPr lang="id-ID" sz="6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4790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46696" y="830786"/>
            <a:ext cx="10689465" cy="5509200"/>
          </a:xfrm>
          <a:prstGeom prst="rect">
            <a:avLst/>
          </a:prstGeom>
          <a:noFill/>
        </p:spPr>
        <p:txBody>
          <a:bodyPr wrap="square" rtlCol="0">
            <a:spAutoFit/>
          </a:bodyPr>
          <a:lstStyle/>
          <a:p>
            <a:r>
              <a:rPr lang="en-US" sz="4400" dirty="0" smtClean="0">
                <a:latin typeface="Aharoni" panose="02010803020104030203" pitchFamily="2" charset="-79"/>
                <a:cs typeface="Aharoni" panose="02010803020104030203" pitchFamily="2" charset="-79"/>
              </a:rPr>
              <a:t>FAKTOR INTERNAL:</a:t>
            </a:r>
            <a:endParaRPr lang="id-ID" sz="4400" dirty="0">
              <a:latin typeface="Aharoni" panose="02010803020104030203" pitchFamily="2" charset="-79"/>
              <a:cs typeface="Aharoni" panose="02010803020104030203" pitchFamily="2" charset="-79"/>
            </a:endParaRPr>
          </a:p>
          <a:p>
            <a:pPr marL="342900" indent="-342900">
              <a:buAutoNum type="arabicPeriod"/>
            </a:pPr>
            <a:r>
              <a:rPr lang="id-ID" sz="4400" dirty="0" smtClean="0">
                <a:latin typeface="Aharoni" panose="02010803020104030203" pitchFamily="2" charset="-79"/>
                <a:cs typeface="Aharoni" panose="02010803020104030203" pitchFamily="2" charset="-79"/>
              </a:rPr>
              <a:t>Motivasi</a:t>
            </a:r>
            <a:endParaRPr lang="en-US" sz="4400" dirty="0" smtClean="0">
              <a:latin typeface="Aharoni" panose="02010803020104030203" pitchFamily="2" charset="-79"/>
              <a:cs typeface="Aharoni" panose="02010803020104030203" pitchFamily="2" charset="-79"/>
            </a:endParaRPr>
          </a:p>
          <a:p>
            <a:pPr marL="342900" indent="-342900">
              <a:buAutoNum type="arabicPeriod"/>
            </a:pPr>
            <a:r>
              <a:rPr lang="id-ID" sz="4400" dirty="0" smtClean="0">
                <a:latin typeface="Aharoni" panose="02010803020104030203" pitchFamily="2" charset="-79"/>
                <a:cs typeface="Aharoni" panose="02010803020104030203" pitchFamily="2" charset="-79"/>
              </a:rPr>
              <a:t>Kemampuan </a:t>
            </a:r>
            <a:r>
              <a:rPr lang="id-ID" sz="4400" dirty="0">
                <a:latin typeface="Aharoni" panose="02010803020104030203" pitchFamily="2" charset="-79"/>
                <a:cs typeface="Aharoni" panose="02010803020104030203" pitchFamily="2" charset="-79"/>
              </a:rPr>
              <a:t>daya </a:t>
            </a:r>
            <a:r>
              <a:rPr lang="id-ID" sz="4400" dirty="0" smtClean="0">
                <a:latin typeface="Aharoni" panose="02010803020104030203" pitchFamily="2" charset="-79"/>
                <a:cs typeface="Aharoni" panose="02010803020104030203" pitchFamily="2" charset="-79"/>
              </a:rPr>
              <a:t>intelektual</a:t>
            </a:r>
            <a:endParaRPr lang="en-US" sz="4400" dirty="0" smtClean="0">
              <a:latin typeface="Aharoni" panose="02010803020104030203" pitchFamily="2" charset="-79"/>
              <a:cs typeface="Aharoni" panose="02010803020104030203" pitchFamily="2" charset="-79"/>
            </a:endParaRPr>
          </a:p>
          <a:p>
            <a:pPr marL="342900" indent="-342900">
              <a:buAutoNum type="arabicPeriod"/>
            </a:pPr>
            <a:r>
              <a:rPr lang="id-ID" sz="4400" dirty="0" smtClean="0">
                <a:latin typeface="Aharoni" panose="02010803020104030203" pitchFamily="2" charset="-79"/>
                <a:cs typeface="Aharoni" panose="02010803020104030203" pitchFamily="2" charset="-79"/>
              </a:rPr>
              <a:t>Kebiasaan belajar</a:t>
            </a:r>
            <a:endParaRPr lang="en-US" sz="4400" dirty="0" smtClean="0">
              <a:latin typeface="Aharoni" panose="02010803020104030203" pitchFamily="2" charset="-79"/>
              <a:cs typeface="Aharoni" panose="02010803020104030203" pitchFamily="2" charset="-79"/>
            </a:endParaRPr>
          </a:p>
          <a:p>
            <a:pPr marL="342900" indent="-342900">
              <a:buAutoNum type="arabicPeriod"/>
            </a:pPr>
            <a:r>
              <a:rPr lang="id-ID" sz="4400" dirty="0" smtClean="0">
                <a:latin typeface="Aharoni" panose="02010803020104030203" pitchFamily="2" charset="-79"/>
                <a:cs typeface="Aharoni" panose="02010803020104030203" pitchFamily="2" charset="-79"/>
              </a:rPr>
              <a:t>Kemampuan </a:t>
            </a:r>
            <a:r>
              <a:rPr lang="id-ID" sz="4400" dirty="0">
                <a:latin typeface="Aharoni" panose="02010803020104030203" pitchFamily="2" charset="-79"/>
                <a:cs typeface="Aharoni" panose="02010803020104030203" pitchFamily="2" charset="-79"/>
              </a:rPr>
              <a:t>dan keterampilan </a:t>
            </a:r>
            <a:r>
              <a:rPr lang="id-ID" sz="4400" dirty="0" smtClean="0">
                <a:latin typeface="Aharoni" panose="02010803020104030203" pitchFamily="2" charset="-79"/>
                <a:cs typeface="Aharoni" panose="02010803020104030203" pitchFamily="2" charset="-79"/>
              </a:rPr>
              <a:t>dasar</a:t>
            </a:r>
            <a:endParaRPr lang="en-US" sz="4400" dirty="0" smtClean="0">
              <a:latin typeface="Aharoni" panose="02010803020104030203" pitchFamily="2" charset="-79"/>
              <a:cs typeface="Aharoni" panose="02010803020104030203" pitchFamily="2" charset="-79"/>
            </a:endParaRPr>
          </a:p>
          <a:p>
            <a:pPr marL="342900" indent="-342900">
              <a:buAutoNum type="arabicPeriod"/>
            </a:pPr>
            <a:r>
              <a:rPr lang="id-ID" sz="4400" dirty="0" smtClean="0">
                <a:latin typeface="Aharoni" panose="02010803020104030203" pitchFamily="2" charset="-79"/>
                <a:cs typeface="Aharoni" panose="02010803020104030203" pitchFamily="2" charset="-79"/>
              </a:rPr>
              <a:t>Bahasa Ibu</a:t>
            </a:r>
            <a:endParaRPr lang="en-US" sz="4400" dirty="0" smtClean="0">
              <a:latin typeface="Aharoni" panose="02010803020104030203" pitchFamily="2" charset="-79"/>
              <a:cs typeface="Aharoni" panose="02010803020104030203" pitchFamily="2" charset="-79"/>
            </a:endParaRPr>
          </a:p>
          <a:p>
            <a:pPr marL="342900" indent="-342900">
              <a:buAutoNum type="arabicPeriod"/>
            </a:pPr>
            <a:r>
              <a:rPr lang="id-ID" sz="4400" dirty="0" smtClean="0">
                <a:latin typeface="Aharoni" panose="02010803020104030203" pitchFamily="2" charset="-79"/>
                <a:cs typeface="Aharoni" panose="02010803020104030203" pitchFamily="2" charset="-79"/>
              </a:rPr>
              <a:t>Pengalaman</a:t>
            </a:r>
            <a:endParaRPr lang="id-ID" sz="4400" dirty="0">
              <a:latin typeface="Aharoni" panose="02010803020104030203" pitchFamily="2" charset="-79"/>
              <a:cs typeface="Aharoni" panose="02010803020104030203" pitchFamily="2" charset="-79"/>
            </a:endParaRPr>
          </a:p>
          <a:p>
            <a:r>
              <a:rPr lang="id-ID" sz="4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23300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32183" y="732312"/>
            <a:ext cx="9369083" cy="6370975"/>
          </a:xfrm>
          <a:prstGeom prst="rect">
            <a:avLst/>
          </a:prstGeom>
          <a:noFill/>
        </p:spPr>
        <p:txBody>
          <a:bodyPr wrap="square" rtlCol="0">
            <a:spAutoFit/>
          </a:bodyPr>
          <a:lstStyle/>
          <a:p>
            <a:r>
              <a:rPr lang="en-US" sz="2400" dirty="0" smtClean="0">
                <a:latin typeface="Aharoni" panose="02010803020104030203" pitchFamily="2" charset="-79"/>
                <a:cs typeface="Aharoni" panose="02010803020104030203" pitchFamily="2" charset="-79"/>
              </a:rPr>
              <a:t>FAKTOR EKSTERNAL:</a:t>
            </a:r>
            <a:endParaRPr lang="id-ID" sz="2400" dirty="0">
              <a:latin typeface="Aharoni" panose="02010803020104030203" pitchFamily="2" charset="-79"/>
              <a:cs typeface="Aharoni" panose="02010803020104030203" pitchFamily="2" charset="-79"/>
            </a:endParaRPr>
          </a:p>
          <a:p>
            <a:r>
              <a:rPr lang="id-ID" sz="2400" dirty="0" smtClean="0">
                <a:latin typeface="Aharoni" panose="02010803020104030203" pitchFamily="2" charset="-79"/>
                <a:cs typeface="Aharoni" panose="02010803020104030203" pitchFamily="2" charset="-79"/>
              </a:rPr>
              <a:t>1</a:t>
            </a:r>
            <a:r>
              <a:rPr lang="id-ID" sz="2400" dirty="0">
                <a:latin typeface="Aharoni" panose="02010803020104030203" pitchFamily="2" charset="-79"/>
                <a:cs typeface="Aharoni" panose="02010803020104030203" pitchFamily="2" charset="-79"/>
              </a:rPr>
              <a:t>. </a:t>
            </a:r>
            <a:r>
              <a:rPr lang="en-US" sz="2400" dirty="0" smtClean="0">
                <a:latin typeface="Aharoni" panose="02010803020104030203" pitchFamily="2" charset="-79"/>
                <a:cs typeface="Aharoni" panose="02010803020104030203" pitchFamily="2" charset="-79"/>
              </a:rPr>
              <a:t>K</a:t>
            </a:r>
            <a:r>
              <a:rPr lang="id-ID" sz="2400" dirty="0" smtClean="0">
                <a:latin typeface="Aharoni" panose="02010803020104030203" pitchFamily="2" charset="-79"/>
                <a:cs typeface="Aharoni" panose="02010803020104030203" pitchFamily="2" charset="-79"/>
              </a:rPr>
              <a:t>eluarga</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    Keadaan ekonomi orang tua maupun pendidikan orang tua yang rendah, mengakibatkan kebanyakan orang tua menyerahkan sepenuhnya tanggung jawab belajar anak kepada pihak sekolah. Padahal sekolah waktunya terbatas. Hal ini berakibat kekurangmampuan siswa dalam menulis prosa deskripsi karena kurangnya bimbingan motivasi dari keluarga.</a:t>
            </a:r>
          </a:p>
          <a:p>
            <a:r>
              <a:rPr lang="id-ID" sz="2400" dirty="0">
                <a:latin typeface="Aharoni" panose="02010803020104030203" pitchFamily="2" charset="-79"/>
                <a:cs typeface="Aharoni" panose="02010803020104030203" pitchFamily="2" charset="-79"/>
              </a:rPr>
              <a:t>2. Sekolah</a:t>
            </a:r>
          </a:p>
          <a:p>
            <a:r>
              <a:rPr lang="id-ID" sz="2400" dirty="0">
                <a:latin typeface="Aharoni" panose="02010803020104030203" pitchFamily="2" charset="-79"/>
                <a:cs typeface="Aharoni" panose="02010803020104030203" pitchFamily="2" charset="-79"/>
              </a:rPr>
              <a:t>1. Sangat minimnya sarana penunjang yang tersedia (belum optimalnya fungsi perpustakaan sekolah).</a:t>
            </a:r>
          </a:p>
          <a:p>
            <a:r>
              <a:rPr lang="id-ID" sz="2400" dirty="0">
                <a:latin typeface="Aharoni" panose="02010803020104030203" pitchFamily="2" charset="-79"/>
                <a:cs typeface="Aharoni" panose="02010803020104030203" pitchFamily="2" charset="-79"/>
              </a:rPr>
              <a:t>2. Metode pembelajaran yang diterapkan guru kurang menarik minat siswa untuk belajar sungguh-sungguh.</a:t>
            </a:r>
          </a:p>
          <a:p>
            <a:r>
              <a:rPr lang="id-ID" sz="2400" dirty="0">
                <a:latin typeface="Aharoni" panose="02010803020104030203" pitchFamily="2" charset="-79"/>
                <a:cs typeface="Aharoni" panose="02010803020104030203" pitchFamily="2" charset="-79"/>
              </a:rPr>
              <a:t>3. Pemilihan bahan ajar yang kurang sesuai dengan situasi dan kondisi siswa sehingga siswa merasa bosan dan frustasi.</a:t>
            </a:r>
          </a:p>
          <a:p>
            <a:r>
              <a:rPr lang="id-ID" sz="2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44687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117693"/>
            <a:ext cx="7620528" cy="6740307"/>
          </a:xfrm>
          <a:prstGeom prst="rect">
            <a:avLst/>
          </a:prstGeom>
          <a:noFill/>
        </p:spPr>
        <p:txBody>
          <a:bodyPr wrap="square" rtlCol="0">
            <a:spAutoFit/>
          </a:bodyPr>
          <a:lstStyle/>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Siswa </a:t>
            </a:r>
            <a:r>
              <a:rPr lang="id-ID" sz="2400" dirty="0">
                <a:latin typeface="Aharoni" panose="02010803020104030203" pitchFamily="2" charset="-79"/>
                <a:cs typeface="Aharoni" panose="02010803020104030203" pitchFamily="2" charset="-79"/>
              </a:rPr>
              <a:t>kelas III, (Via) sebagai objek didik observasi menyatakan kesulitan dalam menulis kalimat yang benar dalam menulis prosa deskripsi, padahal materi tersebut merupakan dasar untuk membuat prosa </a:t>
            </a:r>
            <a:r>
              <a:rPr lang="id-ID" sz="2400" dirty="0" smtClean="0">
                <a:latin typeface="Aharoni" panose="02010803020104030203" pitchFamily="2" charset="-79"/>
                <a:cs typeface="Aharoni" panose="02010803020104030203" pitchFamily="2" charset="-79"/>
              </a:rPr>
              <a:t>deskripsi.</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Karakteristik </a:t>
            </a:r>
            <a:r>
              <a:rPr lang="id-ID" sz="2400" dirty="0">
                <a:latin typeface="Aharoni" panose="02010803020104030203" pitchFamily="2" charset="-79"/>
                <a:cs typeface="Aharoni" panose="02010803020104030203" pitchFamily="2" charset="-79"/>
              </a:rPr>
              <a:t>pengajaran Bahasa Indonesia yang bertahap dan mengikuti metode spiral yaitu dari yang sederhana ke rumit dan konsep baru yang dipelajari merupakan perluasan dan pendalaman konsep sebelumnya. </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Jadi</a:t>
            </a:r>
            <a:r>
              <a:rPr lang="id-ID" sz="2400" dirty="0">
                <a:latin typeface="Aharoni" panose="02010803020104030203" pitchFamily="2" charset="-79"/>
                <a:cs typeface="Aharoni" panose="02010803020104030203" pitchFamily="2" charset="-79"/>
              </a:rPr>
              <a:t>, jika pada konsep awal sebagai fakta dasar belum dikuasai akibatnya konsep selanjutnya sulit untuk diikuti. </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Berdasatkan </a:t>
            </a:r>
            <a:r>
              <a:rPr lang="id-ID" sz="2400" dirty="0">
                <a:latin typeface="Aharoni" panose="02010803020104030203" pitchFamily="2" charset="-79"/>
                <a:cs typeface="Aharoni" panose="02010803020104030203" pitchFamily="2" charset="-79"/>
              </a:rPr>
              <a:t>permasalahan di atas, berikut akan dijabarkan langkah- Iangkah bimbingan agar siswa tidak lagi mengalami kesulitan dalam belajar, terutama dalam menulis prosa deskripsi pelajaran Bahasa Indonesia.</a:t>
            </a:r>
          </a:p>
        </p:txBody>
      </p:sp>
    </p:spTree>
    <p:extLst>
      <p:ext uri="{BB962C8B-B14F-4D97-AF65-F5344CB8AC3E}">
        <p14:creationId xmlns:p14="http://schemas.microsoft.com/office/powerpoint/2010/main" val="32611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78634" y="957395"/>
            <a:ext cx="9847384" cy="5262979"/>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Pembelajaran Menulis</a:t>
            </a:r>
          </a:p>
          <a:p>
            <a:pPr marL="285750" indent="-285750">
              <a:buFont typeface="Wingdings" panose="05000000000000000000" pitchFamily="2" charset="2"/>
              <a:buChar char="q"/>
            </a:pPr>
            <a:r>
              <a:rPr lang="id-ID" sz="2400" dirty="0">
                <a:latin typeface="Aharoni" panose="02010803020104030203" pitchFamily="2" charset="-79"/>
                <a:cs typeface="Aharoni" panose="02010803020104030203" pitchFamily="2" charset="-79"/>
              </a:rPr>
              <a:t>Pembelajaran menulis adalah upaya membantu dan mendorong siswa mengekspresikan bahasa dalam bentuk tulis, atau komponen yang disiapkan pendidik untuk menghasilkan perubahan tingkah laku dalam pembelajaran </a:t>
            </a:r>
            <a:r>
              <a:rPr lang="id-ID" sz="2400" dirty="0" smtClean="0">
                <a:latin typeface="Aharoni" panose="02010803020104030203" pitchFamily="2" charset="-79"/>
                <a:cs typeface="Aharoni" panose="02010803020104030203" pitchFamily="2" charset="-79"/>
              </a:rPr>
              <a:t>menulis.</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Menulis </a:t>
            </a:r>
            <a:r>
              <a:rPr lang="id-ID" sz="2400" dirty="0">
                <a:latin typeface="Aharoni" panose="02010803020104030203" pitchFamily="2" charset="-79"/>
                <a:cs typeface="Aharoni" panose="02010803020104030203" pitchFamily="2" charset="-79"/>
              </a:rPr>
              <a:t>merupakan salah satu aspek keterampilan berbahasa yang bersifat produktif, artinya merupakan keterampilan yang menghasilkan tulisan. Keterampilan yang memerlukan proses panjang dan ketekunan dari si </a:t>
            </a:r>
            <a:r>
              <a:rPr lang="id-ID" sz="2400" dirty="0" smtClean="0">
                <a:latin typeface="Aharoni" panose="02010803020104030203" pitchFamily="2" charset="-79"/>
                <a:cs typeface="Aharoni" panose="02010803020104030203" pitchFamily="2" charset="-79"/>
              </a:rPr>
              <a:t>penuls.</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Dalam </a:t>
            </a:r>
            <a:r>
              <a:rPr lang="id-ID" sz="2400" dirty="0">
                <a:latin typeface="Aharoni" panose="02010803020104030203" pitchFamily="2" charset="-79"/>
                <a:cs typeface="Aharoni" panose="02010803020104030203" pitchFamily="2" charset="-79"/>
              </a:rPr>
              <a:t>pembelajaran menulis selama ini, umumnya guru hanya menerangkan hal-hal yang berkenaan dengan teori. Sementara pelatihan menulis kurang diperhatikan. Penggunaan tanda baca, kalimat yang efektif, paragraf yang baik kurang mendapat perhatian dari guru.</a:t>
            </a:r>
          </a:p>
        </p:txBody>
      </p:sp>
    </p:spTree>
    <p:extLst>
      <p:ext uri="{BB962C8B-B14F-4D97-AF65-F5344CB8AC3E}">
        <p14:creationId xmlns:p14="http://schemas.microsoft.com/office/powerpoint/2010/main" val="119176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21234387">
            <a:off x="1838098" y="806222"/>
            <a:ext cx="8039068" cy="489364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Aharoni" panose="02010803020104030203" pitchFamily="2" charset="-79"/>
                <a:cs typeface="Aharoni" panose="02010803020104030203" pitchFamily="2" charset="-79"/>
              </a:rPr>
              <a:t>M</a:t>
            </a:r>
            <a:r>
              <a:rPr lang="id-ID" sz="2400" dirty="0" smtClean="0">
                <a:latin typeface="Aharoni" panose="02010803020104030203" pitchFamily="2" charset="-79"/>
                <a:cs typeface="Aharoni" panose="02010803020104030203" pitchFamily="2" charset="-79"/>
              </a:rPr>
              <a:t>enulis </a:t>
            </a:r>
            <a:r>
              <a:rPr lang="id-ID" sz="2400" dirty="0">
                <a:latin typeface="Aharoni" panose="02010803020104030203" pitchFamily="2" charset="-79"/>
                <a:cs typeface="Aharoni" panose="02010803020104030203" pitchFamily="2" charset="-79"/>
              </a:rPr>
              <a:t>merupakan suatu keterampilan berbahasa yang dipergunakan untuk berkomunikasi secara tidak langsung, tidak secara tatap muka dengan orang </a:t>
            </a:r>
            <a:r>
              <a:rPr lang="id-ID" sz="2400" dirty="0" smtClean="0">
                <a:latin typeface="Aharoni" panose="02010803020104030203" pitchFamily="2" charset="-79"/>
                <a:cs typeface="Aharoni" panose="02010803020104030203" pitchFamily="2" charset="-79"/>
              </a:rPr>
              <a:t>lain</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Tarigan (1986:3)</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Menulis </a:t>
            </a:r>
            <a:r>
              <a:rPr lang="id-ID" sz="2400" dirty="0">
                <a:latin typeface="Aharoni" panose="02010803020104030203" pitchFamily="2" charset="-79"/>
                <a:cs typeface="Aharoni" panose="02010803020104030203" pitchFamily="2" charset="-79"/>
              </a:rPr>
              <a:t>adalah menurunkan atau melukiskan lambang-lambang grafik yang menggambarkan suatu bahasa yang dapat dipahami oleh seseorang sehingga orang lain dapat membaca dan memahami lambang-lambang grafik itu (Tarigan, 1982:21</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smtClean="0">
                <a:latin typeface="Aharoni" panose="02010803020104030203" pitchFamily="2" charset="-79"/>
                <a:cs typeface="Aharoni" panose="02010803020104030203" pitchFamily="2" charset="-79"/>
              </a:rPr>
              <a:t>M</a:t>
            </a:r>
            <a:r>
              <a:rPr lang="id-ID" sz="2400" dirty="0" smtClean="0">
                <a:latin typeface="Aharoni" panose="02010803020104030203" pitchFamily="2" charset="-79"/>
                <a:cs typeface="Aharoni" panose="02010803020104030203" pitchFamily="2" charset="-79"/>
              </a:rPr>
              <a:t>enulis </a:t>
            </a:r>
            <a:r>
              <a:rPr lang="id-ID" sz="2400" dirty="0">
                <a:latin typeface="Aharoni" panose="02010803020104030203" pitchFamily="2" charset="-79"/>
                <a:cs typeface="Aharoni" panose="02010803020104030203" pitchFamily="2" charset="-79"/>
              </a:rPr>
              <a:t>adalah kemampuan kompleks yang menuntut sejumlah pengetahuan dan </a:t>
            </a:r>
            <a:r>
              <a:rPr lang="id-ID" sz="2400" dirty="0" smtClean="0">
                <a:latin typeface="Aharoni" panose="02010803020104030203" pitchFamily="2" charset="-79"/>
                <a:cs typeface="Aharoni" panose="02010803020104030203" pitchFamily="2" charset="-79"/>
              </a:rPr>
              <a:t>keterampilan</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Akhadiah, dkk. (1988:2). </a:t>
            </a: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8485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308962" y="141469"/>
            <a:ext cx="6063704" cy="4893647"/>
          </a:xfrm>
          <a:prstGeom prst="rect">
            <a:avLst/>
          </a:prstGeom>
          <a:noFill/>
        </p:spPr>
        <p:txBody>
          <a:bodyPr wrap="square" rtlCol="0">
            <a:spAutoFit/>
          </a:bodyPr>
          <a:lstStyle/>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Menulis </a:t>
            </a:r>
            <a:r>
              <a:rPr lang="en-US" sz="2400" dirty="0" err="1" smtClean="0">
                <a:latin typeface="Aharoni" panose="02010803020104030203" pitchFamily="2" charset="-79"/>
                <a:cs typeface="Aharoni" panose="02010803020104030203" pitchFamily="2" charset="-79"/>
              </a:rPr>
              <a:t>adalah</a:t>
            </a:r>
            <a:r>
              <a:rPr lang="id-ID" sz="2400" dirty="0" smtClean="0">
                <a:latin typeface="Aharoni" panose="02010803020104030203" pitchFamily="2" charset="-79"/>
                <a:cs typeface="Aharoni" panose="02010803020104030203" pitchFamily="2" charset="-79"/>
              </a:rPr>
              <a:t> </a:t>
            </a:r>
            <a:r>
              <a:rPr lang="id-ID" sz="2400" dirty="0">
                <a:latin typeface="Aharoni" panose="02010803020104030203" pitchFamily="2" charset="-79"/>
                <a:cs typeface="Aharoni" panose="02010803020104030203" pitchFamily="2" charset="-79"/>
              </a:rPr>
              <a:t>menurunkan atau menuliskan lambang-lambang grafik yang menggambarkan suatu bahasa yang di pahami oleh seseorang </a:t>
            </a:r>
            <a:r>
              <a:rPr lang="id-ID" sz="2400" dirty="0" smtClean="0">
                <a:latin typeface="Aharoni" panose="02010803020104030203" pitchFamily="2" charset="-79"/>
                <a:cs typeface="Aharoni" panose="02010803020104030203" pitchFamily="2" charset="-79"/>
              </a:rPr>
              <a:t>sehingga </a:t>
            </a:r>
            <a:r>
              <a:rPr lang="id-ID" sz="2400" dirty="0">
                <a:latin typeface="Aharoni" panose="02010803020104030203" pitchFamily="2" charset="-79"/>
                <a:cs typeface="Aharoni" panose="02010803020104030203" pitchFamily="2" charset="-79"/>
              </a:rPr>
              <a:t>orang lain dapat membaca lambang-lambang grafik tersebut kalau mereka memahami bahasa dan gambaran grafik tersebut. </a:t>
            </a:r>
            <a:endParaRPr lang="en-US" sz="24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err="1" smtClean="0">
                <a:latin typeface="Aharoni" panose="02010803020104030203" pitchFamily="2" charset="-79"/>
                <a:cs typeface="Aharoni" panose="02010803020104030203" pitchFamily="2" charset="-79"/>
              </a:rPr>
              <a:t>Menulis</a:t>
            </a:r>
            <a:r>
              <a:rPr lang="en-US" sz="2400" dirty="0" smtClean="0">
                <a:latin typeface="Aharoni" panose="02010803020104030203" pitchFamily="2" charset="-79"/>
                <a:cs typeface="Aharoni" panose="02010803020104030203" pitchFamily="2" charset="-79"/>
              </a:rPr>
              <a:t> </a:t>
            </a:r>
            <a:r>
              <a:rPr lang="en-US" sz="2400" dirty="0" err="1" smtClean="0">
                <a:latin typeface="Aharoni" panose="02010803020104030203" pitchFamily="2" charset="-79"/>
                <a:cs typeface="Aharoni" panose="02010803020104030203" pitchFamily="2" charset="-79"/>
              </a:rPr>
              <a:t>merupakan</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salah </a:t>
            </a:r>
            <a:r>
              <a:rPr lang="id-ID" sz="2400" dirty="0">
                <a:latin typeface="Aharoni" panose="02010803020104030203" pitchFamily="2" charset="-79"/>
                <a:cs typeface="Aharoni" panose="02010803020104030203" pitchFamily="2" charset="-79"/>
              </a:rPr>
              <a:t>satu media yang digunakan seseorang dalam menyampaikan pesan secara tidak langsung</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endParaRPr lang="en-US" sz="2400" dirty="0"/>
          </a:p>
        </p:txBody>
      </p:sp>
    </p:spTree>
    <p:extLst>
      <p:ext uri="{BB962C8B-B14F-4D97-AF65-F5344CB8AC3E}">
        <p14:creationId xmlns:p14="http://schemas.microsoft.com/office/powerpoint/2010/main" val="398414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5767" y="0"/>
            <a:ext cx="9002332" cy="1323439"/>
          </a:xfrm>
          <a:prstGeom prst="rect">
            <a:avLst/>
          </a:prstGeom>
          <a:noFill/>
        </p:spPr>
        <p:txBody>
          <a:bodyPr wrap="square" rtlCol="0">
            <a:spAutoFit/>
          </a:bodyPr>
          <a:lstStyle/>
          <a:p>
            <a:r>
              <a:rPr lang="en-US" sz="8000" dirty="0" smtClean="0">
                <a:latin typeface="Aharoni" panose="02010803020104030203" pitchFamily="2" charset="-79"/>
                <a:cs typeface="Aharoni" panose="02010803020104030203" pitchFamily="2" charset="-79"/>
              </a:rPr>
              <a:t>FUNGSI MENULIS</a:t>
            </a:r>
            <a:endParaRPr lang="id-ID" sz="8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805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49749" y="690109"/>
            <a:ext cx="10689465" cy="741741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Aharoni" panose="02010803020104030203" pitchFamily="2" charset="-79"/>
                <a:cs typeface="Aharoni" panose="02010803020104030203" pitchFamily="2" charset="-79"/>
              </a:rPr>
              <a:t>S</a:t>
            </a:r>
            <a:r>
              <a:rPr lang="id-ID" sz="2800" dirty="0" smtClean="0">
                <a:latin typeface="Aharoni" panose="02010803020104030203" pitchFamily="2" charset="-79"/>
                <a:cs typeface="Aharoni" panose="02010803020104030203" pitchFamily="2" charset="-79"/>
              </a:rPr>
              <a:t>ebagai </a:t>
            </a:r>
            <a:r>
              <a:rPr lang="id-ID" sz="2800" dirty="0">
                <a:latin typeface="Aharoni" panose="02010803020104030203" pitchFamily="2" charset="-79"/>
                <a:cs typeface="Aharoni" panose="02010803020104030203" pitchFamily="2" charset="-79"/>
              </a:rPr>
              <a:t>alat komunikasi yang tidak langsung.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id-ID" sz="2800" dirty="0" smtClean="0">
                <a:latin typeface="Aharoni" panose="02010803020104030203" pitchFamily="2" charset="-79"/>
                <a:cs typeface="Aharoni" panose="02010803020104030203" pitchFamily="2" charset="-79"/>
              </a:rPr>
              <a:t>Menulis </a:t>
            </a:r>
            <a:r>
              <a:rPr lang="id-ID" sz="2800" dirty="0">
                <a:latin typeface="Aharoni" panose="02010803020104030203" pitchFamily="2" charset="-79"/>
                <a:cs typeface="Aharoni" panose="02010803020104030203" pitchFamily="2" charset="-79"/>
              </a:rPr>
              <a:t>sangat penting bagi pendidikan </a:t>
            </a:r>
            <a:r>
              <a:rPr lang="id-ID" sz="2800" dirty="0" smtClean="0">
                <a:latin typeface="Aharoni" panose="02010803020104030203" pitchFamily="2" charset="-79"/>
                <a:cs typeface="Aharoni" panose="02010803020104030203" pitchFamily="2" charset="-79"/>
              </a:rPr>
              <a:t>karena </a:t>
            </a:r>
            <a:r>
              <a:rPr lang="id-ID" sz="2800" dirty="0">
                <a:latin typeface="Aharoni" panose="02010803020104030203" pitchFamily="2" charset="-79"/>
                <a:cs typeface="Aharoni" panose="02010803020104030203" pitchFamily="2" charset="-79"/>
              </a:rPr>
              <a:t>memudahkan  para pelajar </a:t>
            </a:r>
            <a:r>
              <a:rPr lang="id-ID" sz="2800" dirty="0" smtClean="0">
                <a:latin typeface="Aharoni" panose="02010803020104030203" pitchFamily="2" charset="-79"/>
                <a:cs typeface="Aharoni" panose="02010803020104030203" pitchFamily="2" charset="-79"/>
              </a:rPr>
              <a:t>ber</a:t>
            </a:r>
            <a:r>
              <a:rPr lang="en-US" sz="2800" dirty="0" smtClean="0">
                <a:latin typeface="Aharoni" panose="02010803020104030203" pitchFamily="2" charset="-79"/>
                <a:cs typeface="Aharoni" panose="02010803020104030203" pitchFamily="2" charset="-79"/>
              </a:rPr>
              <a:t>p</a:t>
            </a:r>
            <a:r>
              <a:rPr lang="id-ID" sz="2800" dirty="0" smtClean="0">
                <a:latin typeface="Aharoni" panose="02010803020104030203" pitchFamily="2" charset="-79"/>
                <a:cs typeface="Aharoni" panose="02010803020104030203" pitchFamily="2" charset="-79"/>
              </a:rPr>
              <a:t>ikir</a:t>
            </a:r>
            <a:r>
              <a:rPr lang="en-US"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kritis</a:t>
            </a:r>
            <a:r>
              <a:rPr lang="id-ID" sz="2800" dirty="0">
                <a:latin typeface="Aharoni" panose="02010803020104030203" pitchFamily="2" charset="-79"/>
                <a:cs typeface="Aharoni" panose="02010803020104030203" pitchFamily="2" charset="-79"/>
              </a:rPr>
              <a:t>.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sz="2800" dirty="0" smtClean="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empermudah </a:t>
            </a:r>
            <a:r>
              <a:rPr lang="id-ID" sz="2800" dirty="0">
                <a:latin typeface="Aharoni" panose="02010803020104030203" pitchFamily="2" charset="-79"/>
                <a:cs typeface="Aharoni" panose="02010803020104030203" pitchFamily="2" charset="-79"/>
              </a:rPr>
              <a:t>kita merasakan </a:t>
            </a:r>
            <a:r>
              <a:rPr lang="id-ID" sz="2800" dirty="0" smtClean="0">
                <a:latin typeface="Aharoni" panose="02010803020104030203" pitchFamily="2" charset="-79"/>
                <a:cs typeface="Aharoni" panose="02010803020104030203" pitchFamily="2" charset="-79"/>
              </a:rPr>
              <a:t>hubungan-hubungan</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sz="2800" dirty="0" smtClean="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emperdalam </a:t>
            </a:r>
            <a:r>
              <a:rPr lang="id-ID" sz="2800" dirty="0">
                <a:latin typeface="Aharoni" panose="02010803020104030203" pitchFamily="2" charset="-79"/>
                <a:cs typeface="Aharoni" panose="02010803020104030203" pitchFamily="2" charset="-79"/>
              </a:rPr>
              <a:t>daya tanggap atau persepsi </a:t>
            </a:r>
            <a:r>
              <a:rPr lang="id-ID" sz="2800" dirty="0" smtClean="0">
                <a:latin typeface="Aharoni" panose="02010803020104030203" pitchFamily="2" charset="-79"/>
                <a:cs typeface="Aharoni" panose="02010803020104030203" pitchFamily="2" charset="-79"/>
              </a:rPr>
              <a:t>kit</a:t>
            </a:r>
            <a:r>
              <a:rPr lang="en-US" sz="2800" dirty="0" smtClean="0">
                <a:latin typeface="Aharoni" panose="02010803020104030203" pitchFamily="2" charset="-79"/>
                <a:cs typeface="Aharoni" panose="02010803020104030203" pitchFamily="2" charset="-79"/>
              </a:rPr>
              <a:t>a</a:t>
            </a:r>
          </a:p>
          <a:p>
            <a:pPr marL="285750" indent="-285750">
              <a:buFont typeface="Wingdings" panose="05000000000000000000" pitchFamily="2" charset="2"/>
              <a:buChar char="v"/>
            </a:pPr>
            <a:r>
              <a:rPr lang="en-US" sz="2800" dirty="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emecahkan </a:t>
            </a:r>
            <a:r>
              <a:rPr lang="id-ID" sz="2800" dirty="0">
                <a:latin typeface="Aharoni" panose="02010803020104030203" pitchFamily="2" charset="-79"/>
                <a:cs typeface="Aharoni" panose="02010803020104030203" pitchFamily="2" charset="-79"/>
              </a:rPr>
              <a:t>masalah-masalah yang kita </a:t>
            </a:r>
            <a:r>
              <a:rPr lang="id-ID" sz="2800" dirty="0" smtClean="0">
                <a:latin typeface="Aharoni" panose="02010803020104030203" pitchFamily="2" charset="-79"/>
                <a:cs typeface="Aharoni" panose="02010803020104030203" pitchFamily="2" charset="-79"/>
              </a:rPr>
              <a:t>hadapi</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sz="2800" dirty="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enyusun </a:t>
            </a:r>
            <a:r>
              <a:rPr lang="id-ID" sz="2800" dirty="0">
                <a:latin typeface="Aharoni" panose="02010803020104030203" pitchFamily="2" charset="-79"/>
                <a:cs typeface="Aharoni" panose="02010803020104030203" pitchFamily="2" charset="-79"/>
              </a:rPr>
              <a:t>urutan bagi </a:t>
            </a:r>
            <a:r>
              <a:rPr lang="id-ID" sz="2800" dirty="0" smtClean="0">
                <a:latin typeface="Aharoni" panose="02010803020104030203" pitchFamily="2" charset="-79"/>
                <a:cs typeface="Aharoni" panose="02010803020104030203" pitchFamily="2" charset="-79"/>
              </a:rPr>
              <a:t>pengalaman.</a:t>
            </a:r>
            <a:endParaRPr lang="en-US" sz="28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id-ID" sz="2800" dirty="0" smtClean="0">
                <a:latin typeface="Aharoni" panose="02010803020104030203" pitchFamily="2" charset="-79"/>
                <a:cs typeface="Aharoni" panose="02010803020104030203" pitchFamily="2" charset="-79"/>
              </a:rPr>
              <a:t>Sarana untuk mengungkapkan diri</a:t>
            </a:r>
            <a:r>
              <a:rPr lang="en-US" sz="2800" dirty="0" smtClean="0">
                <a:latin typeface="Aharoni" panose="02010803020104030203" pitchFamily="2" charset="-79"/>
                <a:cs typeface="Aharoni" panose="02010803020104030203" pitchFamily="2" charset="-79"/>
              </a:rPr>
              <a:t>,</a:t>
            </a:r>
            <a:r>
              <a:rPr lang="id-ID" sz="2800" dirty="0" smtClean="0">
                <a:latin typeface="Aharoni" panose="02010803020104030203" pitchFamily="2" charset="-79"/>
                <a:cs typeface="Aharoni" panose="02010803020104030203" pitchFamily="2" charset="-79"/>
              </a:rPr>
              <a:t> yaitu untuk mengungkapkan perasaan hati seperti kegelisahan, keinginan amarah</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sz="2800" dirty="0">
                <a:latin typeface="Aharoni" panose="02010803020104030203" pitchFamily="2" charset="-79"/>
                <a:cs typeface="Aharoni" panose="02010803020104030203" pitchFamily="2" charset="-79"/>
              </a:rPr>
              <a:t>S</a:t>
            </a:r>
            <a:r>
              <a:rPr lang="id-ID" sz="2800" dirty="0" smtClean="0">
                <a:latin typeface="Aharoni" panose="02010803020104030203" pitchFamily="2" charset="-79"/>
                <a:cs typeface="Aharoni" panose="02010803020104030203" pitchFamily="2" charset="-79"/>
              </a:rPr>
              <a:t>arana pemahaman artinya dengan menulis seseorang bisa mengikat kuat suatu ilmu pengetahuan (menancapkan pemahaman ) ke</a:t>
            </a:r>
            <a:r>
              <a:rPr lang="en-US" sz="2800" dirty="0" smtClean="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dalam otaknya.</a:t>
            </a:r>
            <a:endParaRPr lang="en-US" sz="2800" dirty="0" smtClean="0">
              <a:latin typeface="Aharoni" panose="02010803020104030203" pitchFamily="2" charset="-79"/>
              <a:cs typeface="Aharoni" panose="02010803020104030203" pitchFamily="2" charset="-79"/>
            </a:endParaRPr>
          </a:p>
          <a:p>
            <a:endParaRPr lang="id-ID"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endParaRPr lang="en-US" sz="2800" dirty="0" smtClean="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endParaRPr lang="en-US" sz="28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7206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95005" y="999598"/>
            <a:ext cx="11109316" cy="6124754"/>
          </a:xfrm>
          <a:prstGeom prst="rect">
            <a:avLst/>
          </a:prstGeom>
          <a:noFill/>
        </p:spPr>
        <p:txBody>
          <a:bodyPr wrap="square" rtlCol="0">
            <a:spAutoFit/>
          </a:bodyPr>
          <a:lstStyle/>
          <a:p>
            <a:pPr marL="285750" indent="-285750">
              <a:buFont typeface="Wingdings" panose="05000000000000000000" pitchFamily="2" charset="2"/>
              <a:buChar char="v"/>
            </a:pPr>
            <a:r>
              <a:rPr lang="en-US" sz="2800" dirty="0" smtClean="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embantu mengembangkan kepuasan pribadi, kebanggaan,perasaan harga </a:t>
            </a:r>
            <a:r>
              <a:rPr lang="id-ID" sz="2800" dirty="0" smtClean="0">
                <a:latin typeface="Aharoni" panose="02010803020104030203" pitchFamily="2" charset="-79"/>
                <a:cs typeface="Aharoni" panose="02010803020104030203" pitchFamily="2" charset="-79"/>
              </a:rPr>
              <a:t>diri</a:t>
            </a:r>
            <a:r>
              <a:rPr lang="en-US" sz="2800" dirty="0" smtClean="0">
                <a:latin typeface="Aharoni" panose="02010803020104030203" pitchFamily="2" charset="-79"/>
                <a:cs typeface="Aharoni" panose="02010803020104030203" pitchFamily="2" charset="-79"/>
              </a:rPr>
              <a:t>.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sz="2800" dirty="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eningkatkan keterlibatan secara bersemangat bukannya penerimaan yang pasrah, artinya dengan menulis seseorang akan menjadi peka terhadap apa yang tidak benar disekitarnya sehingga ia menjadi seorang yang kreatif.</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r>
              <a:rPr lang="en-US" sz="2800" dirty="0" smtClean="0">
                <a:latin typeface="Aharoni" panose="02010803020104030203" pitchFamily="2" charset="-79"/>
                <a:cs typeface="Aharoni" panose="02010803020104030203" pitchFamily="2" charset="-79"/>
              </a:rPr>
              <a:t>M</a:t>
            </a:r>
            <a:r>
              <a:rPr lang="id-ID" sz="2800" dirty="0" smtClean="0">
                <a:latin typeface="Aharoni" panose="02010803020104030203" pitchFamily="2" charset="-79"/>
                <a:cs typeface="Aharoni" panose="02010803020104030203" pitchFamily="2" charset="-79"/>
              </a:rPr>
              <a:t>engembangkan suatu pemahaman dan kemampuan menggunakan bahasa artinya dengan menulis seseorang akan selalu berusaha memilih bentuk bahasa yang tepat dan menggunakannya dengan tepat.</a:t>
            </a:r>
          </a:p>
          <a:p>
            <a:endParaRPr lang="id-ID"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v"/>
            </a:pPr>
            <a:endParaRPr lang="en-US" sz="2800" dirty="0" smtClean="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endParaRPr lang="en-US" sz="28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3511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68080" y="1512178"/>
            <a:ext cx="8693239" cy="1107996"/>
          </a:xfrm>
          <a:prstGeom prst="rect">
            <a:avLst/>
          </a:prstGeom>
          <a:noFill/>
        </p:spPr>
        <p:txBody>
          <a:bodyPr wrap="square" rtlCol="0">
            <a:spAutoFit/>
          </a:bodyPr>
          <a:lstStyle/>
          <a:p>
            <a:r>
              <a:rPr lang="en-US" sz="6600" dirty="0" smtClean="0">
                <a:latin typeface="Aharoni" panose="02010803020104030203" pitchFamily="2" charset="-79"/>
                <a:cs typeface="Aharoni" panose="02010803020104030203" pitchFamily="2" charset="-79"/>
              </a:rPr>
              <a:t>TUJUAN MENULIS</a:t>
            </a:r>
            <a:endParaRPr lang="id-ID"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1239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92284" y="902059"/>
            <a:ext cx="9997968" cy="5693866"/>
          </a:xfrm>
          <a:prstGeom prst="rect">
            <a:avLst/>
          </a:prstGeom>
          <a:noFill/>
        </p:spPr>
        <p:txBody>
          <a:bodyPr wrap="square" rtlCol="0">
            <a:spAutoFit/>
          </a:bodyPr>
          <a:lstStyle/>
          <a:p>
            <a:r>
              <a:rPr lang="id-ID" dirty="0" smtClean="0"/>
              <a:t>1)</a:t>
            </a:r>
            <a:r>
              <a:rPr lang="en-US" dirty="0" smtClean="0"/>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penugasan,</a:t>
            </a:r>
          </a:p>
          <a:p>
            <a:r>
              <a:rPr lang="id-ID" sz="2800" dirty="0" smtClean="0">
                <a:latin typeface="Aharoni" panose="02010803020104030203" pitchFamily="2" charset="-79"/>
                <a:cs typeface="Aharoni" panose="02010803020104030203" pitchFamily="2" charset="-79"/>
              </a:rPr>
              <a:t>2</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altruistik</a:t>
            </a:r>
          </a:p>
          <a:p>
            <a:r>
              <a:rPr lang="id-ID" sz="2800" dirty="0">
                <a:latin typeface="Aharoni" panose="02010803020104030203" pitchFamily="2" charset="-79"/>
                <a:cs typeface="Aharoni" panose="02010803020104030203" pitchFamily="2" charset="-79"/>
              </a:rPr>
              <a:t>Penulis bertujuan untuk menyenangkan pembaca, menghindarkan kedudukan pembaca, ingin menolong pembaca memahami, menghargai perasaan dan penalarannya, ingin membuat hidup para pembaca lebih mudah dan lebih menyenangkan dengan karyanya itu.</a:t>
            </a:r>
          </a:p>
          <a:p>
            <a:r>
              <a:rPr lang="id-ID" sz="2800" dirty="0" smtClean="0">
                <a:latin typeface="Aharoni" panose="02010803020104030203" pitchFamily="2" charset="-79"/>
                <a:cs typeface="Aharoni" panose="02010803020104030203" pitchFamily="2" charset="-79"/>
              </a:rPr>
              <a:t>3</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persuasif</a:t>
            </a:r>
          </a:p>
          <a:p>
            <a:r>
              <a:rPr lang="id-ID" sz="2800" dirty="0" smtClean="0">
                <a:latin typeface="Aharoni" panose="02010803020104030203" pitchFamily="2" charset="-79"/>
                <a:cs typeface="Aharoni" panose="02010803020104030203" pitchFamily="2" charset="-79"/>
              </a:rPr>
              <a:t>4</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informasional</a:t>
            </a:r>
          </a:p>
          <a:p>
            <a:r>
              <a:rPr lang="id-ID" sz="2800" dirty="0" smtClean="0">
                <a:latin typeface="Aharoni" panose="02010803020104030203" pitchFamily="2" charset="-79"/>
                <a:cs typeface="Aharoni" panose="02010803020104030203" pitchFamily="2" charset="-79"/>
              </a:rPr>
              <a:t>5</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pernyataan diri</a:t>
            </a:r>
          </a:p>
          <a:p>
            <a:r>
              <a:rPr lang="id-ID" sz="2800" dirty="0" smtClean="0">
                <a:latin typeface="Aharoni" panose="02010803020104030203" pitchFamily="2" charset="-79"/>
                <a:cs typeface="Aharoni" panose="02010803020104030203" pitchFamily="2" charset="-79"/>
              </a:rPr>
              <a:t>6</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kreatif penulis</a:t>
            </a:r>
          </a:p>
          <a:p>
            <a:r>
              <a:rPr lang="id-ID" sz="2800" dirty="0" smtClean="0">
                <a:latin typeface="Aharoni" panose="02010803020104030203" pitchFamily="2" charset="-79"/>
                <a:cs typeface="Aharoni" panose="02010803020104030203" pitchFamily="2" charset="-79"/>
              </a:rPr>
              <a:t>7</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 </a:t>
            </a:r>
            <a:r>
              <a:rPr lang="id-ID" sz="2800" dirty="0">
                <a:latin typeface="Aharoni" panose="02010803020104030203" pitchFamily="2" charset="-79"/>
                <a:cs typeface="Aharoni" panose="02010803020104030203" pitchFamily="2" charset="-79"/>
              </a:rPr>
              <a:t>pemecahan masalah</a:t>
            </a:r>
          </a:p>
          <a:p>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2392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4771" y="1672074"/>
            <a:ext cx="7804597" cy="1107996"/>
          </a:xfrm>
          <a:prstGeom prst="rect">
            <a:avLst/>
          </a:prstGeom>
          <a:noFill/>
        </p:spPr>
        <p:txBody>
          <a:bodyPr wrap="square" rtlCol="0">
            <a:spAutoFit/>
          </a:bodyPr>
          <a:lstStyle/>
          <a:p>
            <a:r>
              <a:rPr lang="en-US" sz="6600" dirty="0" smtClean="0">
                <a:latin typeface="Aharoni" panose="02010803020104030203" pitchFamily="2" charset="-79"/>
                <a:cs typeface="Aharoni" panose="02010803020104030203" pitchFamily="2" charset="-79"/>
              </a:rPr>
              <a:t>TEORI MENULIS</a:t>
            </a:r>
            <a:endParaRPr lang="id-ID"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4525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464</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Aharoni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Khusnul</dc:creator>
  <cp:lastModifiedBy>Khusnul</cp:lastModifiedBy>
  <cp:revision>16</cp:revision>
  <dcterms:created xsi:type="dcterms:W3CDTF">2016-10-23T11:58:43Z</dcterms:created>
  <dcterms:modified xsi:type="dcterms:W3CDTF">2016-10-23T18:33:40Z</dcterms:modified>
</cp:coreProperties>
</file>