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7" r:id="rId2"/>
    <p:sldId id="271" r:id="rId3"/>
    <p:sldId id="312" r:id="rId4"/>
    <p:sldId id="308" r:id="rId5"/>
    <p:sldId id="313" r:id="rId6"/>
    <p:sldId id="309" r:id="rId7"/>
    <p:sldId id="314" r:id="rId8"/>
    <p:sldId id="310" r:id="rId9"/>
    <p:sldId id="315" r:id="rId10"/>
    <p:sldId id="311" r:id="rId11"/>
    <p:sldId id="316" r:id="rId12"/>
    <p:sldId id="299" r:id="rId13"/>
    <p:sldId id="264" r:id="rId14"/>
    <p:sldId id="300" r:id="rId15"/>
    <p:sldId id="301" r:id="rId16"/>
    <p:sldId id="302" r:id="rId17"/>
    <p:sldId id="303" r:id="rId18"/>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husnul" initials="K" lastIdx="1" clrIdx="0">
    <p:extLst>
      <p:ext uri="{19B8F6BF-5375-455C-9EA6-DF929625EA0E}">
        <p15:presenceInfo xmlns:p15="http://schemas.microsoft.com/office/powerpoint/2012/main" userId="Khusnu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d-ID"/>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1C9EB55A-35DA-4F18-8D36-A9F43780B1ED}" type="datetimeFigureOut">
              <a:rPr lang="id-ID" smtClean="0"/>
              <a:t>24/10/2016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39FD8B-2AD6-4E14-8C40-BAFE64C20E22}" type="slidenum">
              <a:rPr lang="id-ID" smtClean="0"/>
              <a:t>‹#›</a:t>
            </a:fld>
            <a:endParaRPr lang="id-ID"/>
          </a:p>
        </p:txBody>
      </p:sp>
    </p:spTree>
    <p:extLst>
      <p:ext uri="{BB962C8B-B14F-4D97-AF65-F5344CB8AC3E}">
        <p14:creationId xmlns:p14="http://schemas.microsoft.com/office/powerpoint/2010/main" val="2393187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C9EB55A-35DA-4F18-8D36-A9F43780B1ED}" type="datetimeFigureOut">
              <a:rPr lang="id-ID" smtClean="0"/>
              <a:t>24/10/2016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39FD8B-2AD6-4E14-8C40-BAFE64C20E22}" type="slidenum">
              <a:rPr lang="id-ID" smtClean="0"/>
              <a:t>‹#›</a:t>
            </a:fld>
            <a:endParaRPr lang="id-ID"/>
          </a:p>
        </p:txBody>
      </p:sp>
    </p:spTree>
    <p:extLst>
      <p:ext uri="{BB962C8B-B14F-4D97-AF65-F5344CB8AC3E}">
        <p14:creationId xmlns:p14="http://schemas.microsoft.com/office/powerpoint/2010/main" val="2107290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C9EB55A-35DA-4F18-8D36-A9F43780B1ED}" type="datetimeFigureOut">
              <a:rPr lang="id-ID" smtClean="0"/>
              <a:t>24/10/2016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39FD8B-2AD6-4E14-8C40-BAFE64C20E22}" type="slidenum">
              <a:rPr lang="id-ID" smtClean="0"/>
              <a:t>‹#›</a:t>
            </a:fld>
            <a:endParaRPr lang="id-ID"/>
          </a:p>
        </p:txBody>
      </p:sp>
    </p:spTree>
    <p:extLst>
      <p:ext uri="{BB962C8B-B14F-4D97-AF65-F5344CB8AC3E}">
        <p14:creationId xmlns:p14="http://schemas.microsoft.com/office/powerpoint/2010/main" val="1524752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C9EB55A-35DA-4F18-8D36-A9F43780B1ED}" type="datetimeFigureOut">
              <a:rPr lang="id-ID" smtClean="0"/>
              <a:t>24/10/2016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39FD8B-2AD6-4E14-8C40-BAFE64C20E22}" type="slidenum">
              <a:rPr lang="id-ID" smtClean="0"/>
              <a:t>‹#›</a:t>
            </a:fld>
            <a:endParaRPr lang="id-ID"/>
          </a:p>
        </p:txBody>
      </p:sp>
    </p:spTree>
    <p:extLst>
      <p:ext uri="{BB962C8B-B14F-4D97-AF65-F5344CB8AC3E}">
        <p14:creationId xmlns:p14="http://schemas.microsoft.com/office/powerpoint/2010/main" val="1083385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d-ID"/>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9EB55A-35DA-4F18-8D36-A9F43780B1ED}" type="datetimeFigureOut">
              <a:rPr lang="id-ID" smtClean="0"/>
              <a:t>24/10/2016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39FD8B-2AD6-4E14-8C40-BAFE64C20E22}" type="slidenum">
              <a:rPr lang="id-ID" smtClean="0"/>
              <a:t>‹#›</a:t>
            </a:fld>
            <a:endParaRPr lang="id-ID"/>
          </a:p>
        </p:txBody>
      </p:sp>
    </p:spTree>
    <p:extLst>
      <p:ext uri="{BB962C8B-B14F-4D97-AF65-F5344CB8AC3E}">
        <p14:creationId xmlns:p14="http://schemas.microsoft.com/office/powerpoint/2010/main" val="1507669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1C9EB55A-35DA-4F18-8D36-A9F43780B1ED}" type="datetimeFigureOut">
              <a:rPr lang="id-ID" smtClean="0"/>
              <a:t>24/10/2016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539FD8B-2AD6-4E14-8C40-BAFE64C20E22}" type="slidenum">
              <a:rPr lang="id-ID" smtClean="0"/>
              <a:t>‹#›</a:t>
            </a:fld>
            <a:endParaRPr lang="id-ID"/>
          </a:p>
        </p:txBody>
      </p:sp>
    </p:spTree>
    <p:extLst>
      <p:ext uri="{BB962C8B-B14F-4D97-AF65-F5344CB8AC3E}">
        <p14:creationId xmlns:p14="http://schemas.microsoft.com/office/powerpoint/2010/main" val="1879371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d-ID"/>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1C9EB55A-35DA-4F18-8D36-A9F43780B1ED}" type="datetimeFigureOut">
              <a:rPr lang="id-ID" smtClean="0"/>
              <a:t>24/10/2016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4539FD8B-2AD6-4E14-8C40-BAFE64C20E22}" type="slidenum">
              <a:rPr lang="id-ID" smtClean="0"/>
              <a:t>‹#›</a:t>
            </a:fld>
            <a:endParaRPr lang="id-ID"/>
          </a:p>
        </p:txBody>
      </p:sp>
    </p:spTree>
    <p:extLst>
      <p:ext uri="{BB962C8B-B14F-4D97-AF65-F5344CB8AC3E}">
        <p14:creationId xmlns:p14="http://schemas.microsoft.com/office/powerpoint/2010/main" val="889039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1C9EB55A-35DA-4F18-8D36-A9F43780B1ED}" type="datetimeFigureOut">
              <a:rPr lang="id-ID" smtClean="0"/>
              <a:t>24/10/2016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4539FD8B-2AD6-4E14-8C40-BAFE64C20E22}" type="slidenum">
              <a:rPr lang="id-ID" smtClean="0"/>
              <a:t>‹#›</a:t>
            </a:fld>
            <a:endParaRPr lang="id-ID"/>
          </a:p>
        </p:txBody>
      </p:sp>
    </p:spTree>
    <p:extLst>
      <p:ext uri="{BB962C8B-B14F-4D97-AF65-F5344CB8AC3E}">
        <p14:creationId xmlns:p14="http://schemas.microsoft.com/office/powerpoint/2010/main" val="476213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9EB55A-35DA-4F18-8D36-A9F43780B1ED}" type="datetimeFigureOut">
              <a:rPr lang="id-ID" smtClean="0"/>
              <a:t>24/10/2016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4539FD8B-2AD6-4E14-8C40-BAFE64C20E22}" type="slidenum">
              <a:rPr lang="id-ID" smtClean="0"/>
              <a:t>‹#›</a:t>
            </a:fld>
            <a:endParaRPr lang="id-ID"/>
          </a:p>
        </p:txBody>
      </p:sp>
    </p:spTree>
    <p:extLst>
      <p:ext uri="{BB962C8B-B14F-4D97-AF65-F5344CB8AC3E}">
        <p14:creationId xmlns:p14="http://schemas.microsoft.com/office/powerpoint/2010/main" val="594270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9EB55A-35DA-4F18-8D36-A9F43780B1ED}" type="datetimeFigureOut">
              <a:rPr lang="id-ID" smtClean="0"/>
              <a:t>24/10/2016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539FD8B-2AD6-4E14-8C40-BAFE64C20E22}" type="slidenum">
              <a:rPr lang="id-ID" smtClean="0"/>
              <a:t>‹#›</a:t>
            </a:fld>
            <a:endParaRPr lang="id-ID"/>
          </a:p>
        </p:txBody>
      </p:sp>
    </p:spTree>
    <p:extLst>
      <p:ext uri="{BB962C8B-B14F-4D97-AF65-F5344CB8AC3E}">
        <p14:creationId xmlns:p14="http://schemas.microsoft.com/office/powerpoint/2010/main" val="3505281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9EB55A-35DA-4F18-8D36-A9F43780B1ED}" type="datetimeFigureOut">
              <a:rPr lang="id-ID" smtClean="0"/>
              <a:t>24/10/2016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539FD8B-2AD6-4E14-8C40-BAFE64C20E22}" type="slidenum">
              <a:rPr lang="id-ID" smtClean="0"/>
              <a:t>‹#›</a:t>
            </a:fld>
            <a:endParaRPr lang="id-ID"/>
          </a:p>
        </p:txBody>
      </p:sp>
    </p:spTree>
    <p:extLst>
      <p:ext uri="{BB962C8B-B14F-4D97-AF65-F5344CB8AC3E}">
        <p14:creationId xmlns:p14="http://schemas.microsoft.com/office/powerpoint/2010/main" val="612025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9EB55A-35DA-4F18-8D36-A9F43780B1ED}" type="datetimeFigureOut">
              <a:rPr lang="id-ID" smtClean="0"/>
              <a:t>24/10/2016</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39FD8B-2AD6-4E14-8C40-BAFE64C20E22}" type="slidenum">
              <a:rPr lang="id-ID" smtClean="0"/>
              <a:t>‹#›</a:t>
            </a:fld>
            <a:endParaRPr lang="id-ID"/>
          </a:p>
        </p:txBody>
      </p:sp>
    </p:spTree>
    <p:extLst>
      <p:ext uri="{BB962C8B-B14F-4D97-AF65-F5344CB8AC3E}">
        <p14:creationId xmlns:p14="http://schemas.microsoft.com/office/powerpoint/2010/main" val="3723903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823648" y="1808391"/>
            <a:ext cx="9195516" cy="1107996"/>
          </a:xfrm>
          <a:prstGeom prst="rect">
            <a:avLst/>
          </a:prstGeom>
          <a:noFill/>
        </p:spPr>
        <p:txBody>
          <a:bodyPr wrap="square" rtlCol="0">
            <a:spAutoFit/>
          </a:bodyPr>
          <a:lstStyle/>
          <a:p>
            <a:r>
              <a:rPr lang="en-US" sz="6600" dirty="0" smtClean="0">
                <a:solidFill>
                  <a:schemeClr val="bg1"/>
                </a:solidFill>
                <a:latin typeface="Aharoni" panose="02010803020104030203" pitchFamily="2" charset="-79"/>
                <a:cs typeface="Aharoni" panose="02010803020104030203" pitchFamily="2" charset="-79"/>
              </a:rPr>
              <a:t>JENIS-JENIS TULISAN</a:t>
            </a:r>
            <a:endParaRPr lang="id-ID" sz="6600" dirty="0">
              <a:solidFill>
                <a:schemeClr val="bg1"/>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6944567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95423" y="2231611"/>
            <a:ext cx="11310622" cy="4401205"/>
          </a:xfrm>
          <a:prstGeom prst="rect">
            <a:avLst/>
          </a:prstGeom>
          <a:noFill/>
        </p:spPr>
        <p:txBody>
          <a:bodyPr wrap="square" rtlCol="0">
            <a:spAutoFit/>
          </a:bodyPr>
          <a:lstStyle/>
          <a:p>
            <a:pPr marL="285750" indent="-285750">
              <a:buFont typeface="Wingdings" panose="05000000000000000000" pitchFamily="2" charset="2"/>
              <a:buChar char="q"/>
            </a:pPr>
            <a:r>
              <a:rPr lang="id-ID" sz="2000" dirty="0" smtClean="0">
                <a:latin typeface="Aharoni" panose="02010803020104030203" pitchFamily="2" charset="-79"/>
                <a:cs typeface="Aharoni" panose="02010803020104030203" pitchFamily="2" charset="-79"/>
              </a:rPr>
              <a:t>Persuasi </a:t>
            </a:r>
            <a:r>
              <a:rPr lang="id-ID" sz="2000" dirty="0">
                <a:latin typeface="Aharoni" panose="02010803020104030203" pitchFamily="2" charset="-79"/>
                <a:cs typeface="Aharoni" panose="02010803020104030203" pitchFamily="2" charset="-79"/>
              </a:rPr>
              <a:t>adalah jenis tulisan yang ditujukan untuk </a:t>
            </a:r>
            <a:r>
              <a:rPr lang="id-ID" sz="2000" dirty="0" smtClean="0">
                <a:latin typeface="Aharoni" panose="02010803020104030203" pitchFamily="2" charset="-79"/>
                <a:cs typeface="Aharoni" panose="02010803020104030203" pitchFamily="2" charset="-79"/>
              </a:rPr>
              <a:t>memengaruhi </a:t>
            </a:r>
            <a:r>
              <a:rPr lang="id-ID" sz="2000" dirty="0">
                <a:latin typeface="Aharoni" panose="02010803020104030203" pitchFamily="2" charset="-79"/>
                <a:cs typeface="Aharoni" panose="02010803020104030203" pitchFamily="2" charset="-79"/>
              </a:rPr>
              <a:t>sikap dan pendapat pembaca mengenai sesuatu hal yang disampaikan penulisnya. </a:t>
            </a:r>
            <a:endParaRPr lang="en-US" sz="2000" dirty="0" smtClean="0">
              <a:latin typeface="Aharoni" panose="02010803020104030203" pitchFamily="2" charset="-79"/>
              <a:cs typeface="Aharoni" panose="02010803020104030203" pitchFamily="2" charset="-79"/>
            </a:endParaRPr>
          </a:p>
          <a:p>
            <a:pPr marL="285750" indent="-285750">
              <a:buFont typeface="Wingdings" panose="05000000000000000000" pitchFamily="2" charset="2"/>
              <a:buChar char="q"/>
            </a:pPr>
            <a:r>
              <a:rPr lang="id-ID" sz="2000" dirty="0" smtClean="0">
                <a:latin typeface="Aharoni" panose="02010803020104030203" pitchFamily="2" charset="-79"/>
                <a:cs typeface="Aharoni" panose="02010803020104030203" pitchFamily="2" charset="-79"/>
              </a:rPr>
              <a:t>Tulisan </a:t>
            </a:r>
            <a:r>
              <a:rPr lang="id-ID" sz="2000" dirty="0">
                <a:latin typeface="Aharoni" panose="02010803020104030203" pitchFamily="2" charset="-79"/>
                <a:cs typeface="Aharoni" panose="02010803020104030203" pitchFamily="2" charset="-79"/>
              </a:rPr>
              <a:t>ini bertujuan </a:t>
            </a:r>
            <a:r>
              <a:rPr lang="id-ID" sz="2000" dirty="0" smtClean="0">
                <a:latin typeface="Aharoni" panose="02010803020104030203" pitchFamily="2" charset="-79"/>
                <a:cs typeface="Aharoni" panose="02010803020104030203" pitchFamily="2" charset="-79"/>
              </a:rPr>
              <a:t>memengaruhi </a:t>
            </a:r>
            <a:r>
              <a:rPr lang="id-ID" sz="2000" dirty="0">
                <a:latin typeface="Aharoni" panose="02010803020104030203" pitchFamily="2" charset="-79"/>
                <a:cs typeface="Aharoni" panose="02010803020104030203" pitchFamily="2" charset="-79"/>
              </a:rPr>
              <a:t>pembaca untuk berbuat sesuatu. </a:t>
            </a:r>
            <a:endParaRPr lang="en-US" sz="2000" dirty="0" smtClean="0">
              <a:latin typeface="Aharoni" panose="02010803020104030203" pitchFamily="2" charset="-79"/>
              <a:cs typeface="Aharoni" panose="02010803020104030203" pitchFamily="2" charset="-79"/>
            </a:endParaRPr>
          </a:p>
          <a:p>
            <a:pPr marL="285750" indent="-285750">
              <a:buFont typeface="Wingdings" panose="05000000000000000000" pitchFamily="2" charset="2"/>
              <a:buChar char="q"/>
            </a:pPr>
            <a:r>
              <a:rPr lang="id-ID" sz="2000" dirty="0" smtClean="0">
                <a:latin typeface="Aharoni" panose="02010803020104030203" pitchFamily="2" charset="-79"/>
                <a:cs typeface="Aharoni" panose="02010803020104030203" pitchFamily="2" charset="-79"/>
              </a:rPr>
              <a:t>Dalam persuasi</a:t>
            </a:r>
            <a:r>
              <a:rPr lang="en-US" sz="2000" dirty="0" smtClean="0">
                <a:latin typeface="Aharoni" panose="02010803020104030203" pitchFamily="2" charset="-79"/>
                <a:cs typeface="Aharoni" panose="02010803020104030203" pitchFamily="2" charset="-79"/>
              </a:rPr>
              <a:t>,</a:t>
            </a:r>
            <a:r>
              <a:rPr lang="id-ID" sz="2000" dirty="0" smtClean="0">
                <a:latin typeface="Aharoni" panose="02010803020104030203" pitchFamily="2" charset="-79"/>
                <a:cs typeface="Aharoni" panose="02010803020104030203" pitchFamily="2" charset="-79"/>
              </a:rPr>
              <a:t> </a:t>
            </a:r>
            <a:r>
              <a:rPr lang="id-ID" sz="2000" dirty="0">
                <a:latin typeface="Aharoni" panose="02010803020104030203" pitchFamily="2" charset="-79"/>
                <a:cs typeface="Aharoni" panose="02010803020104030203" pitchFamily="2" charset="-79"/>
              </a:rPr>
              <a:t>pengarang mengharapkan adanya sikap motorik berupa perbuatan yang dilakukan oleh pembaca sesuai dengan yang dianjurkan penulis dalam </a:t>
            </a:r>
            <a:r>
              <a:rPr lang="id-ID" sz="2000" dirty="0" smtClean="0">
                <a:latin typeface="Aharoni" panose="02010803020104030203" pitchFamily="2" charset="-79"/>
                <a:cs typeface="Aharoni" panose="02010803020104030203" pitchFamily="2" charset="-79"/>
              </a:rPr>
              <a:t>tulisannya</a:t>
            </a:r>
            <a:r>
              <a:rPr lang="en-US" sz="2000" dirty="0" smtClean="0">
                <a:latin typeface="Aharoni" panose="02010803020104030203" pitchFamily="2" charset="-79"/>
                <a:cs typeface="Aharoni" panose="02010803020104030203" pitchFamily="2" charset="-79"/>
              </a:rPr>
              <a:t>.</a:t>
            </a:r>
          </a:p>
          <a:p>
            <a:pPr marL="285750" indent="-285750">
              <a:buFont typeface="Wingdings" panose="05000000000000000000" pitchFamily="2" charset="2"/>
              <a:buChar char="q"/>
            </a:pPr>
            <a:r>
              <a:rPr lang="id-ID" sz="2000" dirty="0" smtClean="0">
                <a:latin typeface="Aharoni" panose="02010803020104030203" pitchFamily="2" charset="-79"/>
                <a:cs typeface="Aharoni" panose="02010803020104030203" pitchFamily="2" charset="-79"/>
              </a:rPr>
              <a:t>Hal </a:t>
            </a:r>
            <a:r>
              <a:rPr lang="id-ID" sz="2000" dirty="0">
                <a:latin typeface="Aharoni" panose="02010803020104030203" pitchFamily="2" charset="-79"/>
                <a:cs typeface="Aharoni" panose="02010803020104030203" pitchFamily="2" charset="-79"/>
              </a:rPr>
              <a:t>ini berbeda dengan argumen yang pendekatannya bersifat rasional yang diarahkan untuk mencapai suatu kebenaran, persuasi lebih menggunakan pendekatan emosional yang berusaha membangkitkan dan merangsang </a:t>
            </a:r>
            <a:r>
              <a:rPr lang="id-ID" sz="2000" dirty="0" smtClean="0">
                <a:latin typeface="Aharoni" panose="02010803020104030203" pitchFamily="2" charset="-79"/>
                <a:cs typeface="Aharoni" panose="02010803020104030203" pitchFamily="2" charset="-79"/>
              </a:rPr>
              <a:t>emosi.</a:t>
            </a:r>
            <a:endParaRPr lang="en-US" sz="2000" dirty="0">
              <a:latin typeface="Aharoni" panose="02010803020104030203" pitchFamily="2" charset="-79"/>
              <a:cs typeface="Aharoni" panose="02010803020104030203" pitchFamily="2" charset="-79"/>
            </a:endParaRPr>
          </a:p>
          <a:p>
            <a:pPr marL="285750" indent="-285750">
              <a:buFont typeface="Wingdings" panose="05000000000000000000" pitchFamily="2" charset="2"/>
              <a:buChar char="q"/>
            </a:pPr>
            <a:r>
              <a:rPr lang="id-ID" sz="2000" dirty="0" smtClean="0">
                <a:latin typeface="Aharoni" panose="02010803020104030203" pitchFamily="2" charset="-79"/>
                <a:cs typeface="Aharoni" panose="02010803020104030203" pitchFamily="2" charset="-79"/>
              </a:rPr>
              <a:t>Sama </a:t>
            </a:r>
            <a:r>
              <a:rPr lang="id-ID" sz="2000" dirty="0">
                <a:latin typeface="Aharoni" panose="02010803020104030203" pitchFamily="2" charset="-79"/>
                <a:cs typeface="Aharoni" panose="02010803020104030203" pitchFamily="2" charset="-79"/>
              </a:rPr>
              <a:t>halnya argumentasi persuasi juga menggunakan bukti atau fakta. </a:t>
            </a:r>
            <a:endParaRPr lang="en-US" sz="2000" dirty="0" smtClean="0">
              <a:latin typeface="Aharoni" panose="02010803020104030203" pitchFamily="2" charset="-79"/>
              <a:cs typeface="Aharoni" panose="02010803020104030203" pitchFamily="2" charset="-79"/>
            </a:endParaRPr>
          </a:p>
          <a:p>
            <a:pPr marL="285750" indent="-285750">
              <a:buFont typeface="Wingdings" panose="05000000000000000000" pitchFamily="2" charset="2"/>
              <a:buChar char="q"/>
            </a:pPr>
            <a:r>
              <a:rPr lang="id-ID" sz="2000" dirty="0" smtClean="0">
                <a:latin typeface="Aharoni" panose="02010803020104030203" pitchFamily="2" charset="-79"/>
                <a:cs typeface="Aharoni" panose="02010803020104030203" pitchFamily="2" charset="-79"/>
              </a:rPr>
              <a:t>Hanya </a:t>
            </a:r>
            <a:r>
              <a:rPr lang="id-ID" sz="2000" dirty="0">
                <a:latin typeface="Aharoni" panose="02010803020104030203" pitchFamily="2" charset="-79"/>
                <a:cs typeface="Aharoni" panose="02010803020104030203" pitchFamily="2" charset="-79"/>
              </a:rPr>
              <a:t>saja dalam persuasi bukti-bukti itu digunakan seperlunya atau kadang-kadang dimanipulasi untuk menimbulkan kepercayaan pada diri pembaca bahwa apa yang disampaikan penulis itu benar. </a:t>
            </a:r>
            <a:endParaRPr lang="en-US" sz="2000" dirty="0" smtClean="0">
              <a:latin typeface="Aharoni" panose="02010803020104030203" pitchFamily="2" charset="-79"/>
              <a:cs typeface="Aharoni" panose="02010803020104030203" pitchFamily="2" charset="-79"/>
            </a:endParaRPr>
          </a:p>
          <a:p>
            <a:pPr marL="285750" indent="-285750">
              <a:buFont typeface="Wingdings" panose="05000000000000000000" pitchFamily="2" charset="2"/>
              <a:buChar char="q"/>
            </a:pPr>
            <a:r>
              <a:rPr lang="id-ID" sz="2000" dirty="0" smtClean="0">
                <a:latin typeface="Aharoni" panose="02010803020104030203" pitchFamily="2" charset="-79"/>
                <a:cs typeface="Aharoni" panose="02010803020104030203" pitchFamily="2" charset="-79"/>
              </a:rPr>
              <a:t>Contoh </a:t>
            </a:r>
            <a:r>
              <a:rPr lang="id-ID" sz="2000" dirty="0">
                <a:latin typeface="Aharoni" panose="02010803020104030203" pitchFamily="2" charset="-79"/>
                <a:cs typeface="Aharoni" panose="02010803020104030203" pitchFamily="2" charset="-79"/>
              </a:rPr>
              <a:t>bentuk tulisan persuasi adalah propaganda, iklan, selebaran, dan brosur.</a:t>
            </a:r>
          </a:p>
          <a:p>
            <a:endParaRPr lang="id-ID" sz="2000" dirty="0">
              <a:latin typeface="Aharoni" panose="02010803020104030203" pitchFamily="2" charset="-79"/>
              <a:cs typeface="Aharoni" panose="02010803020104030203" pitchFamily="2" charset="-79"/>
            </a:endParaRPr>
          </a:p>
        </p:txBody>
      </p:sp>
      <p:sp>
        <p:nvSpPr>
          <p:cNvPr id="3" name="TextBox 2"/>
          <p:cNvSpPr txBox="1"/>
          <p:nvPr/>
        </p:nvSpPr>
        <p:spPr>
          <a:xfrm>
            <a:off x="3277772" y="492370"/>
            <a:ext cx="6035040" cy="1200329"/>
          </a:xfrm>
          <a:prstGeom prst="rect">
            <a:avLst/>
          </a:prstGeom>
          <a:noFill/>
        </p:spPr>
        <p:txBody>
          <a:bodyPr wrap="square" rtlCol="0">
            <a:spAutoFit/>
          </a:bodyPr>
          <a:lstStyle/>
          <a:p>
            <a:r>
              <a:rPr lang="en-US" sz="7200" dirty="0" smtClean="0">
                <a:latin typeface="Aharoni" panose="02010803020104030203" pitchFamily="2" charset="-79"/>
                <a:cs typeface="Aharoni" panose="02010803020104030203" pitchFamily="2" charset="-79"/>
              </a:rPr>
              <a:t>PERSUASI</a:t>
            </a:r>
            <a:endParaRPr lang="id-ID" sz="72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8798946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928468" y="1823648"/>
            <a:ext cx="8796270" cy="4401205"/>
          </a:xfrm>
          <a:prstGeom prst="rect">
            <a:avLst/>
          </a:prstGeom>
          <a:noFill/>
        </p:spPr>
        <p:txBody>
          <a:bodyPr wrap="square" rtlCol="0">
            <a:spAutoFit/>
          </a:bodyPr>
          <a:lstStyle/>
          <a:p>
            <a:r>
              <a:rPr lang="en-US" sz="2800" dirty="0">
                <a:latin typeface="Aharoni" panose="02010803020104030203" pitchFamily="2" charset="-79"/>
                <a:cs typeface="Aharoni" panose="02010803020104030203" pitchFamily="2" charset="-79"/>
              </a:rPr>
              <a:t>A</a:t>
            </a:r>
            <a:r>
              <a:rPr lang="id-ID" sz="2800" dirty="0" smtClean="0">
                <a:latin typeface="Aharoni" panose="02010803020104030203" pitchFamily="2" charset="-79"/>
                <a:cs typeface="Aharoni" panose="02010803020104030203" pitchFamily="2" charset="-79"/>
              </a:rPr>
              <a:t>da </a:t>
            </a:r>
            <a:r>
              <a:rPr lang="id-ID" sz="2800" dirty="0">
                <a:latin typeface="Aharoni" panose="02010803020104030203" pitchFamily="2" charset="-79"/>
                <a:cs typeface="Aharoni" panose="02010803020104030203" pitchFamily="2" charset="-79"/>
              </a:rPr>
              <a:t>lima unsur yang dimiliki </a:t>
            </a:r>
            <a:r>
              <a:rPr lang="id-ID" sz="2800" dirty="0" smtClean="0">
                <a:latin typeface="Aharoni" panose="02010803020104030203" pitchFamily="2" charset="-79"/>
                <a:cs typeface="Aharoni" panose="02010803020104030203" pitchFamily="2" charset="-79"/>
              </a:rPr>
              <a:t>karangan:</a:t>
            </a:r>
            <a:endParaRPr lang="id-ID" sz="2800" dirty="0">
              <a:latin typeface="Aharoni" panose="02010803020104030203" pitchFamily="2" charset="-79"/>
              <a:cs typeface="Aharoni" panose="02010803020104030203" pitchFamily="2" charset="-79"/>
            </a:endParaRPr>
          </a:p>
          <a:p>
            <a:r>
              <a:rPr lang="id-ID" sz="2800" dirty="0">
                <a:latin typeface="Aharoni" panose="02010803020104030203" pitchFamily="2" charset="-79"/>
                <a:cs typeface="Aharoni" panose="02010803020104030203" pitchFamily="2" charset="-79"/>
              </a:rPr>
              <a:t>1) </a:t>
            </a:r>
            <a:r>
              <a:rPr lang="id-ID" sz="2800" dirty="0" smtClean="0">
                <a:latin typeface="Aharoni" panose="02010803020104030203" pitchFamily="2" charset="-79"/>
                <a:cs typeface="Aharoni" panose="02010803020104030203" pitchFamily="2" charset="-79"/>
              </a:rPr>
              <a:t>isi karangan: </a:t>
            </a:r>
            <a:r>
              <a:rPr lang="id-ID" sz="2800" dirty="0">
                <a:latin typeface="Aharoni" panose="02010803020104030203" pitchFamily="2" charset="-79"/>
                <a:cs typeface="Aharoni" panose="02010803020104030203" pitchFamily="2" charset="-79"/>
              </a:rPr>
              <a:t>hal atau gagasan yang </a:t>
            </a:r>
            <a:r>
              <a:rPr lang="id-ID" sz="2800" dirty="0" smtClean="0">
                <a:latin typeface="Aharoni" panose="02010803020104030203" pitchFamily="2" charset="-79"/>
                <a:cs typeface="Aharoni" panose="02010803020104030203" pitchFamily="2" charset="-79"/>
              </a:rPr>
              <a:t>dikemukakan</a:t>
            </a:r>
            <a:endParaRPr lang="id-ID" sz="2800" dirty="0">
              <a:latin typeface="Aharoni" panose="02010803020104030203" pitchFamily="2" charset="-79"/>
              <a:cs typeface="Aharoni" panose="02010803020104030203" pitchFamily="2" charset="-79"/>
            </a:endParaRPr>
          </a:p>
          <a:p>
            <a:r>
              <a:rPr lang="id-ID" sz="2800" dirty="0" smtClean="0">
                <a:latin typeface="Aharoni" panose="02010803020104030203" pitchFamily="2" charset="-79"/>
                <a:cs typeface="Aharoni" panose="02010803020104030203" pitchFamily="2" charset="-79"/>
              </a:rPr>
              <a:t>2)</a:t>
            </a:r>
            <a:r>
              <a:rPr lang="en-US" sz="2800" dirty="0">
                <a:latin typeface="Aharoni" panose="02010803020104030203" pitchFamily="2" charset="-79"/>
                <a:cs typeface="Aharoni" panose="02010803020104030203" pitchFamily="2" charset="-79"/>
              </a:rPr>
              <a:t> </a:t>
            </a:r>
            <a:r>
              <a:rPr lang="id-ID" sz="2800" dirty="0" smtClean="0">
                <a:latin typeface="Aharoni" panose="02010803020104030203" pitchFamily="2" charset="-79"/>
                <a:cs typeface="Aharoni" panose="02010803020104030203" pitchFamily="2" charset="-79"/>
              </a:rPr>
              <a:t>bentuk </a:t>
            </a:r>
            <a:r>
              <a:rPr lang="id-ID" sz="2800" dirty="0">
                <a:latin typeface="Aharoni" panose="02010803020104030203" pitchFamily="2" charset="-79"/>
                <a:cs typeface="Aharoni" panose="02010803020104030203" pitchFamily="2" charset="-79"/>
              </a:rPr>
              <a:t>karangan: susunan atau cara menyajikan isi ke dalam pola </a:t>
            </a:r>
            <a:r>
              <a:rPr lang="id-ID" sz="2800" dirty="0" smtClean="0">
                <a:latin typeface="Aharoni" panose="02010803020104030203" pitchFamily="2" charset="-79"/>
                <a:cs typeface="Aharoni" panose="02010803020104030203" pitchFamily="2" charset="-79"/>
              </a:rPr>
              <a:t>kalimat</a:t>
            </a:r>
            <a:endParaRPr lang="id-ID" sz="2800" dirty="0">
              <a:latin typeface="Aharoni" panose="02010803020104030203" pitchFamily="2" charset="-79"/>
              <a:cs typeface="Aharoni" panose="02010803020104030203" pitchFamily="2" charset="-79"/>
            </a:endParaRPr>
          </a:p>
          <a:p>
            <a:r>
              <a:rPr lang="id-ID" sz="2800" dirty="0" smtClean="0">
                <a:latin typeface="Aharoni" panose="02010803020104030203" pitchFamily="2" charset="-79"/>
                <a:cs typeface="Aharoni" panose="02010803020104030203" pitchFamily="2" charset="-79"/>
              </a:rPr>
              <a:t>3)</a:t>
            </a:r>
            <a:r>
              <a:rPr lang="en-US" sz="2800" dirty="0">
                <a:latin typeface="Aharoni" panose="02010803020104030203" pitchFamily="2" charset="-79"/>
                <a:cs typeface="Aharoni" panose="02010803020104030203" pitchFamily="2" charset="-79"/>
              </a:rPr>
              <a:t> </a:t>
            </a:r>
            <a:r>
              <a:rPr lang="id-ID" sz="2800" dirty="0" smtClean="0">
                <a:latin typeface="Aharoni" panose="02010803020104030203" pitchFamily="2" charset="-79"/>
                <a:cs typeface="Aharoni" panose="02010803020104030203" pitchFamily="2" charset="-79"/>
              </a:rPr>
              <a:t>tata </a:t>
            </a:r>
            <a:r>
              <a:rPr lang="id-ID" sz="2800" dirty="0">
                <a:latin typeface="Aharoni" panose="02010803020104030203" pitchFamily="2" charset="-79"/>
                <a:cs typeface="Aharoni" panose="02010803020104030203" pitchFamily="2" charset="-79"/>
              </a:rPr>
              <a:t>bahasa: penggunaan tata bahasa dan pola kalimat yang </a:t>
            </a:r>
            <a:r>
              <a:rPr lang="id-ID" sz="2800" dirty="0" smtClean="0">
                <a:latin typeface="Aharoni" panose="02010803020104030203" pitchFamily="2" charset="-79"/>
                <a:cs typeface="Aharoni" panose="02010803020104030203" pitchFamily="2" charset="-79"/>
              </a:rPr>
              <a:t>tepat</a:t>
            </a:r>
            <a:endParaRPr lang="id-ID" sz="2800" dirty="0">
              <a:latin typeface="Aharoni" panose="02010803020104030203" pitchFamily="2" charset="-79"/>
              <a:cs typeface="Aharoni" panose="02010803020104030203" pitchFamily="2" charset="-79"/>
            </a:endParaRPr>
          </a:p>
          <a:p>
            <a:r>
              <a:rPr lang="id-ID" sz="2800" dirty="0" smtClean="0">
                <a:latin typeface="Aharoni" panose="02010803020104030203" pitchFamily="2" charset="-79"/>
                <a:cs typeface="Aharoni" panose="02010803020104030203" pitchFamily="2" charset="-79"/>
              </a:rPr>
              <a:t>4)</a:t>
            </a:r>
            <a:r>
              <a:rPr lang="en-US" sz="2800" dirty="0">
                <a:latin typeface="Aharoni" panose="02010803020104030203" pitchFamily="2" charset="-79"/>
                <a:cs typeface="Aharoni" panose="02010803020104030203" pitchFamily="2" charset="-79"/>
              </a:rPr>
              <a:t> </a:t>
            </a:r>
            <a:r>
              <a:rPr lang="id-ID" sz="2800" dirty="0" smtClean="0">
                <a:latin typeface="Aharoni" panose="02010803020104030203" pitchFamily="2" charset="-79"/>
                <a:cs typeface="Aharoni" panose="02010803020104030203" pitchFamily="2" charset="-79"/>
              </a:rPr>
              <a:t>gaya</a:t>
            </a:r>
            <a:r>
              <a:rPr lang="id-ID" sz="2800" dirty="0">
                <a:latin typeface="Aharoni" panose="02010803020104030203" pitchFamily="2" charset="-79"/>
                <a:cs typeface="Aharoni" panose="02010803020104030203" pitchFamily="2" charset="-79"/>
              </a:rPr>
              <a:t>: pilihan struktur dan kosakata untuk memberika nada atau warna terhadap </a:t>
            </a:r>
            <a:r>
              <a:rPr lang="id-ID" sz="2800" dirty="0" smtClean="0">
                <a:latin typeface="Aharoni" panose="02010803020104030203" pitchFamily="2" charset="-79"/>
                <a:cs typeface="Aharoni" panose="02010803020104030203" pitchFamily="2" charset="-79"/>
              </a:rPr>
              <a:t>karangan</a:t>
            </a:r>
            <a:endParaRPr lang="id-ID" sz="2800" dirty="0">
              <a:latin typeface="Aharoni" panose="02010803020104030203" pitchFamily="2" charset="-79"/>
              <a:cs typeface="Aharoni" panose="02010803020104030203" pitchFamily="2" charset="-79"/>
            </a:endParaRPr>
          </a:p>
          <a:p>
            <a:r>
              <a:rPr lang="id-ID" sz="2800" dirty="0" smtClean="0">
                <a:latin typeface="Aharoni" panose="02010803020104030203" pitchFamily="2" charset="-79"/>
                <a:cs typeface="Aharoni" panose="02010803020104030203" pitchFamily="2" charset="-79"/>
              </a:rPr>
              <a:t>5)</a:t>
            </a:r>
            <a:r>
              <a:rPr lang="en-US" sz="2800" dirty="0">
                <a:latin typeface="Aharoni" panose="02010803020104030203" pitchFamily="2" charset="-79"/>
                <a:cs typeface="Aharoni" panose="02010803020104030203" pitchFamily="2" charset="-79"/>
              </a:rPr>
              <a:t> </a:t>
            </a:r>
            <a:r>
              <a:rPr lang="id-ID" sz="2800" dirty="0" smtClean="0">
                <a:latin typeface="Aharoni" panose="02010803020104030203" pitchFamily="2" charset="-79"/>
                <a:cs typeface="Aharoni" panose="02010803020104030203" pitchFamily="2" charset="-79"/>
              </a:rPr>
              <a:t>penggunaan </a:t>
            </a:r>
            <a:r>
              <a:rPr lang="id-ID" sz="2800" dirty="0">
                <a:latin typeface="Aharoni" panose="02010803020104030203" pitchFamily="2" charset="-79"/>
                <a:cs typeface="Aharoni" panose="02010803020104030203" pitchFamily="2" charset="-79"/>
              </a:rPr>
              <a:t>ejaan dan tanda </a:t>
            </a:r>
            <a:r>
              <a:rPr lang="id-ID" sz="2800" dirty="0" smtClean="0">
                <a:latin typeface="Aharoni" panose="02010803020104030203" pitchFamily="2" charset="-79"/>
                <a:cs typeface="Aharoni" panose="02010803020104030203" pitchFamily="2" charset="-79"/>
              </a:rPr>
              <a:t>baca</a:t>
            </a:r>
            <a:endParaRPr lang="id-ID" sz="28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568897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14223" y="428173"/>
            <a:ext cx="10058400" cy="2308324"/>
          </a:xfrm>
          <a:prstGeom prst="rect">
            <a:avLst/>
          </a:prstGeom>
          <a:noFill/>
        </p:spPr>
        <p:txBody>
          <a:bodyPr wrap="square" rtlCol="0">
            <a:spAutoFit/>
          </a:bodyPr>
          <a:lstStyle/>
          <a:p>
            <a:r>
              <a:rPr lang="en-US" sz="4800" dirty="0" smtClean="0">
                <a:latin typeface="Aharoni" panose="02010803020104030203" pitchFamily="2" charset="-79"/>
                <a:cs typeface="Aharoni" panose="02010803020104030203" pitchFamily="2" charset="-79"/>
              </a:rPr>
              <a:t>PEMETAAN </a:t>
            </a:r>
            <a:endParaRPr lang="en-US" sz="4800" dirty="0" smtClean="0">
              <a:latin typeface="Aharoni" panose="02010803020104030203" pitchFamily="2" charset="-79"/>
              <a:cs typeface="Aharoni" panose="02010803020104030203" pitchFamily="2" charset="-79"/>
            </a:endParaRPr>
          </a:p>
          <a:p>
            <a:r>
              <a:rPr lang="en-US" sz="4800" dirty="0" smtClean="0">
                <a:latin typeface="Aharoni" panose="02010803020104030203" pitchFamily="2" charset="-79"/>
                <a:cs typeface="Aharoni" panose="02010803020104030203" pitchFamily="2" charset="-79"/>
              </a:rPr>
              <a:t>MATERI </a:t>
            </a:r>
            <a:r>
              <a:rPr lang="en-US" sz="4800" dirty="0" smtClean="0">
                <a:latin typeface="Aharoni" panose="02010803020104030203" pitchFamily="2" charset="-79"/>
                <a:cs typeface="Aharoni" panose="02010803020104030203" pitchFamily="2" charset="-79"/>
              </a:rPr>
              <a:t>MENULIS </a:t>
            </a:r>
            <a:endParaRPr lang="en-US" sz="4800" dirty="0" smtClean="0">
              <a:latin typeface="Aharoni" panose="02010803020104030203" pitchFamily="2" charset="-79"/>
              <a:cs typeface="Aharoni" panose="02010803020104030203" pitchFamily="2" charset="-79"/>
            </a:endParaRPr>
          </a:p>
          <a:p>
            <a:r>
              <a:rPr lang="en-US" sz="4800" dirty="0" smtClean="0">
                <a:latin typeface="Aharoni" panose="02010803020104030203" pitchFamily="2" charset="-79"/>
                <a:cs typeface="Aharoni" panose="02010803020104030203" pitchFamily="2" charset="-79"/>
              </a:rPr>
              <a:t>DI </a:t>
            </a:r>
            <a:r>
              <a:rPr lang="en-US" sz="4800" dirty="0" smtClean="0">
                <a:latin typeface="Aharoni" panose="02010803020104030203" pitchFamily="2" charset="-79"/>
                <a:cs typeface="Aharoni" panose="02010803020104030203" pitchFamily="2" charset="-79"/>
              </a:rPr>
              <a:t>SD</a:t>
            </a:r>
            <a:endParaRPr lang="id-ID" sz="48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859596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1000" b="-21000"/>
          </a:stretch>
        </a:blipFill>
        <a:effectLst/>
      </p:bgPr>
    </p:bg>
    <p:spTree>
      <p:nvGrpSpPr>
        <p:cNvPr id="1" name=""/>
        <p:cNvGrpSpPr/>
        <p:nvPr/>
      </p:nvGrpSpPr>
      <p:grpSpPr>
        <a:xfrm>
          <a:off x="0" y="0"/>
          <a:ext cx="0" cy="0"/>
          <a:chOff x="0" y="0"/>
          <a:chExt cx="0" cy="0"/>
        </a:xfrm>
      </p:grpSpPr>
      <p:sp>
        <p:nvSpPr>
          <p:cNvPr id="4" name="TextBox 3"/>
          <p:cNvSpPr txBox="1"/>
          <p:nvPr/>
        </p:nvSpPr>
        <p:spPr>
          <a:xfrm>
            <a:off x="1899137" y="1035352"/>
            <a:ext cx="10114672" cy="5324535"/>
          </a:xfrm>
          <a:prstGeom prst="rect">
            <a:avLst/>
          </a:prstGeom>
          <a:noFill/>
        </p:spPr>
        <p:txBody>
          <a:bodyPr wrap="square" rtlCol="0">
            <a:spAutoFit/>
          </a:bodyPr>
          <a:lstStyle/>
          <a:p>
            <a:r>
              <a:rPr lang="id-ID" sz="2000" dirty="0" smtClean="0">
                <a:latin typeface="Aharoni" panose="02010803020104030203" pitchFamily="2" charset="-79"/>
                <a:cs typeface="Aharoni" panose="02010803020104030203" pitchFamily="2" charset="-79"/>
              </a:rPr>
              <a:t>Berdasarkan </a:t>
            </a:r>
            <a:r>
              <a:rPr lang="id-ID" sz="2000" dirty="0">
                <a:latin typeface="Aharoni" panose="02010803020104030203" pitchFamily="2" charset="-79"/>
                <a:cs typeface="Aharoni" panose="02010803020104030203" pitchFamily="2" charset="-79"/>
              </a:rPr>
              <a:t>jenjang kelas di </a:t>
            </a:r>
            <a:r>
              <a:rPr lang="id-ID" sz="2000" dirty="0" smtClean="0">
                <a:latin typeface="Aharoni" panose="02010803020104030203" pitchFamily="2" charset="-79"/>
                <a:cs typeface="Aharoni" panose="02010803020104030203" pitchFamily="2" charset="-79"/>
              </a:rPr>
              <a:t>SD</a:t>
            </a:r>
            <a:r>
              <a:rPr lang="en-US" sz="2000" dirty="0" smtClean="0">
                <a:latin typeface="Aharoni" panose="02010803020104030203" pitchFamily="2" charset="-79"/>
                <a:cs typeface="Aharoni" panose="02010803020104030203" pitchFamily="2" charset="-79"/>
              </a:rPr>
              <a:t>,</a:t>
            </a:r>
            <a:r>
              <a:rPr lang="id-ID" sz="2000" dirty="0" smtClean="0">
                <a:latin typeface="Aharoni" panose="02010803020104030203" pitchFamily="2" charset="-79"/>
                <a:cs typeface="Aharoni" panose="02010803020104030203" pitchFamily="2" charset="-79"/>
              </a:rPr>
              <a:t> </a:t>
            </a:r>
            <a:r>
              <a:rPr lang="id-ID" sz="2000" dirty="0">
                <a:latin typeface="Aharoni" panose="02010803020104030203" pitchFamily="2" charset="-79"/>
                <a:cs typeface="Aharoni" panose="02010803020104030203" pitchFamily="2" charset="-79"/>
              </a:rPr>
              <a:t>pembelajaran menulis dibedakan menjadi </a:t>
            </a:r>
            <a:r>
              <a:rPr lang="id-ID" sz="2000" dirty="0" smtClean="0">
                <a:latin typeface="Aharoni" panose="02010803020104030203" pitchFamily="2" charset="-79"/>
                <a:cs typeface="Aharoni" panose="02010803020104030203" pitchFamily="2" charset="-79"/>
              </a:rPr>
              <a:t>dua:</a:t>
            </a:r>
            <a:endParaRPr lang="id-ID" sz="2000" dirty="0">
              <a:latin typeface="Aharoni" panose="02010803020104030203" pitchFamily="2" charset="-79"/>
              <a:cs typeface="Aharoni" panose="02010803020104030203" pitchFamily="2" charset="-79"/>
            </a:endParaRPr>
          </a:p>
          <a:p>
            <a:r>
              <a:rPr lang="id-ID" sz="2000" dirty="0">
                <a:latin typeface="Aharoni" panose="02010803020104030203" pitchFamily="2" charset="-79"/>
                <a:cs typeface="Aharoni" panose="02010803020104030203" pitchFamily="2" charset="-79"/>
              </a:rPr>
              <a:t>1. </a:t>
            </a:r>
            <a:r>
              <a:rPr lang="id-ID" sz="2000" dirty="0" smtClean="0">
                <a:latin typeface="Aharoni" panose="02010803020104030203" pitchFamily="2" charset="-79"/>
                <a:cs typeface="Aharoni" panose="02010803020104030203" pitchFamily="2" charset="-79"/>
              </a:rPr>
              <a:t>Pembelajaran </a:t>
            </a:r>
            <a:r>
              <a:rPr lang="id-ID" sz="2000" dirty="0">
                <a:latin typeface="Aharoni" panose="02010803020104030203" pitchFamily="2" charset="-79"/>
                <a:cs typeface="Aharoni" panose="02010803020104030203" pitchFamily="2" charset="-79"/>
              </a:rPr>
              <a:t>menulis permulaan</a:t>
            </a:r>
          </a:p>
          <a:p>
            <a:pPr marL="285750" indent="-285750">
              <a:buFont typeface="Wingdings" panose="05000000000000000000" pitchFamily="2" charset="2"/>
              <a:buChar char="q"/>
            </a:pPr>
            <a:r>
              <a:rPr lang="id-ID" sz="2000" dirty="0">
                <a:latin typeface="Aharoni" panose="02010803020104030203" pitchFamily="2" charset="-79"/>
                <a:cs typeface="Aharoni" panose="02010803020104030203" pitchFamily="2" charset="-79"/>
              </a:rPr>
              <a:t>Kegiatan ini biasa disebut dengan hand writing, yaitu cara merealisasikan simbol- simbol bunyi dan cara menulisnya dengan baik dan benar. </a:t>
            </a:r>
            <a:endParaRPr lang="en-US" sz="2000" dirty="0" smtClean="0">
              <a:latin typeface="Aharoni" panose="02010803020104030203" pitchFamily="2" charset="-79"/>
              <a:cs typeface="Aharoni" panose="02010803020104030203" pitchFamily="2" charset="-79"/>
            </a:endParaRPr>
          </a:p>
          <a:p>
            <a:pPr marL="285750" indent="-285750">
              <a:buFont typeface="Wingdings" panose="05000000000000000000" pitchFamily="2" charset="2"/>
              <a:buChar char="q"/>
            </a:pPr>
            <a:r>
              <a:rPr lang="id-ID" sz="2000" dirty="0" smtClean="0">
                <a:latin typeface="Aharoni" panose="02010803020104030203" pitchFamily="2" charset="-79"/>
                <a:cs typeface="Aharoni" panose="02010803020104030203" pitchFamily="2" charset="-79"/>
              </a:rPr>
              <a:t>Tingkatan </a:t>
            </a:r>
            <a:r>
              <a:rPr lang="id-ID" sz="2000" dirty="0">
                <a:latin typeface="Aharoni" panose="02010803020104030203" pitchFamily="2" charset="-79"/>
                <a:cs typeface="Aharoni" panose="02010803020104030203" pitchFamily="2" charset="-79"/>
              </a:rPr>
              <a:t>ini terkait dengan strategi atau cara mewujudkan simbol-simbol bunyi bahasa menjadi huruf- huruf yang dapat dikenali secara </a:t>
            </a:r>
            <a:r>
              <a:rPr lang="id-ID" sz="2000" dirty="0" smtClean="0">
                <a:latin typeface="Aharoni" panose="02010803020104030203" pitchFamily="2" charset="-79"/>
                <a:cs typeface="Aharoni" panose="02010803020104030203" pitchFamily="2" charset="-79"/>
              </a:rPr>
              <a:t>konkret.</a:t>
            </a:r>
            <a:endParaRPr lang="en-US" sz="2000" dirty="0" smtClean="0">
              <a:latin typeface="Aharoni" panose="02010803020104030203" pitchFamily="2" charset="-79"/>
              <a:cs typeface="Aharoni" panose="02010803020104030203" pitchFamily="2" charset="-79"/>
            </a:endParaRPr>
          </a:p>
          <a:p>
            <a:pPr marL="285750" indent="-285750">
              <a:buFont typeface="Wingdings" panose="05000000000000000000" pitchFamily="2" charset="2"/>
              <a:buChar char="q"/>
            </a:pPr>
            <a:r>
              <a:rPr lang="id-ID" sz="2000" dirty="0" smtClean="0">
                <a:latin typeface="Aharoni" panose="02010803020104030203" pitchFamily="2" charset="-79"/>
                <a:cs typeface="Aharoni" panose="02010803020104030203" pitchFamily="2" charset="-79"/>
              </a:rPr>
              <a:t>Tujuan </a:t>
            </a:r>
            <a:r>
              <a:rPr lang="id-ID" sz="2000" dirty="0">
                <a:latin typeface="Aharoni" panose="02010803020104030203" pitchFamily="2" charset="-79"/>
                <a:cs typeface="Aharoni" panose="02010803020104030203" pitchFamily="2" charset="-79"/>
              </a:rPr>
              <a:t>menulis permulaan adalah agar siswa dapat menulis kata-kata dan kalimat sederhana dengan </a:t>
            </a:r>
            <a:r>
              <a:rPr lang="id-ID" sz="2000" dirty="0" smtClean="0">
                <a:latin typeface="Aharoni" panose="02010803020104030203" pitchFamily="2" charset="-79"/>
                <a:cs typeface="Aharoni" panose="02010803020104030203" pitchFamily="2" charset="-79"/>
              </a:rPr>
              <a:t>tepat.</a:t>
            </a:r>
            <a:endParaRPr lang="en-US" sz="2000" dirty="0" smtClean="0">
              <a:latin typeface="Aharoni" panose="02010803020104030203" pitchFamily="2" charset="-79"/>
              <a:cs typeface="Aharoni" panose="02010803020104030203" pitchFamily="2" charset="-79"/>
            </a:endParaRPr>
          </a:p>
          <a:p>
            <a:pPr marL="285750" indent="-285750">
              <a:buFont typeface="Wingdings" panose="05000000000000000000" pitchFamily="2" charset="2"/>
              <a:buChar char="q"/>
            </a:pPr>
            <a:r>
              <a:rPr lang="id-ID" sz="2000" dirty="0" smtClean="0">
                <a:latin typeface="Aharoni" panose="02010803020104030203" pitchFamily="2" charset="-79"/>
                <a:cs typeface="Aharoni" panose="02010803020104030203" pitchFamily="2" charset="-79"/>
              </a:rPr>
              <a:t>Pada </a:t>
            </a:r>
            <a:r>
              <a:rPr lang="id-ID" sz="2000" dirty="0">
                <a:latin typeface="Aharoni" panose="02010803020104030203" pitchFamily="2" charset="-79"/>
                <a:cs typeface="Aharoni" panose="02010803020104030203" pitchFamily="2" charset="-79"/>
              </a:rPr>
              <a:t>menulis permulaan siswa diharapkan untuk dapat memproduksi tulisan dapat dimulai dengan tulisan eja. </a:t>
            </a:r>
            <a:endParaRPr lang="en-US" sz="2000" dirty="0" smtClean="0">
              <a:latin typeface="Aharoni" panose="02010803020104030203" pitchFamily="2" charset="-79"/>
              <a:cs typeface="Aharoni" panose="02010803020104030203" pitchFamily="2" charset="-79"/>
            </a:endParaRPr>
          </a:p>
          <a:p>
            <a:pPr marL="285750" indent="-285750">
              <a:buFont typeface="Wingdings" panose="05000000000000000000" pitchFamily="2" charset="2"/>
              <a:buChar char="q"/>
            </a:pPr>
            <a:r>
              <a:rPr lang="id-ID" sz="2000" dirty="0" smtClean="0">
                <a:latin typeface="Aharoni" panose="02010803020104030203" pitchFamily="2" charset="-79"/>
                <a:cs typeface="Aharoni" panose="02010803020104030203" pitchFamily="2" charset="-79"/>
              </a:rPr>
              <a:t>Contoh</a:t>
            </a:r>
            <a:r>
              <a:rPr lang="id-ID" sz="2000" dirty="0">
                <a:latin typeface="Aharoni" panose="02010803020104030203" pitchFamily="2" charset="-79"/>
                <a:cs typeface="Aharoni" panose="02010803020104030203" pitchFamily="2" charset="-79"/>
              </a:rPr>
              <a:t> tulisan e,d,f,k,j dan dapat berupa suku kata seperti su-ka, ma-ta, ha-rus, lu-ka serta dalam bentuk kalimat sederhana. </a:t>
            </a:r>
            <a:endParaRPr lang="en-US" sz="2000" dirty="0" smtClean="0">
              <a:latin typeface="Aharoni" panose="02010803020104030203" pitchFamily="2" charset="-79"/>
              <a:cs typeface="Aharoni" panose="02010803020104030203" pitchFamily="2" charset="-79"/>
            </a:endParaRPr>
          </a:p>
          <a:p>
            <a:pPr marL="285750" indent="-285750">
              <a:buFont typeface="Wingdings" panose="05000000000000000000" pitchFamily="2" charset="2"/>
              <a:buChar char="q"/>
            </a:pPr>
            <a:r>
              <a:rPr lang="id-ID" sz="2000" dirty="0" smtClean="0">
                <a:latin typeface="Aharoni" panose="02010803020104030203" pitchFamily="2" charset="-79"/>
                <a:cs typeface="Aharoni" panose="02010803020104030203" pitchFamily="2" charset="-79"/>
              </a:rPr>
              <a:t>Seperti </a:t>
            </a:r>
            <a:r>
              <a:rPr lang="id-ID" sz="2000" dirty="0">
                <a:latin typeface="Aharoni" panose="02010803020104030203" pitchFamily="2" charset="-79"/>
                <a:cs typeface="Aharoni" panose="02010803020104030203" pitchFamily="2" charset="-79"/>
              </a:rPr>
              <a:t>halnya membaca permulaan, menulis permulaan juga dapat menggunakan metode-metode seperti metode abjad, metode suku kata, metode global dan metode SAS. </a:t>
            </a:r>
            <a:endParaRPr lang="en-US" sz="2000" dirty="0" smtClean="0">
              <a:latin typeface="Aharoni" panose="02010803020104030203" pitchFamily="2" charset="-79"/>
              <a:cs typeface="Aharoni" panose="02010803020104030203" pitchFamily="2" charset="-79"/>
            </a:endParaRPr>
          </a:p>
          <a:p>
            <a:pPr marL="285750" indent="-285750">
              <a:buFont typeface="Wingdings" panose="05000000000000000000" pitchFamily="2" charset="2"/>
              <a:buChar char="q"/>
            </a:pPr>
            <a:r>
              <a:rPr lang="id-ID" sz="2000" dirty="0" smtClean="0">
                <a:latin typeface="Aharoni" panose="02010803020104030203" pitchFamily="2" charset="-79"/>
                <a:cs typeface="Aharoni" panose="02010803020104030203" pitchFamily="2" charset="-79"/>
              </a:rPr>
              <a:t>Pembelajaran </a:t>
            </a:r>
            <a:r>
              <a:rPr lang="id-ID" sz="2000" dirty="0">
                <a:latin typeface="Aharoni" panose="02010803020104030203" pitchFamily="2" charset="-79"/>
                <a:cs typeface="Aharoni" panose="02010803020104030203" pitchFamily="2" charset="-79"/>
              </a:rPr>
              <a:t>permulaan ini terjadi pada kelas rendah yaitu kelas I dan kelas II</a:t>
            </a:r>
            <a:r>
              <a:rPr lang="id-ID" sz="2000" dirty="0" smtClean="0">
                <a:latin typeface="Aharoni" panose="02010803020104030203" pitchFamily="2" charset="-79"/>
                <a:cs typeface="Aharoni" panose="02010803020104030203" pitchFamily="2" charset="-79"/>
              </a:rPr>
              <a:t>.</a:t>
            </a:r>
            <a:endParaRPr lang="id-ID" sz="20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42044782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0" b="-20000"/>
          </a:stretch>
        </a:blipFill>
        <a:effectLst/>
      </p:bgPr>
    </p:bg>
    <p:spTree>
      <p:nvGrpSpPr>
        <p:cNvPr id="1" name=""/>
        <p:cNvGrpSpPr/>
        <p:nvPr/>
      </p:nvGrpSpPr>
      <p:grpSpPr>
        <a:xfrm>
          <a:off x="0" y="0"/>
          <a:ext cx="0" cy="0"/>
          <a:chOff x="0" y="0"/>
          <a:chExt cx="0" cy="0"/>
        </a:xfrm>
      </p:grpSpPr>
      <p:sp>
        <p:nvSpPr>
          <p:cNvPr id="4" name="TextBox 3"/>
          <p:cNvSpPr txBox="1"/>
          <p:nvPr/>
        </p:nvSpPr>
        <p:spPr>
          <a:xfrm>
            <a:off x="524666" y="338417"/>
            <a:ext cx="11235925" cy="6370975"/>
          </a:xfrm>
          <a:prstGeom prst="rect">
            <a:avLst/>
          </a:prstGeom>
          <a:noFill/>
        </p:spPr>
        <p:txBody>
          <a:bodyPr wrap="square" rtlCol="0">
            <a:spAutoFit/>
          </a:bodyPr>
          <a:lstStyle/>
          <a:p>
            <a:r>
              <a:rPr lang="id-ID" sz="2400" dirty="0" smtClean="0">
                <a:latin typeface="Aharoni" panose="02010803020104030203" pitchFamily="2" charset="-79"/>
                <a:cs typeface="Aharoni" panose="02010803020104030203" pitchFamily="2" charset="-79"/>
              </a:rPr>
              <a:t>Ruang lingkup pembelajaran menulis di kelas rendah</a:t>
            </a:r>
            <a:r>
              <a:rPr lang="en-US" sz="2400" dirty="0" smtClean="0">
                <a:latin typeface="Aharoni" panose="02010803020104030203" pitchFamily="2" charset="-79"/>
                <a:cs typeface="Aharoni" panose="02010803020104030203" pitchFamily="2" charset="-79"/>
              </a:rPr>
              <a:t>: </a:t>
            </a:r>
            <a:r>
              <a:rPr lang="id-ID" sz="2400" dirty="0">
                <a:latin typeface="Aharoni" panose="02010803020104030203" pitchFamily="2" charset="-79"/>
                <a:cs typeface="Aharoni" panose="02010803020104030203" pitchFamily="2" charset="-79"/>
              </a:rPr>
              <a:t>         </a:t>
            </a:r>
            <a:endParaRPr lang="en-US" sz="2400" dirty="0" smtClean="0">
              <a:latin typeface="Aharoni" panose="02010803020104030203" pitchFamily="2" charset="-79"/>
              <a:cs typeface="Aharoni" panose="02010803020104030203" pitchFamily="2" charset="-79"/>
            </a:endParaRPr>
          </a:p>
          <a:p>
            <a:pPr marL="285750" indent="-285750">
              <a:buFont typeface="Wingdings" panose="05000000000000000000" pitchFamily="2" charset="2"/>
              <a:buChar char="q"/>
            </a:pPr>
            <a:r>
              <a:rPr lang="id-ID" sz="2400" dirty="0" smtClean="0">
                <a:latin typeface="Aharoni" panose="02010803020104030203" pitchFamily="2" charset="-79"/>
                <a:cs typeface="Aharoni" panose="02010803020104030203" pitchFamily="2" charset="-79"/>
              </a:rPr>
              <a:t>Kelas </a:t>
            </a:r>
            <a:r>
              <a:rPr lang="id-ID" sz="2400" dirty="0">
                <a:latin typeface="Aharoni" panose="02010803020104030203" pitchFamily="2" charset="-79"/>
                <a:cs typeface="Aharoni" panose="02010803020104030203" pitchFamily="2" charset="-79"/>
              </a:rPr>
              <a:t>I ( satu )</a:t>
            </a:r>
          </a:p>
          <a:p>
            <a:r>
              <a:rPr lang="id-ID" sz="2400" dirty="0">
                <a:latin typeface="Aharoni" panose="02010803020104030203" pitchFamily="2" charset="-79"/>
                <a:cs typeface="Aharoni" panose="02010803020104030203" pitchFamily="2" charset="-79"/>
              </a:rPr>
              <a:t>Menulis permulaan di kelas I ini menggunakan huruf-huruf kecil, tujuannya siswa dapat memahami cara menulis permulaan dengan ejaan yang benar dan mengkomunikasikan ide/pesan secara tertulis, materi pelajaran menulis permulaan dikelas I SD disajikan secara bertahap dengan menggunakan pendekatan huruf, suku kata, kata-kata atau </a:t>
            </a:r>
            <a:r>
              <a:rPr lang="id-ID" sz="2400" dirty="0" smtClean="0">
                <a:latin typeface="Aharoni" panose="02010803020104030203" pitchFamily="2" charset="-79"/>
                <a:cs typeface="Aharoni" panose="02010803020104030203" pitchFamily="2" charset="-79"/>
              </a:rPr>
              <a:t>kalimat.</a:t>
            </a:r>
            <a:endParaRPr lang="en-US" sz="2400" dirty="0" smtClean="0">
              <a:latin typeface="Aharoni" panose="02010803020104030203" pitchFamily="2" charset="-79"/>
              <a:cs typeface="Aharoni" panose="02010803020104030203" pitchFamily="2" charset="-79"/>
            </a:endParaRPr>
          </a:p>
          <a:p>
            <a:endParaRPr lang="en-US" sz="2400" dirty="0" smtClean="0">
              <a:latin typeface="Aharoni" panose="02010803020104030203" pitchFamily="2" charset="-79"/>
              <a:cs typeface="Aharoni" panose="02010803020104030203" pitchFamily="2" charset="-79"/>
            </a:endParaRPr>
          </a:p>
          <a:p>
            <a:pPr marL="285750" indent="-285750">
              <a:buFont typeface="Wingdings" panose="05000000000000000000" pitchFamily="2" charset="2"/>
              <a:buChar char="q"/>
            </a:pPr>
            <a:r>
              <a:rPr lang="id-ID" sz="2400" dirty="0" smtClean="0">
                <a:latin typeface="Aharoni" panose="02010803020104030203" pitchFamily="2" charset="-79"/>
                <a:cs typeface="Aharoni" panose="02010803020104030203" pitchFamily="2" charset="-79"/>
              </a:rPr>
              <a:t>Kelas </a:t>
            </a:r>
            <a:r>
              <a:rPr lang="id-ID" sz="2400" dirty="0">
                <a:latin typeface="Aharoni" panose="02010803020104030203" pitchFamily="2" charset="-79"/>
                <a:cs typeface="Aharoni" panose="02010803020104030203" pitchFamily="2" charset="-79"/>
              </a:rPr>
              <a:t>II ( dua )</a:t>
            </a:r>
          </a:p>
          <a:p>
            <a:r>
              <a:rPr lang="id-ID" sz="2400" dirty="0">
                <a:latin typeface="Aharoni" panose="02010803020104030203" pitchFamily="2" charset="-79"/>
                <a:cs typeface="Aharoni" panose="02010803020104030203" pitchFamily="2" charset="-79"/>
              </a:rPr>
              <a:t>Menulis permulaan di kelas II ini menggunakan huruf – huruf besar pada pada awal kalimat dan penggunaan tanda baca, tujuannya siswa memahami cara menulis permulaan dengan ejaan yang benar dan </a:t>
            </a:r>
            <a:r>
              <a:rPr lang="id-ID" sz="2400" dirty="0" smtClean="0">
                <a:latin typeface="Aharoni" panose="02010803020104030203" pitchFamily="2" charset="-79"/>
                <a:cs typeface="Aharoni" panose="02010803020104030203" pitchFamily="2" charset="-79"/>
              </a:rPr>
              <a:t>mengomunikasikan </a:t>
            </a:r>
            <a:r>
              <a:rPr lang="id-ID" sz="2400" dirty="0">
                <a:latin typeface="Aharoni" panose="02010803020104030203" pitchFamily="2" charset="-79"/>
                <a:cs typeface="Aharoni" panose="02010803020104030203" pitchFamily="2" charset="-79"/>
              </a:rPr>
              <a:t>ide/pesan secara tertulis, untuk memperkenalkan cara menulis huruf besar di kelas II SD mempergunakan pendekatan spiral maksudnya huruf demi huruf diperkenalkan secara berangsur-angsur sampai pada akhirnya semua huruf dikuasai oleh para siswa.</a:t>
            </a:r>
          </a:p>
          <a:p>
            <a:r>
              <a:rPr lang="id-ID" sz="2400" dirty="0">
                <a:latin typeface="Aharoni" panose="02010803020104030203" pitchFamily="2" charset="-79"/>
                <a:cs typeface="Aharoni" panose="02010803020104030203" pitchFamily="2" charset="-79"/>
              </a:rPr>
              <a:t> </a:t>
            </a:r>
          </a:p>
        </p:txBody>
      </p:sp>
    </p:spTree>
    <p:extLst>
      <p:ext uri="{BB962C8B-B14F-4D97-AF65-F5344CB8AC3E}">
        <p14:creationId xmlns:p14="http://schemas.microsoft.com/office/powerpoint/2010/main" val="24804690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932629" y="901124"/>
            <a:ext cx="10307457" cy="5509200"/>
          </a:xfrm>
          <a:prstGeom prst="rect">
            <a:avLst/>
          </a:prstGeom>
          <a:noFill/>
        </p:spPr>
        <p:txBody>
          <a:bodyPr wrap="square" rtlCol="0">
            <a:spAutoFit/>
          </a:bodyPr>
          <a:lstStyle/>
          <a:p>
            <a:r>
              <a:rPr lang="id-ID" sz="3200" dirty="0" smtClean="0">
                <a:latin typeface="Aharoni" panose="02010803020104030203" pitchFamily="2" charset="-79"/>
                <a:cs typeface="Aharoni" panose="02010803020104030203" pitchFamily="2" charset="-79"/>
              </a:rPr>
              <a:t>2.</a:t>
            </a:r>
            <a:r>
              <a:rPr lang="id-ID" sz="3200" dirty="0">
                <a:latin typeface="Aharoni" panose="02010803020104030203" pitchFamily="2" charset="-79"/>
                <a:cs typeface="Aharoni" panose="02010803020104030203" pitchFamily="2" charset="-79"/>
              </a:rPr>
              <a:t> Pembelajaran menulis lanjutan </a:t>
            </a:r>
            <a:r>
              <a:rPr lang="id-ID" sz="3200" dirty="0" smtClean="0">
                <a:latin typeface="Aharoni" panose="02010803020104030203" pitchFamily="2" charset="-79"/>
                <a:cs typeface="Aharoni" panose="02010803020104030203" pitchFamily="2" charset="-79"/>
              </a:rPr>
              <a:t>(pemahaman)</a:t>
            </a:r>
            <a:endParaRPr lang="id-ID" sz="3200" dirty="0">
              <a:latin typeface="Aharoni" panose="02010803020104030203" pitchFamily="2" charset="-79"/>
              <a:cs typeface="Aharoni" panose="02010803020104030203" pitchFamily="2" charset="-79"/>
            </a:endParaRPr>
          </a:p>
          <a:p>
            <a:pPr marL="285750" indent="-285750">
              <a:buFont typeface="Wingdings" panose="05000000000000000000" pitchFamily="2" charset="2"/>
              <a:buChar char="q"/>
            </a:pPr>
            <a:r>
              <a:rPr lang="id-ID" sz="3200" dirty="0">
                <a:latin typeface="Aharoni" panose="02010803020104030203" pitchFamily="2" charset="-79"/>
                <a:cs typeface="Aharoni" panose="02010803020104030203" pitchFamily="2" charset="-79"/>
              </a:rPr>
              <a:t>Pembelajaran menulis ini terdapat dikelas III, IV, V, VI. </a:t>
            </a:r>
            <a:endParaRPr lang="en-US" sz="3200" dirty="0">
              <a:latin typeface="Aharoni" panose="02010803020104030203" pitchFamily="2" charset="-79"/>
              <a:cs typeface="Aharoni" panose="02010803020104030203" pitchFamily="2" charset="-79"/>
            </a:endParaRPr>
          </a:p>
          <a:p>
            <a:pPr marL="285750" indent="-285750">
              <a:buFont typeface="Wingdings" panose="05000000000000000000" pitchFamily="2" charset="2"/>
              <a:buChar char="q"/>
            </a:pPr>
            <a:r>
              <a:rPr lang="id-ID" sz="3200" dirty="0" smtClean="0">
                <a:latin typeface="Aharoni" panose="02010803020104030203" pitchFamily="2" charset="-79"/>
                <a:cs typeface="Aharoni" panose="02010803020104030203" pitchFamily="2" charset="-79"/>
              </a:rPr>
              <a:t>Tujuan </a:t>
            </a:r>
            <a:r>
              <a:rPr lang="id-ID" sz="3200" dirty="0">
                <a:latin typeface="Aharoni" panose="02010803020104030203" pitchFamily="2" charset="-79"/>
                <a:cs typeface="Aharoni" panose="02010803020104030203" pitchFamily="2" charset="-79"/>
              </a:rPr>
              <a:t>menulis lanjut adalah agar siswa mampu menuangkan pikiran dan perasaannya dengan bahasa tulis secara teratur dan teliti. </a:t>
            </a:r>
            <a:endParaRPr lang="en-US" sz="3200" dirty="0" smtClean="0">
              <a:latin typeface="Aharoni" panose="02010803020104030203" pitchFamily="2" charset="-79"/>
              <a:cs typeface="Aharoni" panose="02010803020104030203" pitchFamily="2" charset="-79"/>
            </a:endParaRPr>
          </a:p>
          <a:p>
            <a:pPr marL="285750" indent="-285750">
              <a:buFont typeface="Wingdings" panose="05000000000000000000" pitchFamily="2" charset="2"/>
              <a:buChar char="q"/>
            </a:pPr>
            <a:r>
              <a:rPr lang="id-ID" sz="3200" dirty="0" smtClean="0">
                <a:latin typeface="Aharoni" panose="02010803020104030203" pitchFamily="2" charset="-79"/>
                <a:cs typeface="Aharoni" panose="02010803020104030203" pitchFamily="2" charset="-79"/>
              </a:rPr>
              <a:t>Yang </a:t>
            </a:r>
            <a:r>
              <a:rPr lang="id-ID" sz="3200" dirty="0">
                <a:latin typeface="Aharoni" panose="02010803020104030203" pitchFamily="2" charset="-79"/>
                <a:cs typeface="Aharoni" panose="02010803020104030203" pitchFamily="2" charset="-79"/>
              </a:rPr>
              <a:t>membedakan menulis permulaan dengan menulis lanjut adalah adanya kemampuan untuk mengembangkan skema yang ada yang telah diperoleh sebelumnya untuk lebih mengembangkan hal-hal yang akan ditulis</a:t>
            </a:r>
            <a:r>
              <a:rPr lang="id-ID" sz="3200" dirty="0" smtClean="0">
                <a:latin typeface="Aharoni" panose="02010803020104030203" pitchFamily="2" charset="-79"/>
                <a:cs typeface="Aharoni" panose="02010803020104030203" pitchFamily="2" charset="-79"/>
              </a:rPr>
              <a:t>.</a:t>
            </a:r>
            <a:endParaRPr lang="id-ID" sz="32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1947004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002967" y="127402"/>
            <a:ext cx="10689465" cy="7478970"/>
          </a:xfrm>
          <a:prstGeom prst="rect">
            <a:avLst/>
          </a:prstGeom>
          <a:noFill/>
        </p:spPr>
        <p:txBody>
          <a:bodyPr wrap="square" rtlCol="0">
            <a:spAutoFit/>
          </a:bodyPr>
          <a:lstStyle/>
          <a:p>
            <a:pPr marL="285750" indent="-285750">
              <a:buFont typeface="Wingdings" panose="05000000000000000000" pitchFamily="2" charset="2"/>
              <a:buChar char="q"/>
            </a:pPr>
            <a:r>
              <a:rPr lang="id-ID" sz="2400" dirty="0" smtClean="0">
                <a:latin typeface="Aharoni" panose="02010803020104030203" pitchFamily="2" charset="-79"/>
                <a:cs typeface="Aharoni" panose="02010803020104030203" pitchFamily="2" charset="-79"/>
              </a:rPr>
              <a:t>Teknik </a:t>
            </a:r>
            <a:r>
              <a:rPr lang="id-ID" sz="2400" dirty="0">
                <a:latin typeface="Aharoni" panose="02010803020104030203" pitchFamily="2" charset="-79"/>
                <a:cs typeface="Aharoni" panose="02010803020104030203" pitchFamily="2" charset="-79"/>
              </a:rPr>
              <a:t>dan Model Pembelajaran Menulis Cerita berdasarkan butir-butir pembelajaran menulis di kelas tinggi (kelas 3-6) SD terdapat ragam teknik pembelajaran menulis. </a:t>
            </a:r>
            <a:endParaRPr lang="en-US" sz="2400" dirty="0" smtClean="0">
              <a:latin typeface="Aharoni" panose="02010803020104030203" pitchFamily="2" charset="-79"/>
              <a:cs typeface="Aharoni" panose="02010803020104030203" pitchFamily="2" charset="-79"/>
            </a:endParaRPr>
          </a:p>
          <a:p>
            <a:pPr marL="285750" indent="-285750">
              <a:buFont typeface="Wingdings" panose="05000000000000000000" pitchFamily="2" charset="2"/>
              <a:buChar char="q"/>
            </a:pPr>
            <a:r>
              <a:rPr lang="id-ID" sz="2400" dirty="0" smtClean="0">
                <a:latin typeface="Aharoni" panose="02010803020104030203" pitchFamily="2" charset="-79"/>
                <a:cs typeface="Aharoni" panose="02010803020104030203" pitchFamily="2" charset="-79"/>
              </a:rPr>
              <a:t>Teknik </a:t>
            </a:r>
            <a:r>
              <a:rPr lang="id-ID" sz="2400" dirty="0">
                <a:latin typeface="Aharoni" panose="02010803020104030203" pitchFamily="2" charset="-79"/>
                <a:cs typeface="Aharoni" panose="02010803020104030203" pitchFamily="2" charset="-79"/>
              </a:rPr>
              <a:t>pembelajaran menulis dikelompokkan menjadi dua, yakni menulis cerita dan menulis untuk keperluan sehari-hari :</a:t>
            </a:r>
          </a:p>
          <a:p>
            <a:endParaRPr lang="en-US" sz="2400" dirty="0">
              <a:latin typeface="Aharoni" panose="02010803020104030203" pitchFamily="2" charset="-79"/>
              <a:cs typeface="Aharoni" panose="02010803020104030203" pitchFamily="2" charset="-79"/>
            </a:endParaRPr>
          </a:p>
          <a:p>
            <a:pPr marL="285750" indent="-285750">
              <a:buFont typeface="Wingdings" panose="05000000000000000000" pitchFamily="2" charset="2"/>
              <a:buChar char="ü"/>
            </a:pPr>
            <a:r>
              <a:rPr lang="id-ID" sz="2400" dirty="0" smtClean="0">
                <a:latin typeface="Aharoni" panose="02010803020104030203" pitchFamily="2" charset="-79"/>
                <a:cs typeface="Aharoni" panose="02010803020104030203" pitchFamily="2" charset="-79"/>
              </a:rPr>
              <a:t>Menulis </a:t>
            </a:r>
            <a:r>
              <a:rPr lang="id-ID" sz="2400" dirty="0">
                <a:latin typeface="Aharoni" panose="02010803020104030203" pitchFamily="2" charset="-79"/>
                <a:cs typeface="Aharoni" panose="02010803020104030203" pitchFamily="2" charset="-79"/>
              </a:rPr>
              <a:t>cerita</a:t>
            </a:r>
          </a:p>
          <a:p>
            <a:r>
              <a:rPr lang="id-ID" sz="2400" dirty="0">
                <a:latin typeface="Aharoni" panose="02010803020104030203" pitchFamily="2" charset="-79"/>
                <a:cs typeface="Aharoni" panose="02010803020104030203" pitchFamily="2" charset="-79"/>
              </a:rPr>
              <a:t>Menulis cerita Teknik ini terdiri atas </a:t>
            </a:r>
            <a:r>
              <a:rPr lang="en-US" sz="2400" dirty="0" err="1" smtClean="0">
                <a:latin typeface="Aharoni" panose="02010803020104030203" pitchFamily="2" charset="-79"/>
                <a:cs typeface="Aharoni" panose="02010803020104030203" pitchFamily="2" charset="-79"/>
              </a:rPr>
              <a:t>enam</a:t>
            </a:r>
            <a:r>
              <a:rPr lang="id-ID" sz="2400" dirty="0" smtClean="0">
                <a:latin typeface="Aharoni" panose="02010803020104030203" pitchFamily="2" charset="-79"/>
                <a:cs typeface="Aharoni" panose="02010803020104030203" pitchFamily="2" charset="-79"/>
              </a:rPr>
              <a:t> macam:</a:t>
            </a:r>
            <a:endParaRPr lang="id-ID" sz="2400" dirty="0">
              <a:latin typeface="Aharoni" panose="02010803020104030203" pitchFamily="2" charset="-79"/>
              <a:cs typeface="Aharoni" panose="02010803020104030203" pitchFamily="2" charset="-79"/>
            </a:endParaRPr>
          </a:p>
          <a:p>
            <a:r>
              <a:rPr lang="id-ID" sz="2400" dirty="0">
                <a:latin typeface="Aharoni" panose="02010803020104030203" pitchFamily="2" charset="-79"/>
                <a:cs typeface="Aharoni" panose="02010803020104030203" pitchFamily="2" charset="-79"/>
              </a:rPr>
              <a:t>1) </a:t>
            </a:r>
            <a:r>
              <a:rPr lang="id-ID" sz="2400" dirty="0" smtClean="0">
                <a:latin typeface="Aharoni" panose="02010803020104030203" pitchFamily="2" charset="-79"/>
                <a:cs typeface="Aharoni" panose="02010803020104030203" pitchFamily="2" charset="-79"/>
              </a:rPr>
              <a:t>Menyusun </a:t>
            </a:r>
            <a:r>
              <a:rPr lang="id-ID" sz="2400" dirty="0">
                <a:latin typeface="Aharoni" panose="02010803020104030203" pitchFamily="2" charset="-79"/>
                <a:cs typeface="Aharoni" panose="02010803020104030203" pitchFamily="2" charset="-79"/>
              </a:rPr>
              <a:t>kalimat.</a:t>
            </a:r>
          </a:p>
          <a:p>
            <a:r>
              <a:rPr lang="id-ID" sz="2400" dirty="0">
                <a:latin typeface="Aharoni" panose="02010803020104030203" pitchFamily="2" charset="-79"/>
                <a:cs typeface="Aharoni" panose="02010803020104030203" pitchFamily="2" charset="-79"/>
              </a:rPr>
              <a:t>Teknik menyusun cerita dapat dilakukan </a:t>
            </a:r>
            <a:r>
              <a:rPr lang="id-ID" sz="2400" dirty="0" smtClean="0">
                <a:latin typeface="Aharoni" panose="02010803020104030203" pitchFamily="2" charset="-79"/>
                <a:cs typeface="Aharoni" panose="02010803020104030203" pitchFamily="2" charset="-79"/>
              </a:rPr>
              <a:t>dengan</a:t>
            </a:r>
            <a:r>
              <a:rPr lang="en-US" sz="2400" dirty="0" smtClean="0">
                <a:latin typeface="Aharoni" panose="02010803020104030203" pitchFamily="2" charset="-79"/>
                <a:cs typeface="Aharoni" panose="02010803020104030203" pitchFamily="2" charset="-79"/>
              </a:rPr>
              <a:t> </a:t>
            </a:r>
            <a:r>
              <a:rPr lang="id-ID" sz="2400" dirty="0" smtClean="0">
                <a:latin typeface="Aharoni" panose="02010803020104030203" pitchFamily="2" charset="-79"/>
                <a:cs typeface="Aharoni" panose="02010803020104030203" pitchFamily="2" charset="-79"/>
              </a:rPr>
              <a:t>menjawab </a:t>
            </a:r>
            <a:r>
              <a:rPr lang="id-ID" sz="2400" dirty="0">
                <a:latin typeface="Aharoni" panose="02010803020104030203" pitchFamily="2" charset="-79"/>
                <a:cs typeface="Aharoni" panose="02010803020104030203" pitchFamily="2" charset="-79"/>
              </a:rPr>
              <a:t>pertanyaan, melengkapi kalimat memperbaiki susunan kalimat, memperluas kalimat, subtitusi, transfomtasi dan membuat kalimat.</a:t>
            </a:r>
          </a:p>
          <a:p>
            <a:r>
              <a:rPr lang="id-ID" sz="2400" dirty="0">
                <a:latin typeface="Aharoni" panose="02010803020104030203" pitchFamily="2" charset="-79"/>
                <a:cs typeface="Aharoni" panose="02010803020104030203" pitchFamily="2" charset="-79"/>
              </a:rPr>
              <a:t>2) </a:t>
            </a:r>
            <a:r>
              <a:rPr lang="id-ID" sz="2400" dirty="0" smtClean="0">
                <a:latin typeface="Aharoni" panose="02010803020104030203" pitchFamily="2" charset="-79"/>
                <a:cs typeface="Aharoni" panose="02010803020104030203" pitchFamily="2" charset="-79"/>
              </a:rPr>
              <a:t>Teknik </a:t>
            </a:r>
            <a:r>
              <a:rPr lang="id-ID" sz="2400" dirty="0">
                <a:latin typeface="Aharoni" panose="02010803020104030203" pitchFamily="2" charset="-79"/>
                <a:cs typeface="Aharoni" panose="02010803020104030203" pitchFamily="2" charset="-79"/>
              </a:rPr>
              <a:t>memperkenalkan cerita Meliputi : baca dan tulis, simak dan tulis</a:t>
            </a:r>
          </a:p>
          <a:p>
            <a:r>
              <a:rPr lang="id-ID" sz="2400" dirty="0">
                <a:latin typeface="Aharoni" panose="02010803020104030203" pitchFamily="2" charset="-79"/>
                <a:cs typeface="Aharoni" panose="02010803020104030203" pitchFamily="2" charset="-79"/>
              </a:rPr>
              <a:t>3) </a:t>
            </a:r>
            <a:r>
              <a:rPr lang="id-ID" sz="2400" dirty="0" smtClean="0">
                <a:latin typeface="Aharoni" panose="02010803020104030203" pitchFamily="2" charset="-79"/>
                <a:cs typeface="Aharoni" panose="02010803020104030203" pitchFamily="2" charset="-79"/>
              </a:rPr>
              <a:t>Meniru </a:t>
            </a:r>
            <a:r>
              <a:rPr lang="id-ID" sz="2400" dirty="0">
                <a:latin typeface="Aharoni" panose="02010803020104030203" pitchFamily="2" charset="-79"/>
                <a:cs typeface="Aharoni" panose="02010803020104030203" pitchFamily="2" charset="-79"/>
              </a:rPr>
              <a:t>model</a:t>
            </a:r>
          </a:p>
          <a:p>
            <a:r>
              <a:rPr lang="id-ID" sz="2400" dirty="0">
                <a:latin typeface="Aharoni" panose="02010803020104030203" pitchFamily="2" charset="-79"/>
                <a:cs typeface="Aharoni" panose="02010803020104030203" pitchFamily="2" charset="-79"/>
              </a:rPr>
              <a:t>4) </a:t>
            </a:r>
            <a:r>
              <a:rPr lang="id-ID" sz="2400" dirty="0" smtClean="0">
                <a:latin typeface="Aharoni" panose="02010803020104030203" pitchFamily="2" charset="-79"/>
                <a:cs typeface="Aharoni" panose="02010803020104030203" pitchFamily="2" charset="-79"/>
              </a:rPr>
              <a:t>Menyusun </a:t>
            </a:r>
            <a:r>
              <a:rPr lang="id-ID" sz="2400" dirty="0">
                <a:latin typeface="Aharoni" panose="02010803020104030203" pitchFamily="2" charset="-79"/>
                <a:cs typeface="Aharoni" panose="02010803020104030203" pitchFamily="2" charset="-79"/>
              </a:rPr>
              <a:t>paragaf</a:t>
            </a:r>
          </a:p>
          <a:p>
            <a:r>
              <a:rPr lang="id-ID" sz="2400" dirty="0">
                <a:latin typeface="Aharoni" panose="02010803020104030203" pitchFamily="2" charset="-79"/>
                <a:cs typeface="Aharoni" panose="02010803020104030203" pitchFamily="2" charset="-79"/>
              </a:rPr>
              <a:t>5) </a:t>
            </a:r>
            <a:r>
              <a:rPr lang="id-ID" sz="2400" dirty="0" smtClean="0">
                <a:latin typeface="Aharoni" panose="02010803020104030203" pitchFamily="2" charset="-79"/>
                <a:cs typeface="Aharoni" panose="02010803020104030203" pitchFamily="2" charset="-79"/>
              </a:rPr>
              <a:t>Menceritakan </a:t>
            </a:r>
            <a:r>
              <a:rPr lang="id-ID" sz="2400" dirty="0">
                <a:latin typeface="Aharoni" panose="02010803020104030203" pitchFamily="2" charset="-79"/>
                <a:cs typeface="Aharoni" panose="02010803020104030203" pitchFamily="2" charset="-79"/>
              </a:rPr>
              <a:t>kembali</a:t>
            </a:r>
          </a:p>
          <a:p>
            <a:r>
              <a:rPr lang="id-ID" sz="2400" dirty="0">
                <a:latin typeface="Aharoni" panose="02010803020104030203" pitchFamily="2" charset="-79"/>
                <a:cs typeface="Aharoni" panose="02010803020104030203" pitchFamily="2" charset="-79"/>
              </a:rPr>
              <a:t>6) </a:t>
            </a:r>
            <a:r>
              <a:rPr lang="id-ID" sz="2400" dirty="0" smtClean="0">
                <a:latin typeface="Aharoni" panose="02010803020104030203" pitchFamily="2" charset="-79"/>
                <a:cs typeface="Aharoni" panose="02010803020104030203" pitchFamily="2" charset="-79"/>
              </a:rPr>
              <a:t>Membuat</a:t>
            </a:r>
            <a:r>
              <a:rPr lang="en-US" sz="2400" dirty="0">
                <a:latin typeface="Aharoni" panose="02010803020104030203" pitchFamily="2" charset="-79"/>
                <a:cs typeface="Aharoni" panose="02010803020104030203" pitchFamily="2" charset="-79"/>
              </a:rPr>
              <a:t> </a:t>
            </a:r>
            <a:r>
              <a:rPr lang="en-US" sz="2400" dirty="0" err="1" smtClean="0">
                <a:latin typeface="Aharoni" panose="02010803020104030203" pitchFamily="2" charset="-79"/>
                <a:cs typeface="Aharoni" panose="02010803020104030203" pitchFamily="2" charset="-79"/>
              </a:rPr>
              <a:t>simpulan</a:t>
            </a:r>
            <a:endParaRPr lang="id-ID" sz="2400" dirty="0">
              <a:latin typeface="Aharoni" panose="02010803020104030203" pitchFamily="2" charset="-79"/>
              <a:cs typeface="Aharoni" panose="02010803020104030203" pitchFamily="2" charset="-79"/>
            </a:endParaRPr>
          </a:p>
          <a:p>
            <a:r>
              <a:rPr lang="id-ID" sz="2400" dirty="0">
                <a:latin typeface="Aharoni" panose="02010803020104030203" pitchFamily="2" charset="-79"/>
                <a:cs typeface="Aharoni" panose="02010803020104030203" pitchFamily="2" charset="-79"/>
              </a:rPr>
              <a:t> </a:t>
            </a:r>
          </a:p>
          <a:p>
            <a:r>
              <a:rPr lang="id-ID" sz="2400" dirty="0">
                <a:latin typeface="Aharoni" panose="02010803020104030203" pitchFamily="2" charset="-79"/>
                <a:cs typeface="Aharoni" panose="02010803020104030203" pitchFamily="2" charset="-79"/>
              </a:rPr>
              <a:t> </a:t>
            </a:r>
          </a:p>
        </p:txBody>
      </p:sp>
    </p:spTree>
    <p:extLst>
      <p:ext uri="{BB962C8B-B14F-4D97-AF65-F5344CB8AC3E}">
        <p14:creationId xmlns:p14="http://schemas.microsoft.com/office/powerpoint/2010/main" val="31678316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115508" y="690110"/>
            <a:ext cx="11076492" cy="5632311"/>
          </a:xfrm>
          <a:prstGeom prst="rect">
            <a:avLst/>
          </a:prstGeom>
          <a:noFill/>
        </p:spPr>
        <p:txBody>
          <a:bodyPr wrap="square" rtlCol="0">
            <a:spAutoFit/>
          </a:bodyPr>
          <a:lstStyle/>
          <a:p>
            <a:r>
              <a:rPr lang="id-ID" sz="2400" dirty="0" smtClean="0">
                <a:latin typeface="Aharoni" panose="02010803020104030203" pitchFamily="2" charset="-79"/>
                <a:cs typeface="Aharoni" panose="02010803020104030203" pitchFamily="2" charset="-79"/>
              </a:rPr>
              <a:t>Menulis </a:t>
            </a:r>
            <a:r>
              <a:rPr lang="id-ID" sz="2400" dirty="0">
                <a:latin typeface="Aharoni" panose="02010803020104030203" pitchFamily="2" charset="-79"/>
                <a:cs typeface="Aharoni" panose="02010803020104030203" pitchFamily="2" charset="-79"/>
              </a:rPr>
              <a:t>untuk keperluan sehari-hari</a:t>
            </a:r>
          </a:p>
          <a:p>
            <a:r>
              <a:rPr lang="id-ID" sz="2400" dirty="0">
                <a:latin typeface="Aharoni" panose="02010803020104030203" pitchFamily="2" charset="-79"/>
                <a:cs typeface="Aharoni" panose="02010803020104030203" pitchFamily="2" charset="-79"/>
              </a:rPr>
              <a:t>Menulis untuk keperluan sehari-hari meliputi ragam menulis: </a:t>
            </a:r>
            <a:endParaRPr lang="en-US" sz="2400" dirty="0" smtClean="0">
              <a:latin typeface="Aharoni" panose="02010803020104030203" pitchFamily="2" charset="-79"/>
              <a:cs typeface="Aharoni" panose="02010803020104030203" pitchFamily="2" charset="-79"/>
            </a:endParaRPr>
          </a:p>
          <a:p>
            <a:pPr marL="285750" indent="-285750">
              <a:buFont typeface="Wingdings" panose="05000000000000000000" pitchFamily="2" charset="2"/>
              <a:buChar char="ü"/>
            </a:pPr>
            <a:r>
              <a:rPr lang="id-ID" sz="2400" dirty="0" smtClean="0">
                <a:latin typeface="Aharoni" panose="02010803020104030203" pitchFamily="2" charset="-79"/>
                <a:cs typeface="Aharoni" panose="02010803020104030203" pitchFamily="2" charset="-79"/>
              </a:rPr>
              <a:t>menulis surat</a:t>
            </a:r>
            <a:endParaRPr lang="en-US" sz="2400" dirty="0" smtClean="0">
              <a:latin typeface="Aharoni" panose="02010803020104030203" pitchFamily="2" charset="-79"/>
              <a:cs typeface="Aharoni" panose="02010803020104030203" pitchFamily="2" charset="-79"/>
            </a:endParaRPr>
          </a:p>
          <a:p>
            <a:pPr marL="285750" indent="-285750">
              <a:buFont typeface="Wingdings" panose="05000000000000000000" pitchFamily="2" charset="2"/>
              <a:buChar char="ü"/>
            </a:pPr>
            <a:r>
              <a:rPr lang="id-ID" sz="2400" dirty="0" smtClean="0">
                <a:latin typeface="Aharoni" panose="02010803020104030203" pitchFamily="2" charset="-79"/>
                <a:cs typeface="Aharoni" panose="02010803020104030203" pitchFamily="2" charset="-79"/>
              </a:rPr>
              <a:t>menulis pengumuman</a:t>
            </a:r>
            <a:endParaRPr lang="en-US" sz="2400" dirty="0" smtClean="0">
              <a:latin typeface="Aharoni" panose="02010803020104030203" pitchFamily="2" charset="-79"/>
              <a:cs typeface="Aharoni" panose="02010803020104030203" pitchFamily="2" charset="-79"/>
            </a:endParaRPr>
          </a:p>
          <a:p>
            <a:pPr marL="285750" indent="-285750">
              <a:buFont typeface="Wingdings" panose="05000000000000000000" pitchFamily="2" charset="2"/>
              <a:buChar char="ü"/>
            </a:pPr>
            <a:r>
              <a:rPr lang="id-ID" sz="2400" dirty="0" smtClean="0">
                <a:latin typeface="Aharoni" panose="02010803020104030203" pitchFamily="2" charset="-79"/>
                <a:cs typeface="Aharoni" panose="02010803020104030203" pitchFamily="2" charset="-79"/>
              </a:rPr>
              <a:t>mengisi formulir</a:t>
            </a:r>
            <a:endParaRPr lang="en-US" sz="2400" dirty="0" smtClean="0">
              <a:latin typeface="Aharoni" panose="02010803020104030203" pitchFamily="2" charset="-79"/>
              <a:cs typeface="Aharoni" panose="02010803020104030203" pitchFamily="2" charset="-79"/>
            </a:endParaRPr>
          </a:p>
          <a:p>
            <a:pPr marL="285750" indent="-285750">
              <a:buFont typeface="Wingdings" panose="05000000000000000000" pitchFamily="2" charset="2"/>
              <a:buChar char="ü"/>
            </a:pPr>
            <a:r>
              <a:rPr lang="id-ID" sz="2400" dirty="0" smtClean="0">
                <a:latin typeface="Aharoni" panose="02010803020104030203" pitchFamily="2" charset="-79"/>
                <a:cs typeface="Aharoni" panose="02010803020104030203" pitchFamily="2" charset="-79"/>
              </a:rPr>
              <a:t>menulis </a:t>
            </a:r>
            <a:r>
              <a:rPr lang="id-ID" sz="2400" dirty="0">
                <a:latin typeface="Aharoni" panose="02010803020104030203" pitchFamily="2" charset="-79"/>
                <a:cs typeface="Aharoni" panose="02010803020104030203" pitchFamily="2" charset="-79"/>
              </a:rPr>
              <a:t>surat </a:t>
            </a:r>
            <a:r>
              <a:rPr lang="id-ID" sz="2400" dirty="0" smtClean="0">
                <a:latin typeface="Aharoni" panose="02010803020104030203" pitchFamily="2" charset="-79"/>
                <a:cs typeface="Aharoni" panose="02010803020104030203" pitchFamily="2" charset="-79"/>
              </a:rPr>
              <a:t>undangan</a:t>
            </a:r>
            <a:endParaRPr lang="en-US" sz="2400" dirty="0">
              <a:latin typeface="Aharoni" panose="02010803020104030203" pitchFamily="2" charset="-79"/>
              <a:cs typeface="Aharoni" panose="02010803020104030203" pitchFamily="2" charset="-79"/>
            </a:endParaRPr>
          </a:p>
          <a:p>
            <a:pPr marL="285750" indent="-285750">
              <a:buFont typeface="Wingdings" panose="05000000000000000000" pitchFamily="2" charset="2"/>
              <a:buChar char="ü"/>
            </a:pPr>
            <a:r>
              <a:rPr lang="id-ID" sz="2400" dirty="0" smtClean="0">
                <a:latin typeface="Aharoni" panose="02010803020104030203" pitchFamily="2" charset="-79"/>
                <a:cs typeface="Aharoni" panose="02010803020104030203" pitchFamily="2" charset="-79"/>
              </a:rPr>
              <a:t>membuat iklan</a:t>
            </a:r>
            <a:endParaRPr lang="en-US" sz="2400" dirty="0" smtClean="0">
              <a:latin typeface="Aharoni" panose="02010803020104030203" pitchFamily="2" charset="-79"/>
              <a:cs typeface="Aharoni" panose="02010803020104030203" pitchFamily="2" charset="-79"/>
            </a:endParaRPr>
          </a:p>
          <a:p>
            <a:pPr marL="285750" indent="-285750">
              <a:buFont typeface="Wingdings" panose="05000000000000000000" pitchFamily="2" charset="2"/>
              <a:buChar char="ü"/>
            </a:pPr>
            <a:r>
              <a:rPr lang="id-ID" sz="2400" dirty="0" smtClean="0">
                <a:latin typeface="Aharoni" panose="02010803020104030203" pitchFamily="2" charset="-79"/>
                <a:cs typeface="Aharoni" panose="02010803020104030203" pitchFamily="2" charset="-79"/>
              </a:rPr>
              <a:t>menyusun </a:t>
            </a:r>
            <a:r>
              <a:rPr lang="id-ID" sz="2400" dirty="0">
                <a:latin typeface="Aharoni" panose="02010803020104030203" pitchFamily="2" charset="-79"/>
                <a:cs typeface="Aharoni" panose="02010803020104030203" pitchFamily="2" charset="-79"/>
              </a:rPr>
              <a:t>daftar riwayat hidup. </a:t>
            </a:r>
            <a:endParaRPr lang="en-US" sz="2400" dirty="0">
              <a:latin typeface="Aharoni" panose="02010803020104030203" pitchFamily="2" charset="-79"/>
              <a:cs typeface="Aharoni" panose="02010803020104030203" pitchFamily="2" charset="-79"/>
            </a:endParaRPr>
          </a:p>
          <a:p>
            <a:endParaRPr lang="en-US" sz="2400" dirty="0" smtClean="0">
              <a:latin typeface="Aharoni" panose="02010803020104030203" pitchFamily="2" charset="-79"/>
              <a:cs typeface="Aharoni" panose="02010803020104030203" pitchFamily="2" charset="-79"/>
            </a:endParaRPr>
          </a:p>
          <a:p>
            <a:r>
              <a:rPr lang="id-ID" sz="2400" dirty="0" smtClean="0">
                <a:latin typeface="Aharoni" panose="02010803020104030203" pitchFamily="2" charset="-79"/>
                <a:cs typeface="Aharoni" panose="02010803020104030203" pitchFamily="2" charset="-79"/>
              </a:rPr>
              <a:t>Model </a:t>
            </a:r>
            <a:r>
              <a:rPr lang="id-ID" sz="2400" dirty="0">
                <a:latin typeface="Aharoni" panose="02010803020104030203" pitchFamily="2" charset="-79"/>
                <a:cs typeface="Aharoni" panose="02010803020104030203" pitchFamily="2" charset="-79"/>
              </a:rPr>
              <a:t>pembelajaran menulis cerita/cerpen di SD meliputi: </a:t>
            </a:r>
            <a:endParaRPr lang="en-US" sz="2400" dirty="0" smtClean="0">
              <a:latin typeface="Aharoni" panose="02010803020104030203" pitchFamily="2" charset="-79"/>
              <a:cs typeface="Aharoni" panose="02010803020104030203" pitchFamily="2" charset="-79"/>
            </a:endParaRPr>
          </a:p>
          <a:p>
            <a:pPr marL="285750" indent="-285750">
              <a:buFont typeface="Wingdings" panose="05000000000000000000" pitchFamily="2" charset="2"/>
              <a:buChar char="ü"/>
            </a:pPr>
            <a:r>
              <a:rPr lang="id-ID" sz="2400" dirty="0" smtClean="0">
                <a:latin typeface="Aharoni" panose="02010803020104030203" pitchFamily="2" charset="-79"/>
                <a:cs typeface="Aharoni" panose="02010803020104030203" pitchFamily="2" charset="-79"/>
              </a:rPr>
              <a:t>menceritakan gambar</a:t>
            </a:r>
            <a:endParaRPr lang="en-US" sz="2400" dirty="0" smtClean="0">
              <a:latin typeface="Aharoni" panose="02010803020104030203" pitchFamily="2" charset="-79"/>
              <a:cs typeface="Aharoni" panose="02010803020104030203" pitchFamily="2" charset="-79"/>
            </a:endParaRPr>
          </a:p>
          <a:p>
            <a:pPr marL="285750" indent="-285750">
              <a:buFont typeface="Wingdings" panose="05000000000000000000" pitchFamily="2" charset="2"/>
              <a:buChar char="ü"/>
            </a:pPr>
            <a:r>
              <a:rPr lang="id-ID" sz="2400" dirty="0" smtClean="0">
                <a:latin typeface="Aharoni" panose="02010803020104030203" pitchFamily="2" charset="-79"/>
                <a:cs typeface="Aharoni" panose="02010803020104030203" pitchFamily="2" charset="-79"/>
              </a:rPr>
              <a:t>melanjutkan </a:t>
            </a:r>
            <a:r>
              <a:rPr lang="id-ID" sz="2400" dirty="0">
                <a:latin typeface="Aharoni" panose="02010803020104030203" pitchFamily="2" charset="-79"/>
                <a:cs typeface="Aharoni" panose="02010803020104030203" pitchFamily="2" charset="-79"/>
              </a:rPr>
              <a:t>cerita </a:t>
            </a:r>
            <a:r>
              <a:rPr lang="id-ID" sz="2400" dirty="0" smtClean="0">
                <a:latin typeface="Aharoni" panose="02010803020104030203" pitchFamily="2" charset="-79"/>
                <a:cs typeface="Aharoni" panose="02010803020104030203" pitchFamily="2" charset="-79"/>
              </a:rPr>
              <a:t>lain</a:t>
            </a:r>
            <a:endParaRPr lang="en-US" sz="2400" dirty="0" smtClean="0">
              <a:latin typeface="Aharoni" panose="02010803020104030203" pitchFamily="2" charset="-79"/>
              <a:cs typeface="Aharoni" panose="02010803020104030203" pitchFamily="2" charset="-79"/>
            </a:endParaRPr>
          </a:p>
          <a:p>
            <a:pPr marL="285750" indent="-285750">
              <a:buFont typeface="Wingdings" panose="05000000000000000000" pitchFamily="2" charset="2"/>
              <a:buChar char="ü"/>
            </a:pPr>
            <a:r>
              <a:rPr lang="id-ID" sz="2400" dirty="0" smtClean="0">
                <a:latin typeface="Aharoni" panose="02010803020104030203" pitchFamily="2" charset="-79"/>
                <a:cs typeface="Aharoni" panose="02010803020104030203" pitchFamily="2" charset="-79"/>
              </a:rPr>
              <a:t>menceritakan mimpi</a:t>
            </a:r>
            <a:endParaRPr lang="en-US" sz="2400" dirty="0" smtClean="0">
              <a:latin typeface="Aharoni" panose="02010803020104030203" pitchFamily="2" charset="-79"/>
              <a:cs typeface="Aharoni" panose="02010803020104030203" pitchFamily="2" charset="-79"/>
            </a:endParaRPr>
          </a:p>
          <a:p>
            <a:pPr marL="285750" indent="-285750">
              <a:buFont typeface="Wingdings" panose="05000000000000000000" pitchFamily="2" charset="2"/>
              <a:buChar char="ü"/>
            </a:pPr>
            <a:r>
              <a:rPr lang="id-ID" sz="2400" dirty="0" smtClean="0">
                <a:latin typeface="Aharoni" panose="02010803020104030203" pitchFamily="2" charset="-79"/>
                <a:cs typeface="Aharoni" panose="02010803020104030203" pitchFamily="2" charset="-79"/>
              </a:rPr>
              <a:t>menceritakan pengalaman</a:t>
            </a:r>
            <a:endParaRPr lang="en-US" sz="2400" dirty="0" smtClean="0">
              <a:latin typeface="Aharoni" panose="02010803020104030203" pitchFamily="2" charset="-79"/>
              <a:cs typeface="Aharoni" panose="02010803020104030203" pitchFamily="2" charset="-79"/>
            </a:endParaRPr>
          </a:p>
          <a:p>
            <a:pPr marL="285750" indent="-285750">
              <a:buFont typeface="Wingdings" panose="05000000000000000000" pitchFamily="2" charset="2"/>
              <a:buChar char="ü"/>
            </a:pPr>
            <a:r>
              <a:rPr lang="id-ID" sz="2400" dirty="0" smtClean="0">
                <a:latin typeface="Aharoni" panose="02010803020104030203" pitchFamily="2" charset="-79"/>
                <a:cs typeface="Aharoni" panose="02010803020104030203" pitchFamily="2" charset="-79"/>
              </a:rPr>
              <a:t>menceritakan </a:t>
            </a:r>
            <a:r>
              <a:rPr lang="id-ID" sz="2400" dirty="0">
                <a:latin typeface="Aharoni" panose="02010803020104030203" pitchFamily="2" charset="-79"/>
                <a:cs typeface="Aharoni" panose="02010803020104030203" pitchFamily="2" charset="-79"/>
              </a:rPr>
              <a:t>cita-cita</a:t>
            </a:r>
          </a:p>
        </p:txBody>
      </p:sp>
    </p:spTree>
    <p:extLst>
      <p:ext uri="{BB962C8B-B14F-4D97-AF65-F5344CB8AC3E}">
        <p14:creationId xmlns:p14="http://schemas.microsoft.com/office/powerpoint/2010/main" val="2690576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18405" y="1879919"/>
            <a:ext cx="11178862" cy="4708981"/>
          </a:xfrm>
          <a:prstGeom prst="rect">
            <a:avLst/>
          </a:prstGeom>
          <a:noFill/>
        </p:spPr>
        <p:txBody>
          <a:bodyPr wrap="square" rtlCol="0">
            <a:spAutoFit/>
          </a:bodyPr>
          <a:lstStyle/>
          <a:p>
            <a:pPr marL="285750" indent="-285750">
              <a:buFont typeface="Wingdings" panose="05000000000000000000" pitchFamily="2" charset="2"/>
              <a:buChar char="q"/>
            </a:pPr>
            <a:r>
              <a:rPr lang="id-ID" sz="2000" dirty="0" smtClean="0">
                <a:latin typeface="Aharoni" panose="02010803020104030203" pitchFamily="2" charset="-79"/>
                <a:cs typeface="Aharoni" panose="02010803020104030203" pitchFamily="2" charset="-79"/>
              </a:rPr>
              <a:t>Deskripsi </a:t>
            </a:r>
            <a:r>
              <a:rPr lang="id-ID" sz="2000" dirty="0">
                <a:latin typeface="Aharoni" panose="02010803020104030203" pitchFamily="2" charset="-79"/>
                <a:cs typeface="Aharoni" panose="02010803020104030203" pitchFamily="2" charset="-79"/>
              </a:rPr>
              <a:t>adalah ragam wacana yang melukiskan atau menggambarkan sesuatu berdasarkan kesan-kesan dari pengamatan, pengalaman, dan perasaan </a:t>
            </a:r>
            <a:r>
              <a:rPr lang="id-ID" sz="2000" dirty="0" smtClean="0">
                <a:latin typeface="Aharoni" panose="02010803020104030203" pitchFamily="2" charset="-79"/>
                <a:cs typeface="Aharoni" panose="02010803020104030203" pitchFamily="2" charset="-79"/>
              </a:rPr>
              <a:t>penulisny</a:t>
            </a:r>
            <a:r>
              <a:rPr lang="en-US" sz="2000" dirty="0" smtClean="0">
                <a:latin typeface="Aharoni" panose="02010803020104030203" pitchFamily="2" charset="-79"/>
                <a:cs typeface="Aharoni" panose="02010803020104030203" pitchFamily="2" charset="-79"/>
              </a:rPr>
              <a:t>a</a:t>
            </a:r>
            <a:r>
              <a:rPr lang="id-ID" sz="2000" dirty="0" smtClean="0">
                <a:latin typeface="Aharoni" panose="02010803020104030203" pitchFamily="2" charset="-79"/>
                <a:cs typeface="Aharoni" panose="02010803020104030203" pitchFamily="2" charset="-79"/>
              </a:rPr>
              <a:t>. </a:t>
            </a:r>
            <a:endParaRPr lang="en-US" sz="2000" dirty="0" smtClean="0">
              <a:latin typeface="Aharoni" panose="02010803020104030203" pitchFamily="2" charset="-79"/>
              <a:cs typeface="Aharoni" panose="02010803020104030203" pitchFamily="2" charset="-79"/>
            </a:endParaRPr>
          </a:p>
          <a:p>
            <a:pPr marL="285750" indent="-285750">
              <a:buFont typeface="Wingdings" panose="05000000000000000000" pitchFamily="2" charset="2"/>
              <a:buChar char="q"/>
            </a:pPr>
            <a:r>
              <a:rPr lang="en-US" sz="2000" dirty="0">
                <a:latin typeface="Aharoni" panose="02010803020104030203" pitchFamily="2" charset="-79"/>
                <a:cs typeface="Aharoni" panose="02010803020104030203" pitchFamily="2" charset="-79"/>
              </a:rPr>
              <a:t>T</a:t>
            </a:r>
            <a:r>
              <a:rPr lang="id-ID" sz="2000" dirty="0" smtClean="0">
                <a:latin typeface="Aharoni" panose="02010803020104030203" pitchFamily="2" charset="-79"/>
                <a:cs typeface="Aharoni" panose="02010803020104030203" pitchFamily="2" charset="-79"/>
              </a:rPr>
              <a:t>ulisan </a:t>
            </a:r>
            <a:r>
              <a:rPr lang="id-ID" sz="2000" dirty="0">
                <a:latin typeface="Aharoni" panose="02010803020104030203" pitchFamily="2" charset="-79"/>
                <a:cs typeface="Aharoni" panose="02010803020104030203" pitchFamily="2" charset="-79"/>
              </a:rPr>
              <a:t>deskripsi berisi gambaran mengenai suatu hal/keadaan sehingga pembaca seolah-olah melihat, mendengar, atau merasakan hal tersebut. </a:t>
            </a:r>
            <a:endParaRPr lang="en-US" sz="2000" dirty="0" smtClean="0">
              <a:latin typeface="Aharoni" panose="02010803020104030203" pitchFamily="2" charset="-79"/>
              <a:cs typeface="Aharoni" panose="02010803020104030203" pitchFamily="2" charset="-79"/>
            </a:endParaRPr>
          </a:p>
          <a:p>
            <a:pPr marL="285750" indent="-285750">
              <a:buFont typeface="Wingdings" panose="05000000000000000000" pitchFamily="2" charset="2"/>
              <a:buChar char="q"/>
            </a:pPr>
            <a:r>
              <a:rPr lang="id-ID" sz="2000" dirty="0" smtClean="0">
                <a:latin typeface="Aharoni" panose="02010803020104030203" pitchFamily="2" charset="-79"/>
                <a:cs typeface="Aharoni" panose="02010803020104030203" pitchFamily="2" charset="-79"/>
              </a:rPr>
              <a:t>Deskripsi </a:t>
            </a:r>
            <a:r>
              <a:rPr lang="id-ID" sz="2000" dirty="0">
                <a:latin typeface="Aharoni" panose="02010803020104030203" pitchFamily="2" charset="-79"/>
                <a:cs typeface="Aharoni" panose="02010803020104030203" pitchFamily="2" charset="-79"/>
              </a:rPr>
              <a:t>menggambarkan sesuatu dengan jelas dan terperinci. </a:t>
            </a:r>
            <a:endParaRPr lang="en-US" sz="2000" dirty="0" smtClean="0">
              <a:latin typeface="Aharoni" panose="02010803020104030203" pitchFamily="2" charset="-79"/>
              <a:cs typeface="Aharoni" panose="02010803020104030203" pitchFamily="2" charset="-79"/>
            </a:endParaRPr>
          </a:p>
          <a:p>
            <a:pPr marL="285750" indent="-285750">
              <a:buFont typeface="Wingdings" panose="05000000000000000000" pitchFamily="2" charset="2"/>
              <a:buChar char="q"/>
            </a:pPr>
            <a:r>
              <a:rPr lang="id-ID" sz="2000" dirty="0" smtClean="0">
                <a:latin typeface="Aharoni" panose="02010803020104030203" pitchFamily="2" charset="-79"/>
                <a:cs typeface="Aharoni" panose="02010803020104030203" pitchFamily="2" charset="-79"/>
              </a:rPr>
              <a:t>Tulisan </a:t>
            </a:r>
            <a:r>
              <a:rPr lang="id-ID" sz="2000" dirty="0">
                <a:latin typeface="Aharoni" panose="02010803020104030203" pitchFamily="2" charset="-79"/>
                <a:cs typeface="Aharoni" panose="02010803020104030203" pitchFamily="2" charset="-79"/>
              </a:rPr>
              <a:t>deskrispi bertujuan melukiskan atau memberikan gambaran terhadap sesuatu dengan sejelas-jelasnya sehingga pembaca seolah-olah dapat melihat, mendengar, membaca, atau merasakan hal yang </a:t>
            </a:r>
            <a:r>
              <a:rPr lang="id-ID" sz="2000" dirty="0" smtClean="0">
                <a:latin typeface="Aharoni" panose="02010803020104030203" pitchFamily="2" charset="-79"/>
                <a:cs typeface="Aharoni" panose="02010803020104030203" pitchFamily="2" charset="-79"/>
              </a:rPr>
              <a:t>dideskripsikan.</a:t>
            </a:r>
            <a:endParaRPr lang="en-US" sz="2000" dirty="0">
              <a:latin typeface="Aharoni" panose="02010803020104030203" pitchFamily="2" charset="-79"/>
              <a:cs typeface="Aharoni" panose="02010803020104030203" pitchFamily="2" charset="-79"/>
            </a:endParaRPr>
          </a:p>
          <a:p>
            <a:pPr marL="285750" indent="-285750">
              <a:buFont typeface="Wingdings" panose="05000000000000000000" pitchFamily="2" charset="2"/>
              <a:buChar char="q"/>
            </a:pPr>
            <a:r>
              <a:rPr lang="id-ID" sz="2000" dirty="0" smtClean="0">
                <a:latin typeface="Aharoni" panose="02010803020104030203" pitchFamily="2" charset="-79"/>
                <a:cs typeface="Aharoni" panose="02010803020104030203" pitchFamily="2" charset="-79"/>
              </a:rPr>
              <a:t>Dengan </a:t>
            </a:r>
            <a:r>
              <a:rPr lang="id-ID" sz="2000" dirty="0">
                <a:latin typeface="Aharoni" panose="02010803020104030203" pitchFamily="2" charset="-79"/>
                <a:cs typeface="Aharoni" panose="02010803020104030203" pitchFamily="2" charset="-79"/>
              </a:rPr>
              <a:t>demikian deskripsi dapat disimpulkan sebagai tulisan yang isinya menjelaskan sesuatu. </a:t>
            </a:r>
            <a:endParaRPr lang="en-US" sz="2000" dirty="0" smtClean="0">
              <a:latin typeface="Aharoni" panose="02010803020104030203" pitchFamily="2" charset="-79"/>
              <a:cs typeface="Aharoni" panose="02010803020104030203" pitchFamily="2" charset="-79"/>
            </a:endParaRPr>
          </a:p>
          <a:p>
            <a:pPr marL="285750" indent="-285750">
              <a:buFont typeface="Wingdings" panose="05000000000000000000" pitchFamily="2" charset="2"/>
              <a:buChar char="q"/>
            </a:pPr>
            <a:r>
              <a:rPr lang="id-ID" sz="2000" dirty="0" smtClean="0">
                <a:latin typeface="Aharoni" panose="02010803020104030203" pitchFamily="2" charset="-79"/>
                <a:cs typeface="Aharoni" panose="02010803020104030203" pitchFamily="2" charset="-79"/>
              </a:rPr>
              <a:t>Sesuatu </a:t>
            </a:r>
            <a:r>
              <a:rPr lang="id-ID" sz="2000" dirty="0">
                <a:latin typeface="Aharoni" panose="02010803020104030203" pitchFamily="2" charset="-79"/>
                <a:cs typeface="Aharoni" panose="02010803020104030203" pitchFamily="2" charset="-79"/>
              </a:rPr>
              <a:t>yang menjadi objek tulisan dijelaskan secara rinci sesuai dengan apa yang dilihat, didengar, dan dirasakan oleh pancaindra </a:t>
            </a:r>
            <a:r>
              <a:rPr lang="id-ID" sz="2000" dirty="0" smtClean="0">
                <a:latin typeface="Aharoni" panose="02010803020104030203" pitchFamily="2" charset="-79"/>
                <a:cs typeface="Aharoni" panose="02010803020104030203" pitchFamily="2" charset="-79"/>
              </a:rPr>
              <a:t>pengarang</a:t>
            </a:r>
            <a:r>
              <a:rPr lang="id-ID" sz="2000" dirty="0">
                <a:latin typeface="Aharoni" panose="02010803020104030203" pitchFamily="2" charset="-79"/>
                <a:cs typeface="Aharoni" panose="02010803020104030203" pitchFamily="2" charset="-79"/>
              </a:rPr>
              <a:t>. </a:t>
            </a:r>
            <a:endParaRPr lang="en-US" sz="2000" dirty="0" smtClean="0">
              <a:latin typeface="Aharoni" panose="02010803020104030203" pitchFamily="2" charset="-79"/>
              <a:cs typeface="Aharoni" panose="02010803020104030203" pitchFamily="2" charset="-79"/>
            </a:endParaRPr>
          </a:p>
          <a:p>
            <a:pPr marL="285750" indent="-285750">
              <a:buFont typeface="Wingdings" panose="05000000000000000000" pitchFamily="2" charset="2"/>
              <a:buChar char="q"/>
            </a:pPr>
            <a:r>
              <a:rPr lang="id-ID" sz="2000" dirty="0" smtClean="0">
                <a:latin typeface="Aharoni" panose="02010803020104030203" pitchFamily="2" charset="-79"/>
                <a:cs typeface="Aharoni" panose="02010803020104030203" pitchFamily="2" charset="-79"/>
              </a:rPr>
              <a:t>Tulisan ini</a:t>
            </a:r>
            <a:r>
              <a:rPr lang="en-US" sz="2000" dirty="0" smtClean="0">
                <a:latin typeface="Aharoni" panose="02010803020104030203" pitchFamily="2" charset="-79"/>
                <a:cs typeface="Aharoni" panose="02010803020104030203" pitchFamily="2" charset="-79"/>
              </a:rPr>
              <a:t> </a:t>
            </a:r>
            <a:r>
              <a:rPr lang="id-ID" sz="2000" dirty="0" smtClean="0">
                <a:latin typeface="Aharoni" panose="02010803020104030203" pitchFamily="2" charset="-79"/>
                <a:cs typeface="Aharoni" panose="02010803020104030203" pitchFamily="2" charset="-79"/>
              </a:rPr>
              <a:t>bermaksud </a:t>
            </a:r>
            <a:r>
              <a:rPr lang="id-ID" sz="2000" dirty="0">
                <a:latin typeface="Aharoni" panose="02010803020104030203" pitchFamily="2" charset="-79"/>
                <a:cs typeface="Aharoni" panose="02010803020104030203" pitchFamily="2" charset="-79"/>
              </a:rPr>
              <a:t>meyakinkan pembaca tentang kebenaran dan </a:t>
            </a:r>
            <a:r>
              <a:rPr lang="id-ID" sz="2000" dirty="0" smtClean="0">
                <a:latin typeface="Aharoni" panose="02010803020104030203" pitchFamily="2" charset="-79"/>
                <a:cs typeface="Aharoni" panose="02010803020104030203" pitchFamily="2" charset="-79"/>
              </a:rPr>
              <a:t>keberadaan </a:t>
            </a:r>
            <a:r>
              <a:rPr lang="id-ID" sz="2000" dirty="0">
                <a:latin typeface="Aharoni" panose="02010803020104030203" pitchFamily="2" charset="-79"/>
                <a:cs typeface="Aharoni" panose="02010803020104030203" pitchFamily="2" charset="-79"/>
              </a:rPr>
              <a:t>sesuatu yang telah dijelaskan oleh penulis. </a:t>
            </a:r>
            <a:br>
              <a:rPr lang="id-ID" sz="2000" dirty="0">
                <a:latin typeface="Aharoni" panose="02010803020104030203" pitchFamily="2" charset="-79"/>
                <a:cs typeface="Aharoni" panose="02010803020104030203" pitchFamily="2" charset="-79"/>
              </a:rPr>
            </a:br>
            <a:endParaRPr lang="id-ID" sz="2000" dirty="0">
              <a:latin typeface="Aharoni" panose="02010803020104030203" pitchFamily="2" charset="-79"/>
              <a:cs typeface="Aharoni" panose="02010803020104030203" pitchFamily="2" charset="-79"/>
            </a:endParaRPr>
          </a:p>
        </p:txBody>
      </p:sp>
      <p:sp>
        <p:nvSpPr>
          <p:cNvPr id="3" name="TextBox 2"/>
          <p:cNvSpPr txBox="1"/>
          <p:nvPr/>
        </p:nvSpPr>
        <p:spPr>
          <a:xfrm>
            <a:off x="3277772" y="492370"/>
            <a:ext cx="6035040" cy="1200329"/>
          </a:xfrm>
          <a:prstGeom prst="rect">
            <a:avLst/>
          </a:prstGeom>
          <a:noFill/>
        </p:spPr>
        <p:txBody>
          <a:bodyPr wrap="square" rtlCol="0">
            <a:spAutoFit/>
          </a:bodyPr>
          <a:lstStyle/>
          <a:p>
            <a:r>
              <a:rPr lang="en-US" sz="7200" dirty="0" smtClean="0">
                <a:latin typeface="Aharoni" panose="02010803020104030203" pitchFamily="2" charset="-79"/>
                <a:cs typeface="Aharoni" panose="02010803020104030203" pitchFamily="2" charset="-79"/>
              </a:rPr>
              <a:t>DESKRIPSI</a:t>
            </a:r>
            <a:endParaRPr lang="id-ID" sz="72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386606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250830" y="613826"/>
            <a:ext cx="9837279" cy="5693866"/>
          </a:xfrm>
          <a:prstGeom prst="rect">
            <a:avLst/>
          </a:prstGeom>
          <a:noFill/>
        </p:spPr>
        <p:txBody>
          <a:bodyPr wrap="square" rtlCol="0">
            <a:spAutoFit/>
          </a:bodyPr>
          <a:lstStyle/>
          <a:p>
            <a:r>
              <a:rPr lang="id-ID" sz="2800" dirty="0" smtClean="0">
                <a:latin typeface="Aharoni" panose="02010803020104030203" pitchFamily="2" charset="-79"/>
                <a:cs typeface="Aharoni" panose="02010803020104030203" pitchFamily="2" charset="-79"/>
              </a:rPr>
              <a:t>Contoh</a:t>
            </a:r>
            <a:r>
              <a:rPr lang="id-ID" sz="2800" dirty="0">
                <a:latin typeface="Aharoni" panose="02010803020104030203" pitchFamily="2" charset="-79"/>
                <a:cs typeface="Aharoni" panose="02010803020104030203" pitchFamily="2" charset="-79"/>
              </a:rPr>
              <a:t>:</a:t>
            </a:r>
          </a:p>
          <a:p>
            <a:r>
              <a:rPr lang="id-ID" sz="2800" dirty="0">
                <a:latin typeface="Aharoni" panose="02010803020104030203" pitchFamily="2" charset="-79"/>
                <a:cs typeface="Aharoni" panose="02010803020104030203" pitchFamily="2" charset="-79"/>
              </a:rPr>
              <a:t>Jauh di sana di tepi sungai,tampak seorang perempuan yang masih muda berjalan hilir mudik, kadang-kadang menengok ke laut, rupanya mencari atau menantikan apa-apa yang boleh timbul dari dalam laut yang amat tenang laksana aiar di dalam dulang pada ketika itu, atau darti pihak manapun. Pada air mukanya yang telah pucat dan dan tubuhnya yang sudah kurus itu, dapatlah diketahui, bahwa perempuan itu memikul suatu percintaan yang amat berat. Meskipun mukanya telah kurus, tetapi cahaya kecantikan perempuan itu tiada juga hilang. (dikutip dari “Bintang Minahasa” karya Hersevien M.Taulu ,2001:65</a:t>
            </a:r>
            <a:r>
              <a:rPr lang="id-ID" sz="2800" dirty="0" smtClean="0">
                <a:latin typeface="Aharoni" panose="02010803020104030203" pitchFamily="2" charset="-79"/>
                <a:cs typeface="Aharoni" panose="02010803020104030203" pitchFamily="2" charset="-79"/>
              </a:rPr>
              <a:t>)</a:t>
            </a:r>
            <a:endParaRPr lang="id-ID" sz="28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190822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4000" b="-14000"/>
          </a:stretch>
        </a:blipFill>
        <a:effectLst/>
      </p:bgPr>
    </p:bg>
    <p:spTree>
      <p:nvGrpSpPr>
        <p:cNvPr id="1" name=""/>
        <p:cNvGrpSpPr/>
        <p:nvPr/>
      </p:nvGrpSpPr>
      <p:grpSpPr>
        <a:xfrm>
          <a:off x="0" y="0"/>
          <a:ext cx="0" cy="0"/>
          <a:chOff x="0" y="0"/>
          <a:chExt cx="0" cy="0"/>
        </a:xfrm>
      </p:grpSpPr>
      <p:sp>
        <p:nvSpPr>
          <p:cNvPr id="2" name="TextBox 1"/>
          <p:cNvSpPr txBox="1"/>
          <p:nvPr/>
        </p:nvSpPr>
        <p:spPr>
          <a:xfrm>
            <a:off x="0" y="1401853"/>
            <a:ext cx="12337366" cy="5632311"/>
          </a:xfrm>
          <a:prstGeom prst="rect">
            <a:avLst/>
          </a:prstGeom>
          <a:noFill/>
        </p:spPr>
        <p:txBody>
          <a:bodyPr wrap="square" rtlCol="0">
            <a:spAutoFit/>
          </a:bodyPr>
          <a:lstStyle/>
          <a:p>
            <a:pPr marL="285750" indent="-285750">
              <a:buFont typeface="Wingdings" panose="05000000000000000000" pitchFamily="2" charset="2"/>
              <a:buChar char="q"/>
            </a:pPr>
            <a:r>
              <a:rPr lang="id-ID" sz="2400" dirty="0" smtClean="0">
                <a:latin typeface="Aharoni" panose="02010803020104030203" pitchFamily="2" charset="-79"/>
                <a:cs typeface="Aharoni" panose="02010803020104030203" pitchFamily="2" charset="-79"/>
              </a:rPr>
              <a:t>Narasi </a:t>
            </a:r>
            <a:r>
              <a:rPr lang="id-ID" sz="2400" dirty="0">
                <a:latin typeface="Aharoni" panose="02010803020104030203" pitchFamily="2" charset="-79"/>
                <a:cs typeface="Aharoni" panose="02010803020104030203" pitchFamily="2" charset="-79"/>
              </a:rPr>
              <a:t>adalah jenis tulisan yang isinya menceritakan tentang suatu peristiwa. </a:t>
            </a:r>
            <a:endParaRPr lang="en-US" sz="2400" dirty="0" smtClean="0">
              <a:latin typeface="Aharoni" panose="02010803020104030203" pitchFamily="2" charset="-79"/>
              <a:cs typeface="Aharoni" panose="02010803020104030203" pitchFamily="2" charset="-79"/>
            </a:endParaRPr>
          </a:p>
          <a:p>
            <a:pPr marL="285750" indent="-285750">
              <a:buFont typeface="Wingdings" panose="05000000000000000000" pitchFamily="2" charset="2"/>
              <a:buChar char="q"/>
            </a:pPr>
            <a:r>
              <a:rPr lang="id-ID" sz="2400" dirty="0" smtClean="0">
                <a:latin typeface="Aharoni" panose="02010803020104030203" pitchFamily="2" charset="-79"/>
                <a:cs typeface="Aharoni" panose="02010803020104030203" pitchFamily="2" charset="-79"/>
              </a:rPr>
              <a:t>Dalam </a:t>
            </a:r>
            <a:r>
              <a:rPr lang="id-ID" sz="2400" dirty="0">
                <a:latin typeface="Aharoni" panose="02010803020104030203" pitchFamily="2" charset="-79"/>
                <a:cs typeface="Aharoni" panose="02010803020104030203" pitchFamily="2" charset="-79"/>
              </a:rPr>
              <a:t>tulisan narasi terdapat alur cerita, tokoh, setting, dan konflik. </a:t>
            </a:r>
            <a:endParaRPr lang="en-US" sz="2400" dirty="0" smtClean="0">
              <a:latin typeface="Aharoni" panose="02010803020104030203" pitchFamily="2" charset="-79"/>
              <a:cs typeface="Aharoni" panose="02010803020104030203" pitchFamily="2" charset="-79"/>
            </a:endParaRPr>
          </a:p>
          <a:p>
            <a:pPr marL="285750" indent="-285750">
              <a:buFont typeface="Wingdings" panose="05000000000000000000" pitchFamily="2" charset="2"/>
              <a:buChar char="q"/>
            </a:pPr>
            <a:r>
              <a:rPr lang="id-ID" sz="2400" dirty="0" smtClean="0">
                <a:latin typeface="Aharoni" panose="02010803020104030203" pitchFamily="2" charset="-79"/>
                <a:cs typeface="Aharoni" panose="02010803020104030203" pitchFamily="2" charset="-79"/>
              </a:rPr>
              <a:t>Paragraf </a:t>
            </a:r>
            <a:r>
              <a:rPr lang="id-ID" sz="2400" dirty="0">
                <a:latin typeface="Aharoni" panose="02010803020104030203" pitchFamily="2" charset="-79"/>
                <a:cs typeface="Aharoni" panose="02010803020104030203" pitchFamily="2" charset="-79"/>
              </a:rPr>
              <a:t>narasi tidak memiliki kalimat utama</a:t>
            </a:r>
            <a:r>
              <a:rPr lang="id-ID" sz="2400" dirty="0" smtClean="0">
                <a:latin typeface="Aharoni" panose="02010803020104030203" pitchFamily="2" charset="-79"/>
                <a:cs typeface="Aharoni" panose="02010803020104030203" pitchFamily="2" charset="-79"/>
              </a:rPr>
              <a:t>.</a:t>
            </a:r>
            <a:endParaRPr lang="en-US" sz="2400" dirty="0" smtClean="0">
              <a:latin typeface="Aharoni" panose="02010803020104030203" pitchFamily="2" charset="-79"/>
              <a:cs typeface="Aharoni" panose="02010803020104030203" pitchFamily="2" charset="-79"/>
            </a:endParaRPr>
          </a:p>
          <a:p>
            <a:pPr marL="285750" indent="-285750">
              <a:buFont typeface="Wingdings" panose="05000000000000000000" pitchFamily="2" charset="2"/>
              <a:buChar char="q"/>
            </a:pPr>
            <a:r>
              <a:rPr lang="id-ID" sz="2400" dirty="0" smtClean="0">
                <a:latin typeface="Aharoni" panose="02010803020104030203" pitchFamily="2" charset="-79"/>
                <a:cs typeface="Aharoni" panose="02010803020104030203" pitchFamily="2" charset="-79"/>
              </a:rPr>
              <a:t>Tujuan</a:t>
            </a:r>
            <a:r>
              <a:rPr lang="en-US" sz="2400" dirty="0" smtClean="0">
                <a:latin typeface="Aharoni" panose="02010803020104030203" pitchFamily="2" charset="-79"/>
                <a:cs typeface="Aharoni" panose="02010803020104030203" pitchFamily="2" charset="-79"/>
              </a:rPr>
              <a:t> </a:t>
            </a:r>
            <a:r>
              <a:rPr lang="en-US" sz="2400" dirty="0" err="1" smtClean="0">
                <a:latin typeface="Aharoni" panose="02010803020104030203" pitchFamily="2" charset="-79"/>
                <a:cs typeface="Aharoni" panose="02010803020104030203" pitchFamily="2" charset="-79"/>
              </a:rPr>
              <a:t>paragraf</a:t>
            </a:r>
            <a:r>
              <a:rPr lang="en-US" sz="2400" dirty="0" smtClean="0">
                <a:latin typeface="Aharoni" panose="02010803020104030203" pitchFamily="2" charset="-79"/>
                <a:cs typeface="Aharoni" panose="02010803020104030203" pitchFamily="2" charset="-79"/>
              </a:rPr>
              <a:t> </a:t>
            </a:r>
            <a:r>
              <a:rPr lang="en-US" sz="2400" dirty="0" err="1" smtClean="0">
                <a:latin typeface="Aharoni" panose="02010803020104030203" pitchFamily="2" charset="-79"/>
                <a:cs typeface="Aharoni" panose="02010803020104030203" pitchFamily="2" charset="-79"/>
              </a:rPr>
              <a:t>narasi</a:t>
            </a:r>
            <a:r>
              <a:rPr lang="en-US" sz="2400" dirty="0" smtClean="0">
                <a:latin typeface="Aharoni" panose="02010803020104030203" pitchFamily="2" charset="-79"/>
                <a:cs typeface="Aharoni" panose="02010803020104030203" pitchFamily="2" charset="-79"/>
              </a:rPr>
              <a:t> </a:t>
            </a:r>
            <a:r>
              <a:rPr lang="id-ID" sz="2400" dirty="0" smtClean="0">
                <a:latin typeface="Aharoni" panose="02010803020104030203" pitchFamily="2" charset="-79"/>
                <a:cs typeface="Aharoni" panose="02010803020104030203" pitchFamily="2" charset="-79"/>
              </a:rPr>
              <a:t>adalah </a:t>
            </a:r>
            <a:r>
              <a:rPr lang="id-ID" sz="2400" dirty="0">
                <a:latin typeface="Aharoni" panose="02010803020104030203" pitchFamily="2" charset="-79"/>
                <a:cs typeface="Aharoni" panose="02010803020104030203" pitchFamily="2" charset="-79"/>
              </a:rPr>
              <a:t>memberikan gambaran sejelas-jelasnya kepada pembaca mengenai fase, langkah, urutan, atau rangkaian terjadinya sesuatu hal</a:t>
            </a:r>
            <a:r>
              <a:rPr lang="id-ID" sz="2400" dirty="0" smtClean="0">
                <a:latin typeface="Aharoni" panose="02010803020104030203" pitchFamily="2" charset="-79"/>
                <a:cs typeface="Aharoni" panose="02010803020104030203" pitchFamily="2" charset="-79"/>
              </a:rPr>
              <a:t>.</a:t>
            </a:r>
            <a:endParaRPr lang="en-US" sz="2400" dirty="0" smtClean="0">
              <a:latin typeface="Aharoni" panose="02010803020104030203" pitchFamily="2" charset="-79"/>
              <a:cs typeface="Aharoni" panose="02010803020104030203" pitchFamily="2" charset="-79"/>
            </a:endParaRPr>
          </a:p>
          <a:p>
            <a:pPr marL="285750" indent="-285750">
              <a:buFont typeface="Wingdings" panose="05000000000000000000" pitchFamily="2" charset="2"/>
              <a:buChar char="q"/>
            </a:pPr>
            <a:r>
              <a:rPr lang="en-US" sz="2400" dirty="0">
                <a:latin typeface="Aharoni" panose="02010803020104030203" pitchFamily="2" charset="-79"/>
                <a:cs typeface="Aharoni" panose="02010803020104030203" pitchFamily="2" charset="-79"/>
              </a:rPr>
              <a:t>S</a:t>
            </a:r>
            <a:r>
              <a:rPr lang="id-ID" sz="2400" dirty="0" smtClean="0">
                <a:latin typeface="Aharoni" panose="02010803020104030203" pitchFamily="2" charset="-79"/>
                <a:cs typeface="Aharoni" panose="02010803020104030203" pitchFamily="2" charset="-79"/>
              </a:rPr>
              <a:t>ecara </a:t>
            </a:r>
            <a:r>
              <a:rPr lang="id-ID" sz="2400" dirty="0">
                <a:latin typeface="Aharoni" panose="02010803020104030203" pitchFamily="2" charset="-79"/>
                <a:cs typeface="Aharoni" panose="02010803020104030203" pitchFamily="2" charset="-79"/>
              </a:rPr>
              <a:t>sederhana narasi dikenal sebagai cerita. Pada narasi terdapat peristiwa atau kejadian dalam satu urutan waktu. Di dalam kejadian itu ada pula tokoh yang menghadapi suatu </a:t>
            </a:r>
            <a:r>
              <a:rPr lang="id-ID" sz="2400" dirty="0" smtClean="0">
                <a:latin typeface="Aharoni" panose="02010803020104030203" pitchFamily="2" charset="-79"/>
                <a:cs typeface="Aharoni" panose="02010803020104030203" pitchFamily="2" charset="-79"/>
              </a:rPr>
              <a:t>konflik.</a:t>
            </a:r>
            <a:endParaRPr lang="en-US" sz="2400" dirty="0">
              <a:latin typeface="Aharoni" panose="02010803020104030203" pitchFamily="2" charset="-79"/>
              <a:cs typeface="Aharoni" panose="02010803020104030203" pitchFamily="2" charset="-79"/>
            </a:endParaRPr>
          </a:p>
          <a:p>
            <a:pPr marL="285750" indent="-285750">
              <a:buFont typeface="Wingdings" panose="05000000000000000000" pitchFamily="2" charset="2"/>
              <a:buChar char="q"/>
            </a:pPr>
            <a:r>
              <a:rPr lang="id-ID" sz="2400" dirty="0" smtClean="0">
                <a:latin typeface="Aharoni" panose="02010803020104030203" pitchFamily="2" charset="-79"/>
                <a:cs typeface="Aharoni" panose="02010803020104030203" pitchFamily="2" charset="-79"/>
              </a:rPr>
              <a:t>Dari </a:t>
            </a:r>
            <a:r>
              <a:rPr lang="id-ID" sz="2400" dirty="0">
                <a:latin typeface="Aharoni" panose="02010803020104030203" pitchFamily="2" charset="-79"/>
                <a:cs typeface="Aharoni" panose="02010803020104030203" pitchFamily="2" charset="-79"/>
              </a:rPr>
              <a:t>berbagai penjelasan di atas dapat disimpulkan bahwa narasi </a:t>
            </a:r>
            <a:r>
              <a:rPr lang="id-ID" sz="2400" dirty="0" smtClean="0">
                <a:latin typeface="Aharoni" panose="02010803020104030203" pitchFamily="2" charset="-79"/>
                <a:cs typeface="Aharoni" panose="02010803020104030203" pitchFamily="2" charset="-79"/>
              </a:rPr>
              <a:t>merupakan </a:t>
            </a:r>
            <a:r>
              <a:rPr lang="id-ID" sz="2400" dirty="0">
                <a:latin typeface="Aharoni" panose="02010803020104030203" pitchFamily="2" charset="-79"/>
                <a:cs typeface="Aharoni" panose="02010803020104030203" pitchFamily="2" charset="-79"/>
              </a:rPr>
              <a:t>jenis tulisan yang isinya menceritakan suatu kejadian. </a:t>
            </a:r>
            <a:endParaRPr lang="en-US" sz="2400" dirty="0" smtClean="0">
              <a:latin typeface="Aharoni" panose="02010803020104030203" pitchFamily="2" charset="-79"/>
              <a:cs typeface="Aharoni" panose="02010803020104030203" pitchFamily="2" charset="-79"/>
            </a:endParaRPr>
          </a:p>
          <a:p>
            <a:pPr marL="285750" indent="-285750">
              <a:buFont typeface="Wingdings" panose="05000000000000000000" pitchFamily="2" charset="2"/>
              <a:buChar char="q"/>
            </a:pPr>
            <a:r>
              <a:rPr lang="id-ID" sz="2400" dirty="0" smtClean="0">
                <a:latin typeface="Aharoni" panose="02010803020104030203" pitchFamily="2" charset="-79"/>
                <a:cs typeface="Aharoni" panose="02010803020104030203" pitchFamily="2" charset="-79"/>
              </a:rPr>
              <a:t>Kejadian </a:t>
            </a:r>
            <a:r>
              <a:rPr lang="id-ID" sz="2400" dirty="0">
                <a:latin typeface="Aharoni" panose="02010803020104030203" pitchFamily="2" charset="-79"/>
                <a:cs typeface="Aharoni" panose="02010803020104030203" pitchFamily="2" charset="-79"/>
              </a:rPr>
              <a:t>tersebut di-ceritakan dengan runtut dan jelas. </a:t>
            </a:r>
            <a:endParaRPr lang="en-US" sz="2400" dirty="0" smtClean="0">
              <a:latin typeface="Aharoni" panose="02010803020104030203" pitchFamily="2" charset="-79"/>
              <a:cs typeface="Aharoni" panose="02010803020104030203" pitchFamily="2" charset="-79"/>
            </a:endParaRPr>
          </a:p>
          <a:p>
            <a:pPr marL="285750" indent="-285750">
              <a:buFont typeface="Wingdings" panose="05000000000000000000" pitchFamily="2" charset="2"/>
              <a:buChar char="q"/>
            </a:pPr>
            <a:r>
              <a:rPr lang="id-ID" sz="2400" dirty="0" smtClean="0">
                <a:latin typeface="Aharoni" panose="02010803020104030203" pitchFamily="2" charset="-79"/>
                <a:cs typeface="Aharoni" panose="02010803020104030203" pitchFamily="2" charset="-79"/>
              </a:rPr>
              <a:t>Dalam </a:t>
            </a:r>
            <a:r>
              <a:rPr lang="id-ID" sz="2400" dirty="0">
                <a:latin typeface="Aharoni" panose="02010803020104030203" pitchFamily="2" charset="-79"/>
                <a:cs typeface="Aharoni" panose="02010803020104030203" pitchFamily="2" charset="-79"/>
              </a:rPr>
              <a:t>tulisan narasi biasanya terdapat tokoh, tempat dan waktu kejadian. </a:t>
            </a:r>
            <a:endParaRPr lang="en-US" sz="2400" dirty="0" smtClean="0">
              <a:latin typeface="Aharoni" panose="02010803020104030203" pitchFamily="2" charset="-79"/>
              <a:cs typeface="Aharoni" panose="02010803020104030203" pitchFamily="2" charset="-79"/>
            </a:endParaRPr>
          </a:p>
          <a:p>
            <a:pPr marL="285750" indent="-285750">
              <a:buFont typeface="Wingdings" panose="05000000000000000000" pitchFamily="2" charset="2"/>
              <a:buChar char="q"/>
            </a:pPr>
            <a:r>
              <a:rPr lang="id-ID" sz="2400" dirty="0" smtClean="0">
                <a:latin typeface="Aharoni" panose="02010803020104030203" pitchFamily="2" charset="-79"/>
                <a:cs typeface="Aharoni" panose="02010803020104030203" pitchFamily="2" charset="-79"/>
              </a:rPr>
              <a:t>Hal </a:t>
            </a:r>
            <a:r>
              <a:rPr lang="id-ID" sz="2400" dirty="0">
                <a:latin typeface="Aharoni" panose="02010803020104030203" pitchFamily="2" charset="-79"/>
                <a:cs typeface="Aharoni" panose="02010803020104030203" pitchFamily="2" charset="-79"/>
              </a:rPr>
              <a:t>ini dimaksudkan untuk memaparkan suatu cerita atau kejadian dengan sejelas-jelasnya.</a:t>
            </a:r>
            <a:br>
              <a:rPr lang="id-ID" sz="2400" dirty="0">
                <a:latin typeface="Aharoni" panose="02010803020104030203" pitchFamily="2" charset="-79"/>
                <a:cs typeface="Aharoni" panose="02010803020104030203" pitchFamily="2" charset="-79"/>
              </a:rPr>
            </a:br>
            <a:endParaRPr lang="id-ID" sz="2400" dirty="0">
              <a:latin typeface="Aharoni" panose="02010803020104030203" pitchFamily="2" charset="-79"/>
              <a:cs typeface="Aharoni" panose="02010803020104030203" pitchFamily="2" charset="-79"/>
            </a:endParaRPr>
          </a:p>
        </p:txBody>
      </p:sp>
      <p:sp>
        <p:nvSpPr>
          <p:cNvPr id="3" name="TextBox 2"/>
          <p:cNvSpPr txBox="1"/>
          <p:nvPr/>
        </p:nvSpPr>
        <p:spPr>
          <a:xfrm>
            <a:off x="3446585" y="-126609"/>
            <a:ext cx="6035040" cy="1200329"/>
          </a:xfrm>
          <a:prstGeom prst="rect">
            <a:avLst/>
          </a:prstGeom>
          <a:noFill/>
        </p:spPr>
        <p:txBody>
          <a:bodyPr wrap="square" rtlCol="0">
            <a:spAutoFit/>
          </a:bodyPr>
          <a:lstStyle/>
          <a:p>
            <a:r>
              <a:rPr lang="en-US" sz="7200" dirty="0" smtClean="0">
                <a:latin typeface="Aharoni" panose="02010803020104030203" pitchFamily="2" charset="-79"/>
                <a:cs typeface="Aharoni" panose="02010803020104030203" pitchFamily="2" charset="-79"/>
              </a:rPr>
              <a:t>NARASI</a:t>
            </a:r>
            <a:endParaRPr lang="id-ID" sz="72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012135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473150" y="585691"/>
            <a:ext cx="11610998" cy="4154984"/>
          </a:xfrm>
          <a:prstGeom prst="rect">
            <a:avLst/>
          </a:prstGeom>
          <a:noFill/>
        </p:spPr>
        <p:txBody>
          <a:bodyPr wrap="square" rtlCol="0">
            <a:spAutoFit/>
          </a:bodyPr>
          <a:lstStyle/>
          <a:p>
            <a:r>
              <a:rPr lang="id-ID" sz="2400" dirty="0" smtClean="0">
                <a:latin typeface="Aharoni" panose="02010803020104030203" pitchFamily="2" charset="-79"/>
                <a:cs typeface="Aharoni" panose="02010803020104030203" pitchFamily="2" charset="-79"/>
              </a:rPr>
              <a:t>Contoh</a:t>
            </a:r>
            <a:r>
              <a:rPr lang="id-ID" sz="2400" dirty="0">
                <a:latin typeface="Aharoni" panose="02010803020104030203" pitchFamily="2" charset="-79"/>
                <a:cs typeface="Aharoni" panose="02010803020104030203" pitchFamily="2" charset="-79"/>
              </a:rPr>
              <a:t>:</a:t>
            </a:r>
          </a:p>
          <a:p>
            <a:r>
              <a:rPr lang="id-ID" sz="2400" dirty="0">
                <a:latin typeface="Aharoni" panose="02010803020104030203" pitchFamily="2" charset="-79"/>
                <a:cs typeface="Aharoni" panose="02010803020104030203" pitchFamily="2" charset="-79"/>
              </a:rPr>
              <a:t>Pertandingan antara Angelique Widjaja melawan Tamarine Tanasugarn berlangsung sangat mendebarkan. Pada set pertama, Tamarine unggul atas Angie dengan skor 6-2. Namun, Angie membalas kekalahannya di set pertama dengan merebut set kedua. Angie memenangi set kedua itu dengan skor tipis 7-5.  Memasuki set ketiga, Tamarine tampaknya mulai kehabisan tenaga. Sebaliknya Angie semakin percaya diri apalagi ia mendapat dukungan luarbiasa dari para penonton. Dengan mudah Angie memimpin perolehan angka. Ia sempat unggul dengan skor 5-0, sebelum akhirnya Angie menutup set penentuan itu dengan skor 6-2. Kemenangannya itu mengantarkan Angie ke semifinal turnamen tenis WTA Tour di Bali</a:t>
            </a:r>
            <a:r>
              <a:rPr lang="id-ID" sz="2400" dirty="0" smtClean="0">
                <a:latin typeface="Aharoni" panose="02010803020104030203" pitchFamily="2" charset="-79"/>
                <a:cs typeface="Aharoni" panose="02010803020104030203" pitchFamily="2" charset="-79"/>
              </a:rPr>
              <a:t>.</a:t>
            </a:r>
            <a:endParaRPr lang="id-ID" sz="24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801844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77728" y="1847444"/>
            <a:ext cx="12014272" cy="5447645"/>
          </a:xfrm>
          <a:prstGeom prst="rect">
            <a:avLst/>
          </a:prstGeom>
          <a:noFill/>
        </p:spPr>
        <p:txBody>
          <a:bodyPr wrap="square" rtlCol="0">
            <a:spAutoFit/>
          </a:bodyPr>
          <a:lstStyle/>
          <a:p>
            <a:pPr marL="285750" indent="-285750">
              <a:buFont typeface="Wingdings" panose="05000000000000000000" pitchFamily="2" charset="2"/>
              <a:buChar char="q"/>
            </a:pPr>
            <a:r>
              <a:rPr lang="id-ID" sz="2400" dirty="0" smtClean="0">
                <a:latin typeface="Aharoni" panose="02010803020104030203" pitchFamily="2" charset="-79"/>
                <a:cs typeface="Aharoni" panose="02010803020104030203" pitchFamily="2" charset="-79"/>
              </a:rPr>
              <a:t>Argumentasi</a:t>
            </a:r>
            <a:r>
              <a:rPr lang="en-US" sz="2400" dirty="0">
                <a:latin typeface="Aharoni" panose="02010803020104030203" pitchFamily="2" charset="-79"/>
                <a:cs typeface="Aharoni" panose="02010803020104030203" pitchFamily="2" charset="-79"/>
              </a:rPr>
              <a:t> </a:t>
            </a:r>
            <a:r>
              <a:rPr lang="id-ID" sz="2400" dirty="0" smtClean="0">
                <a:latin typeface="Aharoni" panose="02010803020104030203" pitchFamily="2" charset="-79"/>
                <a:cs typeface="Aharoni" panose="02010803020104030203" pitchFamily="2" charset="-79"/>
              </a:rPr>
              <a:t>adalah </a:t>
            </a:r>
            <a:r>
              <a:rPr lang="id-ID" sz="2400" dirty="0">
                <a:latin typeface="Aharoni" panose="02010803020104030203" pitchFamily="2" charset="-79"/>
                <a:cs typeface="Aharoni" panose="02010803020104030203" pitchFamily="2" charset="-79"/>
              </a:rPr>
              <a:t>ragam wacana yang dimaksudkan untuk meyakinkan pembaca mengenai kebenaran yang disampaikan oleh penulisnya. </a:t>
            </a:r>
            <a:endParaRPr lang="en-US" sz="2400" dirty="0" smtClean="0">
              <a:latin typeface="Aharoni" panose="02010803020104030203" pitchFamily="2" charset="-79"/>
              <a:cs typeface="Aharoni" panose="02010803020104030203" pitchFamily="2" charset="-79"/>
            </a:endParaRPr>
          </a:p>
          <a:p>
            <a:pPr marL="285750" indent="-285750">
              <a:buFont typeface="Wingdings" panose="05000000000000000000" pitchFamily="2" charset="2"/>
              <a:buChar char="q"/>
            </a:pPr>
            <a:r>
              <a:rPr lang="id-ID" sz="2400" dirty="0" smtClean="0">
                <a:latin typeface="Aharoni" panose="02010803020104030203" pitchFamily="2" charset="-79"/>
                <a:cs typeface="Aharoni" panose="02010803020104030203" pitchFamily="2" charset="-79"/>
              </a:rPr>
              <a:t>Argumentasi </a:t>
            </a:r>
            <a:r>
              <a:rPr lang="id-ID" sz="2400" dirty="0">
                <a:latin typeface="Aharoni" panose="02010803020104030203" pitchFamily="2" charset="-79"/>
                <a:cs typeface="Aharoni" panose="02010803020104030203" pitchFamily="2" charset="-79"/>
              </a:rPr>
              <a:t>bisa disebut sebagai tulisan eksposisi yang khusus. </a:t>
            </a:r>
            <a:endParaRPr lang="en-US" sz="2400" dirty="0" smtClean="0">
              <a:latin typeface="Aharoni" panose="02010803020104030203" pitchFamily="2" charset="-79"/>
              <a:cs typeface="Aharoni" panose="02010803020104030203" pitchFamily="2" charset="-79"/>
            </a:endParaRPr>
          </a:p>
          <a:p>
            <a:pPr marL="285750" indent="-285750">
              <a:buFont typeface="Wingdings" panose="05000000000000000000" pitchFamily="2" charset="2"/>
              <a:buChar char="q"/>
            </a:pPr>
            <a:r>
              <a:rPr lang="id-ID" sz="2400" dirty="0" smtClean="0">
                <a:latin typeface="Aharoni" panose="02010803020104030203" pitchFamily="2" charset="-79"/>
                <a:cs typeface="Aharoni" panose="02010803020104030203" pitchFamily="2" charset="-79"/>
              </a:rPr>
              <a:t>Penulis </a:t>
            </a:r>
            <a:r>
              <a:rPr lang="id-ID" sz="2400" dirty="0">
                <a:latin typeface="Aharoni" panose="02010803020104030203" pitchFamily="2" charset="-79"/>
                <a:cs typeface="Aharoni" panose="02010803020104030203" pitchFamily="2" charset="-79"/>
              </a:rPr>
              <a:t>berusaha untuk meyakinkan atau membujuk pembaca</a:t>
            </a:r>
            <a:r>
              <a:rPr lang="id-ID" sz="2400" dirty="0" smtClean="0">
                <a:latin typeface="Aharoni" panose="02010803020104030203" pitchFamily="2" charset="-79"/>
                <a:cs typeface="Aharoni" panose="02010803020104030203" pitchFamily="2" charset="-79"/>
              </a:rPr>
              <a:t>.</a:t>
            </a:r>
            <a:endParaRPr lang="en-US" sz="2400" dirty="0" smtClean="0">
              <a:latin typeface="Aharoni" panose="02010803020104030203" pitchFamily="2" charset="-79"/>
              <a:cs typeface="Aharoni" panose="02010803020104030203" pitchFamily="2" charset="-79"/>
            </a:endParaRPr>
          </a:p>
          <a:p>
            <a:pPr marL="285750" indent="-285750">
              <a:buFont typeface="Wingdings" panose="05000000000000000000" pitchFamily="2" charset="2"/>
              <a:buChar char="q"/>
            </a:pPr>
            <a:r>
              <a:rPr lang="id-ID" sz="2400" dirty="0" smtClean="0">
                <a:latin typeface="Aharoni" panose="02010803020104030203" pitchFamily="2" charset="-79"/>
                <a:cs typeface="Aharoni" panose="02010803020104030203" pitchFamily="2" charset="-79"/>
              </a:rPr>
              <a:t>Hal </a:t>
            </a:r>
            <a:r>
              <a:rPr lang="id-ID" sz="2400" dirty="0">
                <a:latin typeface="Aharoni" panose="02010803020104030203" pitchFamily="2" charset="-79"/>
                <a:cs typeface="Aharoni" panose="02010803020104030203" pitchFamily="2" charset="-79"/>
              </a:rPr>
              <a:t>ini dimaksudkan agar pembaca </a:t>
            </a:r>
            <a:r>
              <a:rPr lang="id-ID" sz="2400" dirty="0" smtClean="0">
                <a:latin typeface="Aharoni" panose="02010803020104030203" pitchFamily="2" charset="-79"/>
                <a:cs typeface="Aharoni" panose="02010803020104030203" pitchFamily="2" charset="-79"/>
              </a:rPr>
              <a:t>percaya </a:t>
            </a:r>
            <a:r>
              <a:rPr lang="id-ID" sz="2400" dirty="0">
                <a:latin typeface="Aharoni" panose="02010803020104030203" pitchFamily="2" charset="-79"/>
                <a:cs typeface="Aharoni" panose="02010803020104030203" pitchFamily="2" charset="-79"/>
              </a:rPr>
              <a:t>dan menerima apa yang dipaparkannya oleh </a:t>
            </a:r>
            <a:r>
              <a:rPr lang="id-ID" sz="2400" dirty="0" smtClean="0">
                <a:latin typeface="Aharoni" panose="02010803020104030203" pitchFamily="2" charset="-79"/>
                <a:cs typeface="Aharoni" panose="02010803020104030203" pitchFamily="2" charset="-79"/>
              </a:rPr>
              <a:t>penulis.</a:t>
            </a:r>
            <a:endParaRPr lang="en-US" sz="2400" dirty="0">
              <a:latin typeface="Aharoni" panose="02010803020104030203" pitchFamily="2" charset="-79"/>
              <a:cs typeface="Aharoni" panose="02010803020104030203" pitchFamily="2" charset="-79"/>
            </a:endParaRPr>
          </a:p>
          <a:p>
            <a:pPr marL="285750" indent="-285750">
              <a:buFont typeface="Wingdings" panose="05000000000000000000" pitchFamily="2" charset="2"/>
              <a:buChar char="q"/>
            </a:pPr>
            <a:r>
              <a:rPr lang="id-ID" sz="2400" dirty="0" smtClean="0">
                <a:latin typeface="Aharoni" panose="02010803020104030203" pitchFamily="2" charset="-79"/>
                <a:cs typeface="Aharoni" panose="02010803020104030203" pitchFamily="2" charset="-79"/>
              </a:rPr>
              <a:t>Karena </a:t>
            </a:r>
            <a:r>
              <a:rPr lang="id-ID" sz="2400" dirty="0">
                <a:latin typeface="Aharoni" panose="02010803020104030203" pitchFamily="2" charset="-79"/>
                <a:cs typeface="Aharoni" panose="02010803020104030203" pitchFamily="2" charset="-79"/>
              </a:rPr>
              <a:t>tujuannya meyakinkan pendapat atau pemikiran pembaca, </a:t>
            </a:r>
            <a:r>
              <a:rPr lang="id-ID" sz="2400" dirty="0" smtClean="0">
                <a:latin typeface="Aharoni" panose="02010803020104030203" pitchFamily="2" charset="-79"/>
                <a:cs typeface="Aharoni" panose="02010803020104030203" pitchFamily="2" charset="-79"/>
              </a:rPr>
              <a:t>penulis </a:t>
            </a:r>
            <a:r>
              <a:rPr lang="id-ID" sz="2400" dirty="0">
                <a:latin typeface="Aharoni" panose="02010803020104030203" pitchFamily="2" charset="-79"/>
                <a:cs typeface="Aharoni" panose="02010803020104030203" pitchFamily="2" charset="-79"/>
              </a:rPr>
              <a:t>dapat menyajikan secara logis, kritis, dan sistematis bukti-bukti yang dapat memperkuat kebenaran pendapat yang disampaikannya. </a:t>
            </a:r>
            <a:endParaRPr lang="en-US" sz="2400" dirty="0" smtClean="0">
              <a:latin typeface="Aharoni" panose="02010803020104030203" pitchFamily="2" charset="-79"/>
              <a:cs typeface="Aharoni" panose="02010803020104030203" pitchFamily="2" charset="-79"/>
            </a:endParaRPr>
          </a:p>
          <a:p>
            <a:pPr marL="285750" indent="-285750">
              <a:buFont typeface="Wingdings" panose="05000000000000000000" pitchFamily="2" charset="2"/>
              <a:buChar char="q"/>
            </a:pPr>
            <a:r>
              <a:rPr lang="en-US" sz="2400" dirty="0" smtClean="0">
                <a:latin typeface="Aharoni" panose="02010803020104030203" pitchFamily="2" charset="-79"/>
                <a:cs typeface="Aharoni" panose="02010803020104030203" pitchFamily="2" charset="-79"/>
              </a:rPr>
              <a:t>K</a:t>
            </a:r>
            <a:r>
              <a:rPr lang="id-ID" sz="2400" dirty="0" smtClean="0">
                <a:latin typeface="Aharoni" panose="02010803020104030203" pitchFamily="2" charset="-79"/>
                <a:cs typeface="Aharoni" panose="02010803020104030203" pitchFamily="2" charset="-79"/>
              </a:rPr>
              <a:t>eberadaan </a:t>
            </a:r>
            <a:r>
              <a:rPr lang="id-ID" sz="2400" dirty="0">
                <a:latin typeface="Aharoni" panose="02010803020104030203" pitchFamily="2" charset="-79"/>
                <a:cs typeface="Aharoni" panose="02010803020104030203" pitchFamily="2" charset="-79"/>
              </a:rPr>
              <a:t>bukti-bukti tersebut dapat menghapus keraguan pembaca terhadap penulis. </a:t>
            </a:r>
            <a:endParaRPr lang="en-US" sz="2400" dirty="0" smtClean="0">
              <a:latin typeface="Aharoni" panose="02010803020104030203" pitchFamily="2" charset="-79"/>
              <a:cs typeface="Aharoni" panose="02010803020104030203" pitchFamily="2" charset="-79"/>
            </a:endParaRPr>
          </a:p>
          <a:p>
            <a:pPr marL="285750" indent="-285750">
              <a:buFont typeface="Wingdings" panose="05000000000000000000" pitchFamily="2" charset="2"/>
              <a:buChar char="q"/>
            </a:pPr>
            <a:r>
              <a:rPr lang="id-ID" sz="2400" dirty="0" smtClean="0">
                <a:latin typeface="Aharoni" panose="02010803020104030203" pitchFamily="2" charset="-79"/>
                <a:cs typeface="Aharoni" panose="02010803020104030203" pitchFamily="2" charset="-79"/>
              </a:rPr>
              <a:t>Penulis </a:t>
            </a:r>
            <a:r>
              <a:rPr lang="id-ID" sz="2400" dirty="0">
                <a:latin typeface="Aharoni" panose="02010803020104030203" pitchFamily="2" charset="-79"/>
                <a:cs typeface="Aharoni" panose="02010803020104030203" pitchFamily="2" charset="-79"/>
              </a:rPr>
              <a:t>dapat mengajukan argumentasinya berdasarkan contoh-contoh, analogi, akibat-sebab, sebab-akibat, dan pola-pola deduktif.</a:t>
            </a:r>
            <a:br>
              <a:rPr lang="id-ID" sz="2400" dirty="0">
                <a:latin typeface="Aharoni" panose="02010803020104030203" pitchFamily="2" charset="-79"/>
                <a:cs typeface="Aharoni" panose="02010803020104030203" pitchFamily="2" charset="-79"/>
              </a:rPr>
            </a:br>
            <a:r>
              <a:rPr lang="id-ID" dirty="0"/>
              <a:t/>
            </a:r>
            <a:br>
              <a:rPr lang="id-ID" dirty="0"/>
            </a:br>
            <a:endParaRPr lang="id-ID" dirty="0"/>
          </a:p>
        </p:txBody>
      </p:sp>
      <p:sp>
        <p:nvSpPr>
          <p:cNvPr id="3" name="TextBox 2"/>
          <p:cNvSpPr txBox="1"/>
          <p:nvPr/>
        </p:nvSpPr>
        <p:spPr>
          <a:xfrm>
            <a:off x="2940147" y="492370"/>
            <a:ext cx="6865034" cy="1200329"/>
          </a:xfrm>
          <a:prstGeom prst="rect">
            <a:avLst/>
          </a:prstGeom>
          <a:noFill/>
        </p:spPr>
        <p:txBody>
          <a:bodyPr wrap="square" rtlCol="0">
            <a:spAutoFit/>
          </a:bodyPr>
          <a:lstStyle/>
          <a:p>
            <a:r>
              <a:rPr lang="en-US" sz="7200" dirty="0" smtClean="0">
                <a:latin typeface="Aharoni" panose="02010803020104030203" pitchFamily="2" charset="-79"/>
                <a:cs typeface="Aharoni" panose="02010803020104030203" pitchFamily="2" charset="-79"/>
              </a:rPr>
              <a:t>ARGUMENTASI</a:t>
            </a:r>
            <a:endParaRPr lang="id-ID" sz="72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4201932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74676" y="1570429"/>
            <a:ext cx="11178862" cy="4524315"/>
          </a:xfrm>
          <a:prstGeom prst="rect">
            <a:avLst/>
          </a:prstGeom>
          <a:noFill/>
        </p:spPr>
        <p:txBody>
          <a:bodyPr wrap="square" rtlCol="0">
            <a:spAutoFit/>
          </a:bodyPr>
          <a:lstStyle/>
          <a:p>
            <a:r>
              <a:rPr lang="id-ID" sz="3200" dirty="0" smtClean="0">
                <a:solidFill>
                  <a:schemeClr val="bg1"/>
                </a:solidFill>
                <a:latin typeface="Aharoni" panose="02010803020104030203" pitchFamily="2" charset="-79"/>
                <a:cs typeface="Aharoni" panose="02010803020104030203" pitchFamily="2" charset="-79"/>
              </a:rPr>
              <a:t>Contoh</a:t>
            </a:r>
            <a:r>
              <a:rPr lang="id-ID" sz="3200" dirty="0">
                <a:solidFill>
                  <a:schemeClr val="bg1"/>
                </a:solidFill>
                <a:latin typeface="Aharoni" panose="02010803020104030203" pitchFamily="2" charset="-79"/>
                <a:cs typeface="Aharoni" panose="02010803020104030203" pitchFamily="2" charset="-79"/>
              </a:rPr>
              <a:t>:</a:t>
            </a:r>
          </a:p>
          <a:p>
            <a:r>
              <a:rPr lang="id-ID" sz="3200" dirty="0">
                <a:solidFill>
                  <a:schemeClr val="bg1"/>
                </a:solidFill>
                <a:latin typeface="Aharoni" panose="02010803020104030203" pitchFamily="2" charset="-79"/>
                <a:cs typeface="Aharoni" panose="02010803020104030203" pitchFamily="2" charset="-79"/>
              </a:rPr>
              <a:t>Hakim menjatuhkan vonis hukuman kepada terdakwa itu. Dari catatan kepolisian yang ada ternyata ia telah berkali-kali melakukan kejahatan-kejahatan kecil sampai kejahatan besar hampir semua pernah ia lakukan. Ternyata, lingkungan pergaulan yang ia lalui merupakan faktor utama yang menyebabkannya harus mengalami penderitaan yang panjang.</a:t>
            </a:r>
          </a:p>
          <a:p>
            <a:endParaRPr lang="id-ID" sz="3200" dirty="0">
              <a:solidFill>
                <a:schemeClr val="bg1"/>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805817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60607" y="1809581"/>
            <a:ext cx="11568795" cy="5324535"/>
          </a:xfrm>
          <a:prstGeom prst="rect">
            <a:avLst/>
          </a:prstGeom>
          <a:noFill/>
        </p:spPr>
        <p:txBody>
          <a:bodyPr wrap="square" rtlCol="0">
            <a:spAutoFit/>
          </a:bodyPr>
          <a:lstStyle/>
          <a:p>
            <a:pPr marL="285750" indent="-285750">
              <a:buFont typeface="Wingdings" panose="05000000000000000000" pitchFamily="2" charset="2"/>
              <a:buChar char="q"/>
            </a:pPr>
            <a:r>
              <a:rPr lang="id-ID" sz="2000" dirty="0" smtClean="0">
                <a:latin typeface="Aharoni" panose="02010803020104030203" pitchFamily="2" charset="-79"/>
                <a:cs typeface="Aharoni" panose="02010803020104030203" pitchFamily="2" charset="-79"/>
              </a:rPr>
              <a:t>Eksposisi </a:t>
            </a:r>
            <a:r>
              <a:rPr lang="id-ID" sz="2000" dirty="0">
                <a:latin typeface="Aharoni" panose="02010803020104030203" pitchFamily="2" charset="-79"/>
                <a:cs typeface="Aharoni" panose="02010803020104030203" pitchFamily="2" charset="-79"/>
              </a:rPr>
              <a:t>adalah ragam wacana yang dimaksudkan untuk menerangkan, menyampaikan, atau menguraikan sesuatu hal yang dapat memperluas atau </a:t>
            </a:r>
            <a:r>
              <a:rPr lang="id-ID" sz="2000" dirty="0" smtClean="0">
                <a:latin typeface="Aharoni" panose="02010803020104030203" pitchFamily="2" charset="-79"/>
                <a:cs typeface="Aharoni" panose="02010803020104030203" pitchFamily="2" charset="-79"/>
              </a:rPr>
              <a:t>menambah </a:t>
            </a:r>
            <a:r>
              <a:rPr lang="id-ID" sz="2000" dirty="0">
                <a:latin typeface="Aharoni" panose="02010803020104030203" pitchFamily="2" charset="-79"/>
                <a:cs typeface="Aharoni" panose="02010803020104030203" pitchFamily="2" charset="-79"/>
              </a:rPr>
              <a:t>pengetahuan dan pandangan pembacanya (Suparno, 2008: 1.12</a:t>
            </a:r>
            <a:r>
              <a:rPr lang="id-ID" sz="2000" dirty="0" smtClean="0">
                <a:latin typeface="Aharoni" panose="02010803020104030203" pitchFamily="2" charset="-79"/>
                <a:cs typeface="Aharoni" panose="02010803020104030203" pitchFamily="2" charset="-79"/>
              </a:rPr>
              <a:t>).</a:t>
            </a:r>
            <a:endParaRPr lang="en-US" sz="2000" dirty="0" smtClean="0">
              <a:latin typeface="Aharoni" panose="02010803020104030203" pitchFamily="2" charset="-79"/>
              <a:cs typeface="Aharoni" panose="02010803020104030203" pitchFamily="2" charset="-79"/>
            </a:endParaRPr>
          </a:p>
          <a:p>
            <a:pPr marL="285750" indent="-285750">
              <a:buFont typeface="Wingdings" panose="05000000000000000000" pitchFamily="2" charset="2"/>
              <a:buChar char="q"/>
            </a:pPr>
            <a:r>
              <a:rPr lang="id-ID" sz="2000" dirty="0" smtClean="0">
                <a:latin typeface="Aharoni" panose="02010803020104030203" pitchFamily="2" charset="-79"/>
                <a:cs typeface="Aharoni" panose="02010803020104030203" pitchFamily="2" charset="-79"/>
              </a:rPr>
              <a:t>Sasarannya </a:t>
            </a:r>
            <a:r>
              <a:rPr lang="id-ID" sz="2000" dirty="0">
                <a:latin typeface="Aharoni" panose="02010803020104030203" pitchFamily="2" charset="-79"/>
                <a:cs typeface="Aharoni" panose="02010803020104030203" pitchFamily="2" charset="-79"/>
              </a:rPr>
              <a:t>adalah menginformasikan sesuatu tanpa ada maksud </a:t>
            </a:r>
            <a:r>
              <a:rPr lang="id-ID" sz="2000" dirty="0" smtClean="0">
                <a:latin typeface="Aharoni" panose="02010803020104030203" pitchFamily="2" charset="-79"/>
                <a:cs typeface="Aharoni" panose="02010803020104030203" pitchFamily="2" charset="-79"/>
              </a:rPr>
              <a:t>memengaruhi pikiran</a:t>
            </a:r>
            <a:r>
              <a:rPr lang="id-ID" sz="2000" dirty="0">
                <a:latin typeface="Aharoni" panose="02010803020104030203" pitchFamily="2" charset="-79"/>
                <a:cs typeface="Aharoni" panose="02010803020104030203" pitchFamily="2" charset="-79"/>
              </a:rPr>
              <a:t>, perasaan, dan sikap pembacanya. </a:t>
            </a:r>
            <a:endParaRPr lang="en-US" sz="2000" dirty="0" smtClean="0">
              <a:latin typeface="Aharoni" panose="02010803020104030203" pitchFamily="2" charset="-79"/>
              <a:cs typeface="Aharoni" panose="02010803020104030203" pitchFamily="2" charset="-79"/>
            </a:endParaRPr>
          </a:p>
          <a:p>
            <a:pPr marL="285750" indent="-285750">
              <a:buFont typeface="Wingdings" panose="05000000000000000000" pitchFamily="2" charset="2"/>
              <a:buChar char="q"/>
            </a:pPr>
            <a:r>
              <a:rPr lang="id-ID" sz="2000" dirty="0" smtClean="0">
                <a:latin typeface="Aharoni" panose="02010803020104030203" pitchFamily="2" charset="-79"/>
                <a:cs typeface="Aharoni" panose="02010803020104030203" pitchFamily="2" charset="-79"/>
              </a:rPr>
              <a:t>Fakta </a:t>
            </a:r>
            <a:r>
              <a:rPr lang="id-ID" sz="2000" dirty="0">
                <a:latin typeface="Aharoni" panose="02010803020104030203" pitchFamily="2" charset="-79"/>
                <a:cs typeface="Aharoni" panose="02010803020104030203" pitchFamily="2" charset="-79"/>
              </a:rPr>
              <a:t>dan ilustrasi yang disampaikan penulis sekedar memperjelas apa yang akan </a:t>
            </a:r>
            <a:r>
              <a:rPr lang="id-ID" sz="2000" dirty="0" smtClean="0">
                <a:latin typeface="Aharoni" panose="02010803020104030203" pitchFamily="2" charset="-79"/>
                <a:cs typeface="Aharoni" panose="02010803020104030203" pitchFamily="2" charset="-79"/>
              </a:rPr>
              <a:t>disampaikannya.</a:t>
            </a:r>
            <a:endParaRPr lang="en-US" sz="2000" dirty="0">
              <a:latin typeface="Aharoni" panose="02010803020104030203" pitchFamily="2" charset="-79"/>
              <a:cs typeface="Aharoni" panose="02010803020104030203" pitchFamily="2" charset="-79"/>
            </a:endParaRPr>
          </a:p>
          <a:p>
            <a:pPr marL="285750" indent="-285750">
              <a:buFont typeface="Wingdings" panose="05000000000000000000" pitchFamily="2" charset="2"/>
              <a:buChar char="q"/>
            </a:pPr>
            <a:r>
              <a:rPr lang="id-ID" sz="2000" dirty="0" smtClean="0">
                <a:latin typeface="Aharoni" panose="02010803020104030203" pitchFamily="2" charset="-79"/>
                <a:cs typeface="Aharoni" panose="02010803020104030203" pitchFamily="2" charset="-79"/>
              </a:rPr>
              <a:t>Penulis </a:t>
            </a:r>
            <a:r>
              <a:rPr lang="id-ID" sz="2000" dirty="0">
                <a:latin typeface="Aharoni" panose="02010803020104030203" pitchFamily="2" charset="-79"/>
                <a:cs typeface="Aharoni" panose="02010803020104030203" pitchFamily="2" charset="-79"/>
              </a:rPr>
              <a:t>dapat </a:t>
            </a:r>
            <a:r>
              <a:rPr lang="id-ID" sz="2000" dirty="0" smtClean="0">
                <a:latin typeface="Aharoni" panose="02010803020104030203" pitchFamily="2" charset="-79"/>
                <a:cs typeface="Aharoni" panose="02010803020104030203" pitchFamily="2" charset="-79"/>
              </a:rPr>
              <a:t>mengembangkan </a:t>
            </a:r>
            <a:r>
              <a:rPr lang="id-ID" sz="2000" dirty="0">
                <a:latin typeface="Aharoni" panose="02010803020104030203" pitchFamily="2" charset="-79"/>
                <a:cs typeface="Aharoni" panose="02010803020104030203" pitchFamily="2" charset="-79"/>
              </a:rPr>
              <a:t>tulisan secara analisis, ruangan, dan kronologis. </a:t>
            </a:r>
            <a:endParaRPr lang="en-US" sz="2000" dirty="0" smtClean="0">
              <a:latin typeface="Aharoni" panose="02010803020104030203" pitchFamily="2" charset="-79"/>
              <a:cs typeface="Aharoni" panose="02010803020104030203" pitchFamily="2" charset="-79"/>
            </a:endParaRPr>
          </a:p>
          <a:p>
            <a:pPr marL="285750" indent="-285750">
              <a:buFont typeface="Wingdings" panose="05000000000000000000" pitchFamily="2" charset="2"/>
              <a:buChar char="q"/>
            </a:pPr>
            <a:r>
              <a:rPr lang="id-ID" sz="2000" dirty="0" smtClean="0">
                <a:latin typeface="Aharoni" panose="02010803020104030203" pitchFamily="2" charset="-79"/>
                <a:cs typeface="Aharoni" panose="02010803020104030203" pitchFamily="2" charset="-79"/>
              </a:rPr>
              <a:t>Hal </a:t>
            </a:r>
            <a:r>
              <a:rPr lang="id-ID" sz="2000" dirty="0">
                <a:latin typeface="Aharoni" panose="02010803020104030203" pitchFamily="2" charset="-79"/>
                <a:cs typeface="Aharoni" panose="02010803020104030203" pitchFamily="2" charset="-79"/>
              </a:rPr>
              <a:t>ini dimaksudkan agar pembaca memahami apa yang disampaikan. </a:t>
            </a:r>
            <a:endParaRPr lang="en-US" sz="2000" dirty="0" smtClean="0">
              <a:latin typeface="Aharoni" panose="02010803020104030203" pitchFamily="2" charset="-79"/>
              <a:cs typeface="Aharoni" panose="02010803020104030203" pitchFamily="2" charset="-79"/>
            </a:endParaRPr>
          </a:p>
          <a:p>
            <a:pPr marL="285750" indent="-285750">
              <a:buFont typeface="Wingdings" panose="05000000000000000000" pitchFamily="2" charset="2"/>
              <a:buChar char="q"/>
            </a:pPr>
            <a:r>
              <a:rPr lang="en-US" sz="2000" dirty="0" smtClean="0">
                <a:latin typeface="Aharoni" panose="02010803020104030203" pitchFamily="2" charset="-79"/>
                <a:cs typeface="Aharoni" panose="02010803020104030203" pitchFamily="2" charset="-79"/>
              </a:rPr>
              <a:t>T</a:t>
            </a:r>
            <a:r>
              <a:rPr lang="id-ID" sz="2000" dirty="0" smtClean="0">
                <a:latin typeface="Aharoni" panose="02010803020104030203" pitchFamily="2" charset="-79"/>
                <a:cs typeface="Aharoni" panose="02010803020104030203" pitchFamily="2" charset="-79"/>
              </a:rPr>
              <a:t>ulisan </a:t>
            </a:r>
            <a:r>
              <a:rPr lang="id-ID" sz="2000" dirty="0">
                <a:latin typeface="Aharoni" panose="02010803020104030203" pitchFamily="2" charset="-79"/>
                <a:cs typeface="Aharoni" panose="02010803020104030203" pitchFamily="2" charset="-79"/>
              </a:rPr>
              <a:t>ini berisi uraian atau </a:t>
            </a:r>
            <a:r>
              <a:rPr lang="id-ID" sz="2000" dirty="0" smtClean="0">
                <a:latin typeface="Aharoni" panose="02010803020104030203" pitchFamily="2" charset="-79"/>
                <a:cs typeface="Aharoni" panose="02010803020104030203" pitchFamily="2" charset="-79"/>
              </a:rPr>
              <a:t>penjelasan </a:t>
            </a:r>
            <a:r>
              <a:rPr lang="id-ID" sz="2000" dirty="0">
                <a:latin typeface="Aharoni" panose="02010803020104030203" pitchFamily="2" charset="-79"/>
                <a:cs typeface="Aharoni" panose="02010803020104030203" pitchFamily="2" charset="-79"/>
              </a:rPr>
              <a:t>tentang suatu topik dengan tujuan memberi informasi atau pengetahuan tambahan bagi pembaca. </a:t>
            </a:r>
            <a:endParaRPr lang="en-US" sz="2000" dirty="0" smtClean="0">
              <a:latin typeface="Aharoni" panose="02010803020104030203" pitchFamily="2" charset="-79"/>
              <a:cs typeface="Aharoni" panose="02010803020104030203" pitchFamily="2" charset="-79"/>
            </a:endParaRPr>
          </a:p>
          <a:p>
            <a:pPr marL="285750" indent="-285750">
              <a:buFont typeface="Wingdings" panose="05000000000000000000" pitchFamily="2" charset="2"/>
              <a:buChar char="q"/>
            </a:pPr>
            <a:r>
              <a:rPr lang="en-US" sz="2000" dirty="0">
                <a:latin typeface="Aharoni" panose="02010803020104030203" pitchFamily="2" charset="-79"/>
                <a:cs typeface="Aharoni" panose="02010803020104030203" pitchFamily="2" charset="-79"/>
              </a:rPr>
              <a:t>U</a:t>
            </a:r>
            <a:r>
              <a:rPr lang="id-ID" sz="2000" dirty="0" smtClean="0">
                <a:latin typeface="Aharoni" panose="02010803020104030203" pitchFamily="2" charset="-79"/>
                <a:cs typeface="Aharoni" panose="02010803020104030203" pitchFamily="2" charset="-79"/>
              </a:rPr>
              <a:t>ntuk memperjelas </a:t>
            </a:r>
            <a:r>
              <a:rPr lang="id-ID" sz="2000" dirty="0">
                <a:latin typeface="Aharoni" panose="02010803020104030203" pitchFamily="2" charset="-79"/>
                <a:cs typeface="Aharoni" panose="02010803020104030203" pitchFamily="2" charset="-79"/>
              </a:rPr>
              <a:t>uraian, dapat dilengkapi dengan grafik, gambar atau </a:t>
            </a:r>
            <a:r>
              <a:rPr lang="id-ID" sz="2000" dirty="0" smtClean="0">
                <a:latin typeface="Aharoni" panose="02010803020104030203" pitchFamily="2" charset="-79"/>
                <a:cs typeface="Aharoni" panose="02010803020104030203" pitchFamily="2" charset="-79"/>
              </a:rPr>
              <a:t>statistik.</a:t>
            </a:r>
            <a:endParaRPr lang="en-US" sz="2000" dirty="0">
              <a:latin typeface="Aharoni" panose="02010803020104030203" pitchFamily="2" charset="-79"/>
              <a:cs typeface="Aharoni" panose="02010803020104030203" pitchFamily="2" charset="-79"/>
            </a:endParaRPr>
          </a:p>
          <a:p>
            <a:pPr marL="285750" indent="-285750">
              <a:buFont typeface="Wingdings" panose="05000000000000000000" pitchFamily="2" charset="2"/>
              <a:buChar char="q"/>
            </a:pPr>
            <a:r>
              <a:rPr lang="id-ID" sz="2000" dirty="0" smtClean="0">
                <a:latin typeface="Aharoni" panose="02010803020104030203" pitchFamily="2" charset="-79"/>
                <a:cs typeface="Aharoni" panose="02010803020104030203" pitchFamily="2" charset="-79"/>
              </a:rPr>
              <a:t>Dengan </a:t>
            </a:r>
            <a:r>
              <a:rPr lang="id-ID" sz="2000" dirty="0">
                <a:latin typeface="Aharoni" panose="02010803020104030203" pitchFamily="2" charset="-79"/>
                <a:cs typeface="Aharoni" panose="02010803020104030203" pitchFamily="2" charset="-79"/>
              </a:rPr>
              <a:t>demikian eksposisi dapat disimpulkan sebagai jenis tulisan yang isinya menyampaikan atau memaparkan sebuah informasi. </a:t>
            </a:r>
            <a:endParaRPr lang="en-US" sz="2000" dirty="0" smtClean="0">
              <a:latin typeface="Aharoni" panose="02010803020104030203" pitchFamily="2" charset="-79"/>
              <a:cs typeface="Aharoni" panose="02010803020104030203" pitchFamily="2" charset="-79"/>
            </a:endParaRPr>
          </a:p>
          <a:p>
            <a:pPr marL="285750" indent="-285750">
              <a:buFont typeface="Wingdings" panose="05000000000000000000" pitchFamily="2" charset="2"/>
              <a:buChar char="q"/>
            </a:pPr>
            <a:r>
              <a:rPr lang="id-ID" sz="2000" dirty="0" smtClean="0">
                <a:latin typeface="Aharoni" panose="02010803020104030203" pitchFamily="2" charset="-79"/>
                <a:cs typeface="Aharoni" panose="02010803020104030203" pitchFamily="2" charset="-79"/>
              </a:rPr>
              <a:t>Tulisan </a:t>
            </a:r>
            <a:r>
              <a:rPr lang="id-ID" sz="2000" dirty="0">
                <a:latin typeface="Aharoni" panose="02010803020104030203" pitchFamily="2" charset="-79"/>
                <a:cs typeface="Aharoni" panose="02010803020104030203" pitchFamily="2" charset="-79"/>
              </a:rPr>
              <a:t>ini </a:t>
            </a:r>
            <a:r>
              <a:rPr lang="id-ID" sz="2000" dirty="0" smtClean="0">
                <a:latin typeface="Aharoni" panose="02010803020104030203" pitchFamily="2" charset="-79"/>
                <a:cs typeface="Aharoni" panose="02010803020104030203" pitchFamily="2" charset="-79"/>
              </a:rPr>
              <a:t>disampaikan </a:t>
            </a:r>
            <a:r>
              <a:rPr lang="id-ID" sz="2000" dirty="0">
                <a:latin typeface="Aharoni" panose="02010803020104030203" pitchFamily="2" charset="-79"/>
                <a:cs typeface="Aharoni" panose="02010803020104030203" pitchFamily="2" charset="-79"/>
              </a:rPr>
              <a:t>secara jelas dan dapat disertai data-data yang </a:t>
            </a:r>
            <a:r>
              <a:rPr lang="id-ID" sz="2000" dirty="0" smtClean="0">
                <a:latin typeface="Aharoni" panose="02010803020104030203" pitchFamily="2" charset="-79"/>
                <a:cs typeface="Aharoni" panose="02010803020104030203" pitchFamily="2" charset="-79"/>
              </a:rPr>
              <a:t>konkr</a:t>
            </a:r>
            <a:r>
              <a:rPr lang="en-US" sz="2000" dirty="0">
                <a:latin typeface="Aharoni" panose="02010803020104030203" pitchFamily="2" charset="-79"/>
                <a:cs typeface="Aharoni" panose="02010803020104030203" pitchFamily="2" charset="-79"/>
              </a:rPr>
              <a:t>e</a:t>
            </a:r>
            <a:r>
              <a:rPr lang="id-ID" sz="2000" dirty="0" smtClean="0">
                <a:latin typeface="Aharoni" panose="02010803020104030203" pitchFamily="2" charset="-79"/>
                <a:cs typeface="Aharoni" panose="02010803020104030203" pitchFamily="2" charset="-79"/>
              </a:rPr>
              <a:t>t</a:t>
            </a:r>
            <a:r>
              <a:rPr lang="id-ID" sz="2000" dirty="0">
                <a:latin typeface="Aharoni" panose="02010803020104030203" pitchFamily="2" charset="-79"/>
                <a:cs typeface="Aharoni" panose="02010803020104030203" pitchFamily="2" charset="-79"/>
              </a:rPr>
              <a:t>. </a:t>
            </a:r>
            <a:endParaRPr lang="en-US" sz="2000" dirty="0" smtClean="0">
              <a:latin typeface="Aharoni" panose="02010803020104030203" pitchFamily="2" charset="-79"/>
              <a:cs typeface="Aharoni" panose="02010803020104030203" pitchFamily="2" charset="-79"/>
            </a:endParaRPr>
          </a:p>
          <a:p>
            <a:pPr marL="285750" indent="-285750">
              <a:buFont typeface="Wingdings" panose="05000000000000000000" pitchFamily="2" charset="2"/>
              <a:buChar char="q"/>
            </a:pPr>
            <a:r>
              <a:rPr lang="id-ID" sz="2000" dirty="0" smtClean="0">
                <a:latin typeface="Aharoni" panose="02010803020104030203" pitchFamily="2" charset="-79"/>
                <a:cs typeface="Aharoni" panose="02010803020104030203" pitchFamily="2" charset="-79"/>
              </a:rPr>
              <a:t>Tujuannya </a:t>
            </a:r>
            <a:r>
              <a:rPr lang="id-ID" sz="2000" dirty="0">
                <a:latin typeface="Aharoni" panose="02010803020104030203" pitchFamily="2" charset="-79"/>
                <a:cs typeface="Aharoni" panose="02010803020104030203" pitchFamily="2" charset="-79"/>
              </a:rPr>
              <a:t>adalah agar pembaca mendapatkan informasi yang sesungguhnya.</a:t>
            </a:r>
            <a:br>
              <a:rPr lang="id-ID" sz="2000" dirty="0">
                <a:latin typeface="Aharoni" panose="02010803020104030203" pitchFamily="2" charset="-79"/>
                <a:cs typeface="Aharoni" panose="02010803020104030203" pitchFamily="2" charset="-79"/>
              </a:rPr>
            </a:br>
            <a:endParaRPr lang="id-ID" sz="2000" dirty="0">
              <a:latin typeface="Aharoni" panose="02010803020104030203" pitchFamily="2" charset="-79"/>
              <a:cs typeface="Aharoni" panose="02010803020104030203" pitchFamily="2" charset="-79"/>
            </a:endParaRPr>
          </a:p>
        </p:txBody>
      </p:sp>
      <p:sp>
        <p:nvSpPr>
          <p:cNvPr id="3" name="TextBox 2"/>
          <p:cNvSpPr txBox="1"/>
          <p:nvPr/>
        </p:nvSpPr>
        <p:spPr>
          <a:xfrm>
            <a:off x="3277772" y="492370"/>
            <a:ext cx="6035040" cy="1200329"/>
          </a:xfrm>
          <a:prstGeom prst="rect">
            <a:avLst/>
          </a:prstGeom>
          <a:noFill/>
        </p:spPr>
        <p:txBody>
          <a:bodyPr wrap="square" rtlCol="0">
            <a:spAutoFit/>
          </a:bodyPr>
          <a:lstStyle/>
          <a:p>
            <a:r>
              <a:rPr lang="en-US" sz="7200" dirty="0" smtClean="0">
                <a:latin typeface="Aharoni" panose="02010803020104030203" pitchFamily="2" charset="-79"/>
                <a:cs typeface="Aharoni" panose="02010803020104030203" pitchFamily="2" charset="-79"/>
              </a:rPr>
              <a:t>EKSPOSISI</a:t>
            </a:r>
            <a:endParaRPr lang="id-ID" sz="72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106700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60608" y="360608"/>
            <a:ext cx="11178862" cy="4893647"/>
          </a:xfrm>
          <a:prstGeom prst="rect">
            <a:avLst/>
          </a:prstGeom>
          <a:noFill/>
        </p:spPr>
        <p:txBody>
          <a:bodyPr wrap="square" rtlCol="0">
            <a:spAutoFit/>
          </a:bodyPr>
          <a:lstStyle/>
          <a:p>
            <a:r>
              <a:rPr lang="id-ID" sz="2400" dirty="0" smtClean="0">
                <a:latin typeface="Aharoni" panose="02010803020104030203" pitchFamily="2" charset="-79"/>
                <a:cs typeface="Aharoni" panose="02010803020104030203" pitchFamily="2" charset="-79"/>
              </a:rPr>
              <a:t>Contoh</a:t>
            </a:r>
            <a:r>
              <a:rPr lang="id-ID" sz="2400" dirty="0">
                <a:latin typeface="Aharoni" panose="02010803020104030203" pitchFamily="2" charset="-79"/>
                <a:cs typeface="Aharoni" panose="02010803020104030203" pitchFamily="2" charset="-79"/>
              </a:rPr>
              <a:t>:</a:t>
            </a:r>
          </a:p>
          <a:p>
            <a:r>
              <a:rPr lang="id-ID" sz="2400" dirty="0">
                <a:latin typeface="Aharoni" panose="02010803020104030203" pitchFamily="2" charset="-79"/>
                <a:cs typeface="Aharoni" panose="02010803020104030203" pitchFamily="2" charset="-79"/>
              </a:rPr>
              <a:t>Kloning manusia menjadi isu pembicaraan semakin menarik para ulama akhir-akhir ini. Percobaan kloning pada binatang memang telah berhasil dilakukan, seperti kelahiran anak domba (Dolly) yang diujicoba dalam tahun 1996, tikus (1997), sapi (1998), babi (1999), kera (2000), kucing (2001). Awal April lalu dr. Severino Antinori, ginekolog dari Italia, mengumumkan keberhasilannya menumbuhkan janin dalam kloning manusia.</a:t>
            </a:r>
          </a:p>
          <a:p>
            <a:r>
              <a:rPr lang="id-ID" sz="2400" dirty="0">
                <a:latin typeface="Aharoni" panose="02010803020104030203" pitchFamily="2" charset="-79"/>
                <a:cs typeface="Aharoni" panose="02010803020104030203" pitchFamily="2" charset="-79"/>
              </a:rPr>
              <a:t>Kloning adalah upaya untuk menduplikasi genetik yang sama dari suatu organisme dengan menggantikan inti sel dari sel telur dengan inti sel organisme lain. Kloning pada manusia dilakukan dengan mempersiapkan sel telur yang sudah diambil intinya lalu disatukan dengan sel dewasa dari suatu organ tubuh. Hasilnya ditanam ke rahim seperti halnya embrio bayi tabung</a:t>
            </a:r>
            <a:r>
              <a:rPr lang="id-ID" sz="2400" dirty="0" smtClean="0">
                <a:latin typeface="Aharoni" panose="02010803020104030203" pitchFamily="2" charset="-79"/>
                <a:cs typeface="Aharoni" panose="02010803020104030203" pitchFamily="2" charset="-79"/>
              </a:rPr>
              <a:t>.</a:t>
            </a:r>
            <a:endParaRPr lang="id-ID" sz="24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198889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291</TotalTime>
  <Words>1095</Words>
  <Application>Microsoft Office PowerPoint</Application>
  <PresentationFormat>Widescreen</PresentationFormat>
  <Paragraphs>113</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Aharoni</vt: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Khusnul</dc:creator>
  <cp:lastModifiedBy>Khusnul</cp:lastModifiedBy>
  <cp:revision>26</cp:revision>
  <dcterms:created xsi:type="dcterms:W3CDTF">2016-10-23T11:58:43Z</dcterms:created>
  <dcterms:modified xsi:type="dcterms:W3CDTF">2016-10-23T21:22:09Z</dcterms:modified>
</cp:coreProperties>
</file>