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72" r:id="rId3"/>
    <p:sldId id="305" r:id="rId4"/>
    <p:sldId id="306" r:id="rId5"/>
    <p:sldId id="311" r:id="rId6"/>
    <p:sldId id="274" r:id="rId7"/>
    <p:sldId id="310" r:id="rId8"/>
    <p:sldId id="273" r:id="rId9"/>
    <p:sldId id="307" r:id="rId10"/>
    <p:sldId id="308" r:id="rId11"/>
    <p:sldId id="309" r:id="rId12"/>
    <p:sldId id="312" r:id="rId13"/>
    <p:sldId id="278" r:id="rId14"/>
    <p:sldId id="313" r:id="rId15"/>
    <p:sldId id="314" r:id="rId16"/>
    <p:sldId id="315" r:id="rId17"/>
    <p:sldId id="316"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usnul" initials="K" lastIdx="1" clrIdx="0">
    <p:extLst>
      <p:ext uri="{19B8F6BF-5375-455C-9EA6-DF929625EA0E}">
        <p15:presenceInfo xmlns:p15="http://schemas.microsoft.com/office/powerpoint/2012/main" userId="Khusn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239318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210729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52475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08338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EB55A-35DA-4F18-8D36-A9F43780B1ED}" type="datetimeFigureOut">
              <a:rPr lang="id-ID" smtClean="0"/>
              <a:t>24/10/2016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50766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C9EB55A-35DA-4F18-8D36-A9F43780B1ED}"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187937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C9EB55A-35DA-4F18-8D36-A9F43780B1ED}" type="datetimeFigureOut">
              <a:rPr lang="id-ID" smtClean="0"/>
              <a:t>24/10/2016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88903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C9EB55A-35DA-4F18-8D36-A9F43780B1ED}" type="datetimeFigureOut">
              <a:rPr lang="id-ID" smtClean="0"/>
              <a:t>24/10/2016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47621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EB55A-35DA-4F18-8D36-A9F43780B1ED}" type="datetimeFigureOut">
              <a:rPr lang="id-ID" smtClean="0"/>
              <a:t>24/10/2016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59427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EB55A-35DA-4F18-8D36-A9F43780B1ED}"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350528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EB55A-35DA-4F18-8D36-A9F43780B1ED}" type="datetimeFigureOut">
              <a:rPr lang="id-ID" smtClean="0"/>
              <a:t>24/10/2016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39FD8B-2AD6-4E14-8C40-BAFE64C20E22}" type="slidenum">
              <a:rPr lang="id-ID" smtClean="0"/>
              <a:t>‹#›</a:t>
            </a:fld>
            <a:endParaRPr lang="id-ID"/>
          </a:p>
        </p:txBody>
      </p:sp>
    </p:spTree>
    <p:extLst>
      <p:ext uri="{BB962C8B-B14F-4D97-AF65-F5344CB8AC3E}">
        <p14:creationId xmlns:p14="http://schemas.microsoft.com/office/powerpoint/2010/main" val="61202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EB55A-35DA-4F18-8D36-A9F43780B1ED}" type="datetimeFigureOut">
              <a:rPr lang="id-ID" smtClean="0"/>
              <a:t>24/10/2016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9FD8B-2AD6-4E14-8C40-BAFE64C20E22}" type="slidenum">
              <a:rPr lang="id-ID" smtClean="0"/>
              <a:t>‹#›</a:t>
            </a:fld>
            <a:endParaRPr lang="id-ID"/>
          </a:p>
        </p:txBody>
      </p:sp>
    </p:spTree>
    <p:extLst>
      <p:ext uri="{BB962C8B-B14F-4D97-AF65-F5344CB8AC3E}">
        <p14:creationId xmlns:p14="http://schemas.microsoft.com/office/powerpoint/2010/main" val="372390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95299" y="2242509"/>
            <a:ext cx="10148552" cy="2585323"/>
          </a:xfrm>
          <a:prstGeom prst="rect">
            <a:avLst/>
          </a:prstGeom>
          <a:noFill/>
        </p:spPr>
        <p:txBody>
          <a:bodyPr wrap="square" rtlCol="0">
            <a:spAutoFit/>
          </a:bodyPr>
          <a:lstStyle/>
          <a:p>
            <a:pPr algn="ctr"/>
            <a:r>
              <a:rPr lang="en-US" sz="5400" dirty="0" smtClean="0">
                <a:latin typeface="Aharoni" panose="02010803020104030203" pitchFamily="2" charset="-79"/>
                <a:cs typeface="Aharoni" panose="02010803020104030203" pitchFamily="2" charset="-79"/>
              </a:rPr>
              <a:t>RAMBU-RAMBU PEMBELAJARAN </a:t>
            </a:r>
            <a:endParaRPr lang="en-US" sz="5400" dirty="0" smtClean="0">
              <a:latin typeface="Aharoni" panose="02010803020104030203" pitchFamily="2" charset="-79"/>
              <a:cs typeface="Aharoni" panose="02010803020104030203" pitchFamily="2" charset="-79"/>
            </a:endParaRPr>
          </a:p>
          <a:p>
            <a:pPr algn="ctr"/>
            <a:r>
              <a:rPr lang="en-US" sz="5400" dirty="0" smtClean="0">
                <a:latin typeface="Aharoni" panose="02010803020104030203" pitchFamily="2" charset="-79"/>
                <a:cs typeface="Aharoni" panose="02010803020104030203" pitchFamily="2" charset="-79"/>
              </a:rPr>
              <a:t>MENULIS</a:t>
            </a:r>
            <a:endParaRPr lang="id-ID" sz="5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11220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388743" y="1922122"/>
            <a:ext cx="11178862" cy="4708981"/>
          </a:xfrm>
          <a:prstGeom prst="rect">
            <a:avLst/>
          </a:prstGeom>
          <a:noFill/>
        </p:spPr>
        <p:txBody>
          <a:bodyPr wrap="square" rtlCol="0">
            <a:spAutoFit/>
          </a:bodyPr>
          <a:lstStyle/>
          <a:p>
            <a:r>
              <a:rPr lang="id-ID" sz="2000" dirty="0" smtClean="0">
                <a:latin typeface="Aharoni" panose="02010803020104030203" pitchFamily="2" charset="-79"/>
                <a:cs typeface="Aharoni" panose="02010803020104030203" pitchFamily="2" charset="-79"/>
              </a:rPr>
              <a:t>2</a:t>
            </a:r>
            <a:r>
              <a:rPr lang="id-ID" sz="2000" dirty="0">
                <a:latin typeface="Aharoni" panose="02010803020104030203" pitchFamily="2" charset="-79"/>
                <a:cs typeface="Aharoni" panose="02010803020104030203" pitchFamily="2" charset="-79"/>
              </a:rPr>
              <a:t>. Menulis Lanjutan</a:t>
            </a:r>
          </a:p>
          <a:p>
            <a:pPr marL="285750" indent="-285750">
              <a:buFont typeface="Wingdings" panose="05000000000000000000" pitchFamily="2" charset="2"/>
              <a:buChar char="q"/>
            </a:pPr>
            <a:r>
              <a:rPr lang="id-ID" sz="2000" dirty="0">
                <a:latin typeface="Aharoni" panose="02010803020104030203" pitchFamily="2" charset="-79"/>
                <a:cs typeface="Aharoni" panose="02010803020104030203" pitchFamily="2" charset="-79"/>
              </a:rPr>
              <a:t>Syarat untuk dapat menulis lanjutan adalah siswa harus terampil dan menguasai menulis permulaan.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000" dirty="0" smtClean="0">
                <a:latin typeface="Aharoni" panose="02010803020104030203" pitchFamily="2" charset="-79"/>
                <a:cs typeface="Aharoni" panose="02010803020104030203" pitchFamily="2" charset="-79"/>
              </a:rPr>
              <a:t>P</a:t>
            </a:r>
            <a:r>
              <a:rPr lang="id-ID" sz="2000" dirty="0" smtClean="0">
                <a:latin typeface="Aharoni" panose="02010803020104030203" pitchFamily="2" charset="-79"/>
                <a:cs typeface="Aharoni" panose="02010803020104030203" pitchFamily="2" charset="-79"/>
              </a:rPr>
              <a:t>rinsipnya </a:t>
            </a:r>
            <a:r>
              <a:rPr lang="id-ID" sz="2000" dirty="0">
                <a:latin typeface="Aharoni" panose="02010803020104030203" pitchFamily="2" charset="-79"/>
                <a:cs typeface="Aharoni" panose="02010803020104030203" pitchFamily="2" charset="-79"/>
              </a:rPr>
              <a:t>menulis lanjutan adalah pengembangan menulis permulaan.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000" dirty="0" smtClean="0">
                <a:latin typeface="Aharoni" panose="02010803020104030203" pitchFamily="2" charset="-79"/>
                <a:cs typeface="Aharoni" panose="02010803020104030203" pitchFamily="2" charset="-79"/>
              </a:rPr>
              <a:t>T</a:t>
            </a:r>
            <a:r>
              <a:rPr lang="id-ID" sz="2000" dirty="0" smtClean="0">
                <a:latin typeface="Aharoni" panose="02010803020104030203" pitchFamily="2" charset="-79"/>
                <a:cs typeface="Aharoni" panose="02010803020104030203" pitchFamily="2" charset="-79"/>
              </a:rPr>
              <a:t>ujuannya </a:t>
            </a:r>
            <a:r>
              <a:rPr lang="id-ID" sz="2000" dirty="0">
                <a:latin typeface="Aharoni" panose="02010803020104030203" pitchFamily="2" charset="-79"/>
                <a:cs typeface="Aharoni" panose="02010803020104030203" pitchFamily="2" charset="-79"/>
              </a:rPr>
              <a:t>adalah agar siswa dapat membuat karangan secara ajek dan lengkap.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Beberapa </a:t>
            </a:r>
            <a:r>
              <a:rPr lang="id-ID" sz="2000" dirty="0">
                <a:latin typeface="Aharoni" panose="02010803020104030203" pitchFamily="2" charset="-79"/>
                <a:cs typeface="Aharoni" panose="02010803020104030203" pitchFamily="2" charset="-79"/>
              </a:rPr>
              <a:t>metode dalam menulis lanjutan antara </a:t>
            </a:r>
            <a:r>
              <a:rPr lang="id-ID" sz="2000" dirty="0" smtClean="0">
                <a:latin typeface="Aharoni" panose="02010803020104030203" pitchFamily="2" charset="-79"/>
                <a:cs typeface="Aharoni" panose="02010803020104030203" pitchFamily="2" charset="-79"/>
              </a:rPr>
              <a:t>lain: </a:t>
            </a:r>
            <a:endParaRPr lang="en-US" sz="2000" dirty="0" smtClean="0">
              <a:latin typeface="Aharoni" panose="02010803020104030203" pitchFamily="2" charset="-79"/>
              <a:cs typeface="Aharoni" panose="02010803020104030203" pitchFamily="2" charset="-79"/>
            </a:endParaRPr>
          </a:p>
          <a:p>
            <a:pPr marL="342900" indent="-342900">
              <a:buAutoNum type="alphaLcParenBoth"/>
            </a:pPr>
            <a:r>
              <a:rPr lang="id-ID" sz="2000" dirty="0" smtClean="0">
                <a:latin typeface="Aharoni" panose="02010803020104030203" pitchFamily="2" charset="-79"/>
                <a:cs typeface="Aharoni" panose="02010803020104030203" pitchFamily="2" charset="-79"/>
              </a:rPr>
              <a:t>Membuat </a:t>
            </a:r>
            <a:r>
              <a:rPr lang="id-ID" sz="2000" dirty="0">
                <a:latin typeface="Aharoni" panose="02010803020104030203" pitchFamily="2" charset="-79"/>
                <a:cs typeface="Aharoni" panose="02010803020104030203" pitchFamily="2" charset="-79"/>
              </a:rPr>
              <a:t>paragraf dengan gambar, yakni siswa diminta untuk membuat paragraf berdasarkan gambar yang telah disediakan. Hal ini dapat diberi kata-kata </a:t>
            </a:r>
            <a:r>
              <a:rPr lang="id-ID" sz="2000" dirty="0" smtClean="0">
                <a:latin typeface="Aharoni" panose="02010803020104030203" pitchFamily="2" charset="-79"/>
                <a:cs typeface="Aharoni" panose="02010803020104030203" pitchFamily="2" charset="-79"/>
              </a:rPr>
              <a:t>kunci </a:t>
            </a:r>
            <a:r>
              <a:rPr lang="id-ID" sz="2000" dirty="0">
                <a:latin typeface="Aharoni" panose="02010803020104030203" pitchFamily="2" charset="-79"/>
                <a:cs typeface="Aharoni" panose="02010803020104030203" pitchFamily="2" charset="-79"/>
              </a:rPr>
              <a:t>sehingga tidak terlalu menyimpang dengan cerita. </a:t>
            </a:r>
            <a:endParaRPr lang="en-US" sz="2000" dirty="0" smtClean="0">
              <a:latin typeface="Aharoni" panose="02010803020104030203" pitchFamily="2" charset="-79"/>
              <a:cs typeface="Aharoni" panose="02010803020104030203" pitchFamily="2" charset="-79"/>
            </a:endParaRPr>
          </a:p>
          <a:p>
            <a:pPr marL="342900" indent="-342900">
              <a:buAutoNum type="alphaLcParenBoth"/>
            </a:pPr>
            <a:r>
              <a:rPr lang="id-ID" sz="2000" dirty="0" smtClean="0">
                <a:latin typeface="Aharoni" panose="02010803020104030203" pitchFamily="2" charset="-79"/>
                <a:cs typeface="Aharoni" panose="02010803020104030203" pitchFamily="2" charset="-79"/>
              </a:rPr>
              <a:t>Mengembangkan </a:t>
            </a:r>
            <a:r>
              <a:rPr lang="id-ID" sz="2000" dirty="0">
                <a:latin typeface="Aharoni" panose="02010803020104030203" pitchFamily="2" charset="-79"/>
                <a:cs typeface="Aharoni" panose="02010803020104030203" pitchFamily="2" charset="-79"/>
              </a:rPr>
              <a:t>paragraf, yakni siswa dilatih untuk mengembangkan sebuah kalimat utama menjadi sebuah paragraf. </a:t>
            </a:r>
            <a:endParaRPr lang="en-US" sz="2000" dirty="0" smtClean="0">
              <a:latin typeface="Aharoni" panose="02010803020104030203" pitchFamily="2" charset="-79"/>
              <a:cs typeface="Aharoni" panose="02010803020104030203" pitchFamily="2" charset="-79"/>
            </a:endParaRPr>
          </a:p>
          <a:p>
            <a:pPr marL="342900" indent="-342900">
              <a:buAutoNum type="alphaLcParenBoth"/>
            </a:pPr>
            <a:r>
              <a:rPr lang="id-ID" sz="2000" dirty="0" smtClean="0">
                <a:latin typeface="Aharoni" panose="02010803020104030203" pitchFamily="2" charset="-79"/>
                <a:cs typeface="Aharoni" panose="02010803020104030203" pitchFamily="2" charset="-79"/>
              </a:rPr>
              <a:t>Menyusun </a:t>
            </a:r>
            <a:r>
              <a:rPr lang="id-ID" sz="2000" dirty="0">
                <a:latin typeface="Aharoni" panose="02010803020104030203" pitchFamily="2" charset="-79"/>
                <a:cs typeface="Aharoni" panose="02010803020104030203" pitchFamily="2" charset="-79"/>
              </a:rPr>
              <a:t>paragraf dari kalimat yang </a:t>
            </a:r>
            <a:r>
              <a:rPr lang="id-ID" sz="2000" dirty="0" smtClean="0">
                <a:latin typeface="Aharoni" panose="02010803020104030203" pitchFamily="2" charset="-79"/>
                <a:cs typeface="Aharoni" panose="02010803020104030203" pitchFamily="2" charset="-79"/>
              </a:rPr>
              <a:t>tersedia</a:t>
            </a:r>
            <a:r>
              <a:rPr lang="en-US" sz="2000" dirty="0" smtClean="0">
                <a:latin typeface="Aharoni" panose="02010803020104030203" pitchFamily="2" charset="-79"/>
                <a:cs typeface="Aharoni" panose="02010803020104030203" pitchFamily="2" charset="-79"/>
              </a:rPr>
              <a:t>.</a:t>
            </a:r>
          </a:p>
          <a:p>
            <a:pPr marL="342900" indent="-342900">
              <a:buAutoNum type="alphaLcParenBoth"/>
            </a:pPr>
            <a:r>
              <a:rPr lang="id-ID" sz="2000" dirty="0" smtClean="0">
                <a:latin typeface="Aharoni" panose="02010803020104030203" pitchFamily="2" charset="-79"/>
                <a:cs typeface="Aharoni" panose="02010803020104030203" pitchFamily="2" charset="-79"/>
              </a:rPr>
              <a:t>Menghubungkan </a:t>
            </a:r>
            <a:r>
              <a:rPr lang="id-ID" sz="2000" dirty="0">
                <a:latin typeface="Aharoni" panose="02010803020104030203" pitchFamily="2" charset="-79"/>
                <a:cs typeface="Aharoni" panose="02010803020104030203" pitchFamily="2" charset="-79"/>
              </a:rPr>
              <a:t>paragraf dengan paragraf </a:t>
            </a:r>
            <a:r>
              <a:rPr lang="id-ID" sz="2000" dirty="0" smtClean="0">
                <a:latin typeface="Aharoni" panose="02010803020104030203" pitchFamily="2" charset="-79"/>
                <a:cs typeface="Aharoni" panose="02010803020104030203" pitchFamily="2" charset="-79"/>
              </a:rPr>
              <a:t>lainnya.</a:t>
            </a:r>
            <a:endParaRPr lang="en-US" sz="2000" dirty="0">
              <a:latin typeface="Aharoni" panose="02010803020104030203" pitchFamily="2" charset="-79"/>
              <a:cs typeface="Aharoni" panose="02010803020104030203" pitchFamily="2" charset="-79"/>
            </a:endParaRPr>
          </a:p>
          <a:p>
            <a:pPr marL="342900" indent="-342900">
              <a:buAutoNum type="alphaLcParenBoth"/>
            </a:pPr>
            <a:r>
              <a:rPr lang="id-ID" sz="2000" dirty="0" smtClean="0">
                <a:latin typeface="Aharoni" panose="02010803020104030203" pitchFamily="2" charset="-79"/>
                <a:cs typeface="Aharoni" panose="02010803020104030203" pitchFamily="2" charset="-79"/>
              </a:rPr>
              <a:t>Membuat </a:t>
            </a:r>
            <a:r>
              <a:rPr lang="id-ID" sz="2000" dirty="0">
                <a:latin typeface="Aharoni" panose="02010803020104030203" pitchFamily="2" charset="-79"/>
                <a:cs typeface="Aharoni" panose="02010803020104030203" pitchFamily="2" charset="-79"/>
              </a:rPr>
              <a:t>karangan dengan gambar </a:t>
            </a:r>
            <a:r>
              <a:rPr lang="id-ID" sz="2000" dirty="0" smtClean="0">
                <a:latin typeface="Aharoni" panose="02010803020104030203" pitchFamily="2" charset="-79"/>
                <a:cs typeface="Aharoni" panose="02010803020104030203" pitchFamily="2" charset="-79"/>
              </a:rPr>
              <a:t>seri.</a:t>
            </a:r>
            <a:endParaRPr lang="en-US" sz="2000" dirty="0" smtClean="0">
              <a:latin typeface="Aharoni" panose="02010803020104030203" pitchFamily="2" charset="-79"/>
              <a:cs typeface="Aharoni" panose="02010803020104030203" pitchFamily="2" charset="-79"/>
            </a:endParaRPr>
          </a:p>
          <a:p>
            <a:pPr marL="342900" indent="-342900">
              <a:buAutoNum type="alphaLcParenBoth"/>
            </a:pPr>
            <a:r>
              <a:rPr lang="id-ID" sz="2000" dirty="0" smtClean="0">
                <a:latin typeface="Aharoni" panose="02010803020104030203" pitchFamily="2" charset="-79"/>
                <a:cs typeface="Aharoni" panose="02010803020104030203" pitchFamily="2" charset="-79"/>
              </a:rPr>
              <a:t>Mengarang </a:t>
            </a:r>
            <a:r>
              <a:rPr lang="id-ID" sz="2000" dirty="0">
                <a:latin typeface="Aharoni" panose="02010803020104030203" pitchFamily="2" charset="-79"/>
                <a:cs typeface="Aharoni" panose="02010803020104030203" pitchFamily="2" charset="-79"/>
              </a:rPr>
              <a:t>berdasarkan kerangka, dan mengarang secara bebas</a:t>
            </a:r>
            <a:r>
              <a:rPr lang="id-ID" sz="2000" dirty="0" smtClean="0">
                <a:latin typeface="Aharoni" panose="02010803020104030203" pitchFamily="2" charset="-79"/>
                <a:cs typeface="Aharoni" panose="02010803020104030203" pitchFamily="2" charset="-79"/>
              </a:rPr>
              <a:t>.</a:t>
            </a:r>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3183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extBox 1"/>
          <p:cNvSpPr txBox="1"/>
          <p:nvPr/>
        </p:nvSpPr>
        <p:spPr>
          <a:xfrm>
            <a:off x="2273815" y="246088"/>
            <a:ext cx="11178862" cy="6555641"/>
          </a:xfrm>
          <a:prstGeom prst="rect">
            <a:avLst/>
          </a:prstGeom>
          <a:noFill/>
        </p:spPr>
        <p:txBody>
          <a:bodyPr wrap="square" rtlCol="0">
            <a:spAutoFit/>
          </a:bodyPr>
          <a:lstStyle/>
          <a:p>
            <a:r>
              <a:rPr lang="id-ID" sz="2800" dirty="0" smtClean="0">
                <a:latin typeface="Aharoni" panose="02010803020104030203" pitchFamily="2" charset="-79"/>
                <a:cs typeface="Aharoni" panose="02010803020104030203" pitchFamily="2" charset="-79"/>
              </a:rPr>
              <a:t>Adapun </a:t>
            </a:r>
            <a:r>
              <a:rPr lang="id-ID" sz="2800" dirty="0">
                <a:latin typeface="Aharoni" panose="02010803020104030203" pitchFamily="2" charset="-79"/>
                <a:cs typeface="Aharoni" panose="02010803020104030203" pitchFamily="2" charset="-79"/>
              </a:rPr>
              <a:t>ruang lingkup pembelajaran menulis</a:t>
            </a:r>
            <a:r>
              <a:rPr lang="id-ID" sz="2800" dirty="0" smtClean="0">
                <a:latin typeface="Aharoni" panose="02010803020104030203" pitchFamily="2" charset="-79"/>
                <a:cs typeface="Aharoni" panose="02010803020104030203" pitchFamily="2" charset="-79"/>
              </a:rPr>
              <a:t>/</a:t>
            </a:r>
            <a:endParaRPr lang="en-US" sz="2800" dirty="0" smtClean="0">
              <a:latin typeface="Aharoni" panose="02010803020104030203" pitchFamily="2" charset="-79"/>
              <a:cs typeface="Aharoni" panose="02010803020104030203" pitchFamily="2" charset="-79"/>
            </a:endParaRPr>
          </a:p>
          <a:p>
            <a:r>
              <a:rPr lang="id-ID" sz="2800" dirty="0" smtClean="0">
                <a:latin typeface="Aharoni" panose="02010803020104030203" pitchFamily="2" charset="-79"/>
                <a:cs typeface="Aharoni" panose="02010803020104030203" pitchFamily="2" charset="-79"/>
              </a:rPr>
              <a:t>mengarang </a:t>
            </a:r>
            <a:r>
              <a:rPr lang="id-ID" sz="2800" dirty="0">
                <a:latin typeface="Aharoni" panose="02010803020104030203" pitchFamily="2" charset="-79"/>
                <a:cs typeface="Aharoni" panose="02010803020104030203" pitchFamily="2" charset="-79"/>
              </a:rPr>
              <a:t>di SD antara </a:t>
            </a:r>
            <a:r>
              <a:rPr lang="id-ID" sz="2800" dirty="0" smtClean="0">
                <a:latin typeface="Aharoni" panose="02010803020104030203" pitchFamily="2" charset="-79"/>
                <a:cs typeface="Aharoni" panose="02010803020104030203" pitchFamily="2" charset="-79"/>
              </a:rPr>
              <a:t>lain: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mengarang </a:t>
            </a:r>
            <a:r>
              <a:rPr lang="id-ID" sz="2800" dirty="0">
                <a:latin typeface="Aharoni" panose="02010803020104030203" pitchFamily="2" charset="-79"/>
                <a:cs typeface="Aharoni" panose="02010803020104030203" pitchFamily="2" charset="-79"/>
              </a:rPr>
              <a:t>prosa </a:t>
            </a:r>
            <a:r>
              <a:rPr lang="id-ID" sz="2800" dirty="0" smtClean="0">
                <a:latin typeface="Aharoni" panose="02010803020104030203" pitchFamily="2" charset="-79"/>
                <a:cs typeface="Aharoni" panose="02010803020104030203" pitchFamily="2" charset="-79"/>
              </a:rPr>
              <a:t>narasi</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menulis </a:t>
            </a:r>
            <a:r>
              <a:rPr lang="id-ID" sz="2800" dirty="0">
                <a:latin typeface="Aharoni" panose="02010803020104030203" pitchFamily="2" charset="-79"/>
                <a:cs typeface="Aharoni" panose="02010803020104030203" pitchFamily="2" charset="-79"/>
              </a:rPr>
              <a:t>prosa </a:t>
            </a:r>
            <a:r>
              <a:rPr lang="id-ID" sz="2800" dirty="0" smtClean="0">
                <a:latin typeface="Aharoni" panose="02010803020104030203" pitchFamily="2" charset="-79"/>
                <a:cs typeface="Aharoni" panose="02010803020104030203" pitchFamily="2" charset="-79"/>
              </a:rPr>
              <a:t>deskripsi</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menulis </a:t>
            </a:r>
            <a:r>
              <a:rPr lang="id-ID" sz="2800" dirty="0">
                <a:latin typeface="Aharoni" panose="02010803020104030203" pitchFamily="2" charset="-79"/>
                <a:cs typeface="Aharoni" panose="02010803020104030203" pitchFamily="2" charset="-79"/>
              </a:rPr>
              <a:t>surat </a:t>
            </a:r>
            <a:r>
              <a:rPr lang="id-ID" sz="2800" dirty="0" smtClean="0">
                <a:latin typeface="Aharoni" panose="02010803020104030203" pitchFamily="2" charset="-79"/>
                <a:cs typeface="Aharoni" panose="02010803020104030203" pitchFamily="2" charset="-79"/>
              </a:rPr>
              <a:t>izin</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menulis </a:t>
            </a:r>
            <a:r>
              <a:rPr lang="id-ID" sz="2800" dirty="0">
                <a:latin typeface="Aharoni" panose="02010803020104030203" pitchFamily="2" charset="-79"/>
                <a:cs typeface="Aharoni" panose="02010803020104030203" pitchFamily="2" charset="-79"/>
              </a:rPr>
              <a:t>surat </a:t>
            </a:r>
            <a:r>
              <a:rPr lang="id-ID" sz="2800" dirty="0" smtClean="0">
                <a:latin typeface="Aharoni" panose="02010803020104030203" pitchFamily="2" charset="-79"/>
                <a:cs typeface="Aharoni" panose="02010803020104030203" pitchFamily="2" charset="-79"/>
              </a:rPr>
              <a:t>undangan</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mengisi formulir</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menyusun paragraf</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mengembangkan </a:t>
            </a:r>
            <a:r>
              <a:rPr lang="id-ID" sz="2800" dirty="0">
                <a:latin typeface="Aharoni" panose="02010803020104030203" pitchFamily="2" charset="-79"/>
                <a:cs typeface="Aharoni" panose="02010803020104030203" pitchFamily="2" charset="-79"/>
              </a:rPr>
              <a:t>judul dan </a:t>
            </a:r>
            <a:r>
              <a:rPr lang="id-ID" sz="2800" dirty="0" smtClean="0">
                <a:latin typeface="Aharoni" panose="02010803020104030203" pitchFamily="2" charset="-79"/>
                <a:cs typeface="Aharoni" panose="02010803020104030203" pitchFamily="2" charset="-79"/>
              </a:rPr>
              <a:t>topik</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menulis nonfiksi</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menyingkat cerita</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menyusun </a:t>
            </a:r>
            <a:r>
              <a:rPr lang="id-ID" sz="2800" dirty="0">
                <a:latin typeface="Aharoni" panose="02010803020104030203" pitchFamily="2" charset="-79"/>
                <a:cs typeface="Aharoni" panose="02010803020104030203" pitchFamily="2" charset="-79"/>
              </a:rPr>
              <a:t>naskah </a:t>
            </a:r>
            <a:r>
              <a:rPr lang="id-ID" sz="2800" dirty="0" smtClean="0">
                <a:latin typeface="Aharoni" panose="02010803020104030203" pitchFamily="2" charset="-79"/>
                <a:cs typeface="Aharoni" panose="02010803020104030203" pitchFamily="2" charset="-79"/>
              </a:rPr>
              <a:t>pengumuman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menyusun </a:t>
            </a:r>
            <a:r>
              <a:rPr lang="id-ID" sz="2800" dirty="0">
                <a:latin typeface="Aharoni" panose="02010803020104030203" pitchFamily="2" charset="-79"/>
                <a:cs typeface="Aharoni" panose="02010803020104030203" pitchFamily="2" charset="-79"/>
              </a:rPr>
              <a:t>iklan dan </a:t>
            </a:r>
            <a:r>
              <a:rPr lang="id-ID" sz="2800" dirty="0" smtClean="0">
                <a:latin typeface="Aharoni" panose="02010803020104030203" pitchFamily="2" charset="-79"/>
                <a:cs typeface="Aharoni" panose="02010803020104030203" pitchFamily="2" charset="-79"/>
              </a:rPr>
              <a:t>poster</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menulis </a:t>
            </a:r>
            <a:r>
              <a:rPr lang="id-ID" sz="2800" dirty="0">
                <a:latin typeface="Aharoni" panose="02010803020104030203" pitchFamily="2" charset="-79"/>
                <a:cs typeface="Aharoni" panose="02010803020104030203" pitchFamily="2" charset="-79"/>
              </a:rPr>
              <a:t>laporan </a:t>
            </a:r>
            <a:r>
              <a:rPr lang="id-ID" sz="2800" dirty="0" smtClean="0">
                <a:latin typeface="Aharoni" panose="02010803020104030203" pitchFamily="2" charset="-79"/>
                <a:cs typeface="Aharoni" panose="02010803020104030203" pitchFamily="2" charset="-79"/>
              </a:rPr>
              <a:t>kegiatan</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menyusun </a:t>
            </a:r>
            <a:r>
              <a:rPr lang="id-ID" sz="2800" dirty="0">
                <a:latin typeface="Aharoni" panose="02010803020104030203" pitchFamily="2" charset="-79"/>
                <a:cs typeface="Aharoni" panose="02010803020104030203" pitchFamily="2" charset="-79"/>
              </a:rPr>
              <a:t>naskah pidato, dan lain-lain.</a:t>
            </a:r>
          </a:p>
        </p:txBody>
      </p:sp>
    </p:spTree>
    <p:extLst>
      <p:ext uri="{BB962C8B-B14F-4D97-AF65-F5344CB8AC3E}">
        <p14:creationId xmlns:p14="http://schemas.microsoft.com/office/powerpoint/2010/main" val="245597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67618" y="1525849"/>
            <a:ext cx="10109981" cy="2123658"/>
          </a:xfrm>
          <a:prstGeom prst="rect">
            <a:avLst/>
          </a:prstGeom>
          <a:noFill/>
        </p:spPr>
        <p:txBody>
          <a:bodyPr wrap="square" rtlCol="0">
            <a:spAutoFit/>
          </a:bodyPr>
          <a:lstStyle/>
          <a:p>
            <a:pPr algn="ctr"/>
            <a:r>
              <a:rPr lang="en-US" sz="4400" dirty="0" smtClean="0">
                <a:latin typeface="Aharoni" panose="02010803020104030203" pitchFamily="2" charset="-79"/>
                <a:cs typeface="Aharoni" panose="02010803020104030203" pitchFamily="2" charset="-79"/>
              </a:rPr>
              <a:t>PERMASALAHAN DALAM PEMBELAJARAN MENULIS </a:t>
            </a:r>
            <a:r>
              <a:rPr lang="en-US" sz="4400" dirty="0" smtClean="0">
                <a:latin typeface="Aharoni" panose="02010803020104030203" pitchFamily="2" charset="-79"/>
                <a:cs typeface="Aharoni" panose="02010803020104030203" pitchFamily="2" charset="-79"/>
              </a:rPr>
              <a:t>DI </a:t>
            </a:r>
            <a:r>
              <a:rPr lang="en-US" sz="4400" dirty="0" smtClean="0">
                <a:latin typeface="Aharoni" panose="02010803020104030203" pitchFamily="2" charset="-79"/>
                <a:cs typeface="Aharoni" panose="02010803020104030203" pitchFamily="2" charset="-79"/>
              </a:rPr>
              <a:t>SD </a:t>
            </a:r>
            <a:endParaRPr lang="en-US" sz="4400" dirty="0" smtClean="0">
              <a:latin typeface="Aharoni" panose="02010803020104030203" pitchFamily="2" charset="-79"/>
              <a:cs typeface="Aharoni" panose="02010803020104030203" pitchFamily="2" charset="-79"/>
            </a:endParaRPr>
          </a:p>
          <a:p>
            <a:pPr algn="ctr"/>
            <a:r>
              <a:rPr lang="en-US" sz="4400" dirty="0" smtClean="0">
                <a:latin typeface="Aharoni" panose="02010803020104030203" pitchFamily="2" charset="-79"/>
                <a:cs typeface="Aharoni" panose="02010803020104030203" pitchFamily="2" charset="-79"/>
              </a:rPr>
              <a:t>DAN </a:t>
            </a:r>
            <a:r>
              <a:rPr lang="en-US" sz="4400" dirty="0" smtClean="0">
                <a:latin typeface="Aharoni" panose="02010803020104030203" pitchFamily="2" charset="-79"/>
                <a:cs typeface="Aharoni" panose="02010803020104030203" pitchFamily="2" charset="-79"/>
              </a:rPr>
              <a:t>PENANGGULANGANNYA</a:t>
            </a:r>
            <a:endParaRPr lang="id-ID"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5857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44062" y="979587"/>
            <a:ext cx="10442190" cy="5632311"/>
          </a:xfrm>
          <a:prstGeom prst="rect">
            <a:avLst/>
          </a:prstGeom>
          <a:noFill/>
        </p:spPr>
        <p:txBody>
          <a:bodyPr wrap="square" rtlCol="0">
            <a:spAutoFit/>
          </a:bodyPr>
          <a:lstStyle/>
          <a:p>
            <a:r>
              <a:rPr lang="id-ID" sz="2400" dirty="0" smtClean="0">
                <a:latin typeface="Aharoni" panose="02010803020104030203" pitchFamily="2" charset="-79"/>
                <a:cs typeface="Aharoni" panose="02010803020104030203" pitchFamily="2" charset="-79"/>
              </a:rPr>
              <a:t>1</a:t>
            </a:r>
            <a:r>
              <a:rPr lang="id-ID" sz="2400" dirty="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Siswa</a:t>
            </a:r>
            <a:endParaRPr lang="id-ID" sz="24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400" dirty="0" smtClean="0">
                <a:latin typeface="Aharoni" panose="02010803020104030203" pitchFamily="2" charset="-79"/>
                <a:cs typeface="Aharoni" panose="02010803020104030203" pitchFamily="2" charset="-79"/>
              </a:rPr>
              <a:t>R</a:t>
            </a:r>
            <a:r>
              <a:rPr lang="id-ID" sz="2400" dirty="0" smtClean="0">
                <a:latin typeface="Aharoni" panose="02010803020104030203" pitchFamily="2" charset="-79"/>
                <a:cs typeface="Aharoni" panose="02010803020104030203" pitchFamily="2" charset="-79"/>
              </a:rPr>
              <a:t>endahnya </a:t>
            </a:r>
            <a:r>
              <a:rPr lang="id-ID" sz="2400" dirty="0">
                <a:latin typeface="Aharoni" panose="02010803020104030203" pitchFamily="2" charset="-79"/>
                <a:cs typeface="Aharoni" panose="02010803020104030203" pitchFamily="2" charset="-79"/>
              </a:rPr>
              <a:t>bakat dan minat untuk menguasai keterampilan menulis. </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Akibat </a:t>
            </a:r>
            <a:r>
              <a:rPr lang="id-ID" sz="2400" dirty="0">
                <a:latin typeface="Aharoni" panose="02010803020104030203" pitchFamily="2" charset="-79"/>
                <a:cs typeface="Aharoni" panose="02010803020104030203" pitchFamily="2" charset="-79"/>
              </a:rPr>
              <a:t>dari rendahnya minat siswa dalam mempelajari keterampilan mereka menulis huruf dengan tulisan yang asal dapat dibaca sendiri, mereka malas menulis</a:t>
            </a:r>
            <a:r>
              <a:rPr lang="id-ID" sz="2400" dirty="0" smtClean="0">
                <a:latin typeface="Aharoni" panose="02010803020104030203" pitchFamily="2" charset="-79"/>
                <a:cs typeface="Aharoni" panose="02010803020104030203" pitchFamily="2" charset="-79"/>
              </a:rPr>
              <a:t>.</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Menulis </a:t>
            </a:r>
            <a:r>
              <a:rPr lang="id-ID" sz="2400" dirty="0">
                <a:latin typeface="Aharoni" panose="02010803020104030203" pitchFamily="2" charset="-79"/>
                <a:cs typeface="Aharoni" panose="02010803020104030203" pitchFamily="2" charset="-79"/>
              </a:rPr>
              <a:t>dirasakan sebagai suatu beban yang berat</a:t>
            </a:r>
            <a:r>
              <a:rPr lang="id-ID" sz="2400" dirty="0" smtClean="0">
                <a:latin typeface="Aharoni" panose="02010803020104030203" pitchFamily="2" charset="-79"/>
                <a:cs typeface="Aharoni" panose="02010803020104030203" pitchFamily="2" charset="-79"/>
              </a:rPr>
              <a:t>.</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Untuk </a:t>
            </a:r>
            <a:r>
              <a:rPr lang="id-ID" sz="2400" dirty="0">
                <a:latin typeface="Aharoni" panose="02010803020104030203" pitchFamily="2" charset="-79"/>
                <a:cs typeface="Aharoni" panose="02010803020104030203" pitchFamily="2" charset="-79"/>
              </a:rPr>
              <a:t>mengatasi permasalahan seperti ini gurulah yang harus mampu memberikan motivasi agar siswa menyadari bahwa menulis merupakan suatu keterampilan yang mutlak diperlukan untuk mencapai kesuksesan dalam kehidupan</a:t>
            </a:r>
            <a:r>
              <a:rPr lang="id-ID" sz="2400" dirty="0" smtClean="0">
                <a:latin typeface="Aharoni" panose="02010803020104030203" pitchFamily="2" charset="-79"/>
                <a:cs typeface="Aharoni" panose="02010803020104030203" pitchFamily="2" charset="-79"/>
              </a:rPr>
              <a:t>.</a:t>
            </a:r>
            <a:endParaRPr lang="en-US" sz="24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400" dirty="0" smtClean="0">
                <a:latin typeface="Aharoni" panose="02010803020104030203" pitchFamily="2" charset="-79"/>
                <a:cs typeface="Aharoni" panose="02010803020104030203" pitchFamily="2" charset="-79"/>
              </a:rPr>
              <a:t>Semakin </a:t>
            </a:r>
            <a:r>
              <a:rPr lang="id-ID" sz="2400" dirty="0">
                <a:latin typeface="Aharoni" panose="02010803020104030203" pitchFamily="2" charset="-79"/>
                <a:cs typeface="Aharoni" panose="02010803020104030203" pitchFamily="2" charset="-79"/>
              </a:rPr>
              <a:t>tinggi kedudukan seseorang semakin tinggi pula kemampuan menulis diperlukan.</a:t>
            </a:r>
          </a:p>
          <a:p>
            <a:r>
              <a:rPr lang="id-ID" sz="2400" dirty="0">
                <a:latin typeface="Aharoni" panose="02010803020104030203" pitchFamily="2" charset="-79"/>
                <a:cs typeface="Aharoni" panose="02010803020104030203" pitchFamily="2" charset="-79"/>
              </a:rPr>
              <a:t> </a:t>
            </a:r>
          </a:p>
          <a:p>
            <a:r>
              <a:rPr lang="id-ID" sz="24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90931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63371" y="1533465"/>
            <a:ext cx="9706708" cy="5324535"/>
          </a:xfrm>
          <a:prstGeom prst="rect">
            <a:avLst/>
          </a:prstGeom>
          <a:noFill/>
        </p:spPr>
        <p:txBody>
          <a:bodyPr wrap="square" rtlCol="0">
            <a:spAutoFit/>
          </a:bodyPr>
          <a:lstStyle/>
          <a:p>
            <a:r>
              <a:rPr lang="id-ID" sz="2000" dirty="0" smtClean="0">
                <a:latin typeface="Aharoni" panose="02010803020104030203" pitchFamily="2" charset="-79"/>
                <a:cs typeface="Aharoni" panose="02010803020104030203" pitchFamily="2" charset="-79"/>
              </a:rPr>
              <a:t>2.</a:t>
            </a:r>
            <a:r>
              <a:rPr lang="en-US" sz="2000" dirty="0">
                <a:latin typeface="Aharoni" panose="02010803020104030203" pitchFamily="2" charset="-79"/>
                <a:cs typeface="Aharoni" panose="02010803020104030203" pitchFamily="2" charset="-79"/>
              </a:rPr>
              <a:t> </a:t>
            </a:r>
            <a:r>
              <a:rPr lang="id-ID" sz="2000" dirty="0" smtClean="0">
                <a:latin typeface="Aharoni" panose="02010803020104030203" pitchFamily="2" charset="-79"/>
                <a:cs typeface="Aharoni" panose="02010803020104030203" pitchFamily="2" charset="-79"/>
              </a:rPr>
              <a:t>Guru</a:t>
            </a:r>
            <a:endParaRPr lang="id-ID" sz="20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a:latin typeface="Aharoni" panose="02010803020104030203" pitchFamily="2" charset="-79"/>
                <a:cs typeface="Aharoni" panose="02010803020104030203" pitchFamily="2" charset="-79"/>
              </a:rPr>
              <a:t>Guru bahasa Indonesia tidak seluruhnya memilki kualifikasi sebagai tenaga pengajar mata pelajaran tersebut secara profesional.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Pada </a:t>
            </a:r>
            <a:r>
              <a:rPr lang="id-ID" sz="2000" dirty="0">
                <a:latin typeface="Aharoni" panose="02010803020104030203" pitchFamily="2" charset="-79"/>
                <a:cs typeface="Aharoni" panose="02010803020104030203" pitchFamily="2" charset="-79"/>
              </a:rPr>
              <a:t>umumya di Sekolah Dasar masih menganut sistem borongan artinya seorang guru harus mengajarkan berbagai mata pelajaran pada suatu tingkatan tertentu.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Dalam </a:t>
            </a:r>
            <a:r>
              <a:rPr lang="id-ID" sz="2000" dirty="0">
                <a:latin typeface="Aharoni" panose="02010803020104030203" pitchFamily="2" charset="-79"/>
                <a:cs typeface="Aharoni" panose="02010803020104030203" pitchFamily="2" charset="-79"/>
              </a:rPr>
              <a:t>satu hari ia harus mampu mengajar lebih dari satu mata pelajaran, misalnya jam ke 1-2 matematika, jam ke3-4 IPS, jam ke 5-6 bahasa Indonesia, jam ke-7 kesenian.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Dalam </a:t>
            </a:r>
            <a:r>
              <a:rPr lang="id-ID" sz="2000" dirty="0">
                <a:latin typeface="Aharoni" panose="02010803020104030203" pitchFamily="2" charset="-79"/>
                <a:cs typeface="Aharoni" panose="02010803020104030203" pitchFamily="2" charset="-79"/>
              </a:rPr>
              <a:t>situasi yang demikian tidaklah mungkin seorang guru harus berkonsentrasi hanya pada pengajaran </a:t>
            </a:r>
            <a:r>
              <a:rPr lang="id-ID" sz="2000" dirty="0" smtClean="0">
                <a:latin typeface="Aharoni" panose="02010803020104030203" pitchFamily="2" charset="-79"/>
                <a:cs typeface="Aharoni" panose="02010803020104030203" pitchFamily="2" charset="-79"/>
              </a:rPr>
              <a:t>menulis.</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Untuk </a:t>
            </a:r>
            <a:r>
              <a:rPr lang="id-ID" sz="2000" dirty="0">
                <a:latin typeface="Aharoni" panose="02010803020104030203" pitchFamily="2" charset="-79"/>
                <a:cs typeface="Aharoni" panose="02010803020104030203" pitchFamily="2" charset="-79"/>
              </a:rPr>
              <a:t>mengatasi permasalahan yang demikian, peningkatan kualifikasi guru bahasa Indonesia mutlak diperlukan.salah satu caranya adalah mengikuti penataran – penataran, kursus-kursus tertulis, mengikuti perlombaan menulis, atau para pembina guru SD secara priodik memberikan motivasi kepada guru-guru tersebut meningkatkan kemampuan dan keterampilan dalam bidang menulis</a:t>
            </a:r>
            <a:r>
              <a:rPr lang="id-ID" sz="2000" dirty="0" smtClean="0">
                <a:latin typeface="Aharoni" panose="02010803020104030203" pitchFamily="2" charset="-79"/>
                <a:cs typeface="Aharoni" panose="02010803020104030203" pitchFamily="2" charset="-79"/>
              </a:rPr>
              <a:t>.</a:t>
            </a:r>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4130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89293" y="161682"/>
            <a:ext cx="9302707" cy="6555641"/>
          </a:xfrm>
          <a:prstGeom prst="rect">
            <a:avLst/>
          </a:prstGeom>
          <a:noFill/>
        </p:spPr>
        <p:txBody>
          <a:bodyPr wrap="square" rtlCol="0">
            <a:spAutoFit/>
          </a:bodyPr>
          <a:lstStyle/>
          <a:p>
            <a:r>
              <a:rPr lang="id-ID" sz="2800" dirty="0" smtClean="0">
                <a:latin typeface="Aharoni" panose="02010803020104030203" pitchFamily="2" charset="-79"/>
                <a:cs typeface="Aharoni" panose="02010803020104030203" pitchFamily="2" charset="-79"/>
              </a:rPr>
              <a:t>3</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Tujuan</a:t>
            </a:r>
            <a:endParaRPr lang="id-ID" sz="2800" dirty="0">
              <a:latin typeface="Aharoni" panose="02010803020104030203" pitchFamily="2" charset="-79"/>
              <a:cs typeface="Aharoni" panose="02010803020104030203" pitchFamily="2" charset="-79"/>
            </a:endParaRPr>
          </a:p>
          <a:p>
            <a:pPr marL="342900" indent="-342900">
              <a:buFont typeface="Wingdings" panose="05000000000000000000" pitchFamily="2" charset="2"/>
              <a:buChar char="q"/>
            </a:pPr>
            <a:r>
              <a:rPr lang="id-ID" sz="2800" dirty="0">
                <a:latin typeface="Aharoni" panose="02010803020104030203" pitchFamily="2" charset="-79"/>
                <a:cs typeface="Aharoni" panose="02010803020104030203" pitchFamily="2" charset="-79"/>
              </a:rPr>
              <a:t>Sebenarnya tujuan pengajaran menulis sudah cukup jelas tertera dalam GBPP, hanya perlu dijabarkan lebih khusus lagi oleh guru</a:t>
            </a:r>
            <a:r>
              <a:rPr lang="id-ID" sz="2800" dirty="0" smtClean="0">
                <a:latin typeface="Aharoni" panose="02010803020104030203" pitchFamily="2" charset="-79"/>
                <a:cs typeface="Aharoni" panose="02010803020104030203" pitchFamily="2" charset="-79"/>
              </a:rPr>
              <a:t>.</a:t>
            </a:r>
            <a:endParaRPr lang="en-US" sz="2800"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Berkenaan </a:t>
            </a:r>
            <a:r>
              <a:rPr lang="id-ID" sz="2800" dirty="0">
                <a:latin typeface="Aharoni" panose="02010803020104030203" pitchFamily="2" charset="-79"/>
                <a:cs typeface="Aharoni" panose="02010803020104030203" pitchFamily="2" charset="-79"/>
              </a:rPr>
              <a:t>dengan tujuan pengajaran menulis, hendaknya guru berusaha menanamkan tujuan menulis, bukan hanya sekedar asal tulisan para siswa dapat dibaca oleh mereka sendiri. </a:t>
            </a:r>
            <a:endParaRPr lang="en-US" sz="2800" dirty="0" smtClean="0">
              <a:latin typeface="Aharoni" panose="02010803020104030203" pitchFamily="2" charset="-79"/>
              <a:cs typeface="Aharoni" panose="02010803020104030203" pitchFamily="2" charset="-79"/>
            </a:endParaRPr>
          </a:p>
          <a:p>
            <a:pPr marL="342900" indent="-342900">
              <a:buFont typeface="Wingdings" panose="05000000000000000000" pitchFamily="2" charset="2"/>
              <a:buChar char="q"/>
            </a:pPr>
            <a:r>
              <a:rPr lang="en-US" sz="2800" dirty="0" err="1" smtClean="0">
                <a:latin typeface="Aharoni" panose="02010803020104030203" pitchFamily="2" charset="-79"/>
                <a:cs typeface="Aharoni" panose="02010803020104030203" pitchFamily="2" charset="-79"/>
              </a:rPr>
              <a:t>Siswa</a:t>
            </a:r>
            <a:r>
              <a:rPr lang="en-US" sz="2800" dirty="0" smtClean="0">
                <a:latin typeface="Aharoni" panose="02010803020104030203" pitchFamily="2" charset="-79"/>
                <a:cs typeface="Aharoni" panose="02010803020104030203" pitchFamily="2" charset="-79"/>
              </a:rPr>
              <a:t> s</a:t>
            </a:r>
            <a:r>
              <a:rPr lang="id-ID" sz="2800" dirty="0" smtClean="0">
                <a:latin typeface="Aharoni" panose="02010803020104030203" pitchFamily="2" charset="-79"/>
                <a:cs typeface="Aharoni" panose="02010803020104030203" pitchFamily="2" charset="-79"/>
              </a:rPr>
              <a:t>ejak </a:t>
            </a:r>
            <a:r>
              <a:rPr lang="id-ID" sz="2800" dirty="0">
                <a:latin typeface="Aharoni" panose="02010803020104030203" pitchFamily="2" charset="-79"/>
                <a:cs typeface="Aharoni" panose="02010803020104030203" pitchFamily="2" charset="-79"/>
              </a:rPr>
              <a:t>kelas 1 harus sudah disadarkan bahwa menulis itu memilki tujuan artistik (nilai </a:t>
            </a:r>
            <a:r>
              <a:rPr lang="id-ID" sz="2800" dirty="0" smtClean="0">
                <a:latin typeface="Aharoni" panose="02010803020104030203" pitchFamily="2" charset="-79"/>
                <a:cs typeface="Aharoni" panose="02010803020104030203" pitchFamily="2" charset="-79"/>
              </a:rPr>
              <a:t>keindahan), </a:t>
            </a:r>
            <a:r>
              <a:rPr lang="id-ID" sz="2800" dirty="0">
                <a:latin typeface="Aharoni" panose="02010803020104030203" pitchFamily="2" charset="-79"/>
                <a:cs typeface="Aharoni" panose="02010803020104030203" pitchFamily="2" charset="-79"/>
              </a:rPr>
              <a:t>tujuan </a:t>
            </a:r>
            <a:r>
              <a:rPr lang="id-ID" sz="2800" dirty="0" smtClean="0">
                <a:latin typeface="Aharoni" panose="02010803020104030203" pitchFamily="2" charset="-79"/>
                <a:cs typeface="Aharoni" panose="02010803020104030203" pitchFamily="2" charset="-79"/>
              </a:rPr>
              <a:t>informative</a:t>
            </a:r>
            <a:r>
              <a:rPr lang="en-US" sz="2800" dirty="0" smtClean="0">
                <a:latin typeface="Aharoni" panose="02010803020104030203" pitchFamily="2" charset="-79"/>
                <a:cs typeface="Aharoni" panose="02010803020104030203" pitchFamily="2" charset="-79"/>
              </a:rPr>
              <a:t>,</a:t>
            </a:r>
            <a:r>
              <a:rPr lang="id-ID" sz="2800" dirty="0" smtClean="0">
                <a:latin typeface="Aharoni" panose="02010803020104030203" pitchFamily="2" charset="-79"/>
                <a:cs typeface="Aharoni" panose="02010803020104030203" pitchFamily="2" charset="-79"/>
              </a:rPr>
              <a:t> </a:t>
            </a:r>
            <a:r>
              <a:rPr lang="id-ID" sz="2800" dirty="0">
                <a:latin typeface="Aharoni" panose="02010803020104030203" pitchFamily="2" charset="-79"/>
                <a:cs typeface="Aharoni" panose="02010803020104030203" pitchFamily="2" charset="-79"/>
              </a:rPr>
              <a:t>yaitu memberikan informasi kepada pembaca dan tujuan persuasif yakni mendorong atau menarik perhatian pembaca agar mau menerima informasi yang disampaikan oleh penulis</a:t>
            </a:r>
            <a:r>
              <a:rPr lang="id-ID" sz="2800" dirty="0" smtClean="0">
                <a:latin typeface="Aharoni" panose="02010803020104030203" pitchFamily="2" charset="-79"/>
                <a:cs typeface="Aharoni" panose="02010803020104030203" pitchFamily="2" charset="-79"/>
              </a:rPr>
              <a:t>.</a:t>
            </a: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38605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45588" y="613826"/>
            <a:ext cx="11000936" cy="6124754"/>
          </a:xfrm>
          <a:prstGeom prst="rect">
            <a:avLst/>
          </a:prstGeom>
          <a:noFill/>
        </p:spPr>
        <p:txBody>
          <a:bodyPr wrap="square" rtlCol="0">
            <a:spAutoFit/>
          </a:bodyPr>
          <a:lstStyle/>
          <a:p>
            <a:r>
              <a:rPr lang="id-ID" sz="2800" dirty="0" smtClean="0">
                <a:latin typeface="Aharoni" panose="02010803020104030203" pitchFamily="2" charset="-79"/>
                <a:cs typeface="Aharoni" panose="02010803020104030203" pitchFamily="2" charset="-79"/>
              </a:rPr>
              <a:t>4</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Bahan </a:t>
            </a:r>
            <a:r>
              <a:rPr lang="id-ID" sz="2800" dirty="0">
                <a:latin typeface="Aharoni" panose="02010803020104030203" pitchFamily="2" charset="-79"/>
                <a:cs typeface="Aharoni" panose="02010803020104030203" pitchFamily="2" charset="-79"/>
              </a:rPr>
              <a:t>atau materi pengajaran</a:t>
            </a:r>
          </a:p>
          <a:p>
            <a:pPr marL="285750" indent="-285750">
              <a:buFont typeface="Wingdings" panose="05000000000000000000" pitchFamily="2" charset="2"/>
              <a:buChar char="q"/>
            </a:pPr>
            <a:r>
              <a:rPr lang="id-ID" sz="2800" dirty="0">
                <a:latin typeface="Aharoni" panose="02010803020104030203" pitchFamily="2" charset="-79"/>
                <a:cs typeface="Aharoni" panose="02010803020104030203" pitchFamily="2" charset="-79"/>
              </a:rPr>
              <a:t>Materi pelajaran bahasa Indonesia yang harus disajikan sangat luas dan </a:t>
            </a:r>
            <a:r>
              <a:rPr lang="id-ID" sz="2800" dirty="0" smtClean="0">
                <a:latin typeface="Aharoni" panose="02010803020104030203" pitchFamily="2" charset="-79"/>
                <a:cs typeface="Aharoni" panose="02010803020104030203" pitchFamily="2" charset="-79"/>
              </a:rPr>
              <a:t>kompleks </a:t>
            </a:r>
            <a:r>
              <a:rPr lang="id-ID" sz="2800" dirty="0">
                <a:latin typeface="Aharoni" panose="02010803020104030203" pitchFamily="2" charset="-79"/>
                <a:cs typeface="Aharoni" panose="02010803020104030203" pitchFamily="2" charset="-79"/>
              </a:rPr>
              <a:t>sehingga kalau guru kurang terampil, materi dalam kurikulum yang begitu banyak itu tidak akan selesai sesuai dengan kegiatan belajar mengajar yang dapat dilaksanakan.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Akibatnya</a:t>
            </a:r>
            <a:r>
              <a:rPr lang="en-US" sz="2800" dirty="0" smtClean="0">
                <a:latin typeface="Aharoni" panose="02010803020104030203" pitchFamily="2" charset="-79"/>
                <a:cs typeface="Aharoni" panose="02010803020104030203" pitchFamily="2" charset="-79"/>
              </a:rPr>
              <a:t>,</a:t>
            </a:r>
            <a:r>
              <a:rPr lang="id-ID" sz="2800" dirty="0" smtClean="0">
                <a:latin typeface="Aharoni" panose="02010803020104030203" pitchFamily="2" charset="-79"/>
                <a:cs typeface="Aharoni" panose="02010803020104030203" pitchFamily="2" charset="-79"/>
              </a:rPr>
              <a:t> </a:t>
            </a:r>
            <a:r>
              <a:rPr lang="id-ID" sz="2800" dirty="0">
                <a:latin typeface="Aharoni" panose="02010803020104030203" pitchFamily="2" charset="-79"/>
                <a:cs typeface="Aharoni" panose="02010803020104030203" pitchFamily="2" charset="-79"/>
              </a:rPr>
              <a:t>pembahasan materi pelajaran itu kurang mendalam dan belum mencapai tujuan yang diinginkan. </a:t>
            </a:r>
            <a:endParaRPr lang="en-US" sz="28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800" dirty="0" smtClean="0">
                <a:latin typeface="Aharoni" panose="02010803020104030203" pitchFamily="2" charset="-79"/>
                <a:cs typeface="Aharoni" panose="02010803020104030203" pitchFamily="2" charset="-79"/>
              </a:rPr>
              <a:t>Untuk </a:t>
            </a:r>
            <a:r>
              <a:rPr lang="id-ID" sz="2800" dirty="0">
                <a:latin typeface="Aharoni" panose="02010803020104030203" pitchFamily="2" charset="-79"/>
                <a:cs typeface="Aharoni" panose="02010803020104030203" pitchFamily="2" charset="-79"/>
              </a:rPr>
              <a:t>mengatasi hambatan yang seperti itu, guru melaksanakan pengajaran bahasa Indonesia secara terpadu misalnya melalui pengajaran menulis, guru dapat menjelaskan struktur bahasa, kosa kata, </a:t>
            </a:r>
            <a:r>
              <a:rPr lang="en-US" sz="2800" dirty="0" smtClean="0">
                <a:latin typeface="Aharoni" panose="02010803020104030203" pitchFamily="2" charset="-79"/>
                <a:cs typeface="Aharoni" panose="02010803020104030203" pitchFamily="2" charset="-79"/>
              </a:rPr>
              <a:t>p</a:t>
            </a:r>
            <a:r>
              <a:rPr lang="id-ID" sz="2800" dirty="0" smtClean="0">
                <a:latin typeface="Aharoni" panose="02010803020104030203" pitchFamily="2" charset="-79"/>
                <a:cs typeface="Aharoni" panose="02010803020104030203" pitchFamily="2" charset="-79"/>
              </a:rPr>
              <a:t>ragmatik</a:t>
            </a:r>
            <a:r>
              <a:rPr lang="id-ID" sz="2800" dirty="0">
                <a:latin typeface="Aharoni" panose="02010803020104030203" pitchFamily="2" charset="-79"/>
                <a:cs typeface="Aharoni" panose="02010803020104030203" pitchFamily="2" charset="-79"/>
              </a:rPr>
              <a:t>, ejaan sekaligus dengan pendekatan proses dan sistem CBSA bahan itu pasti akan dapat diselesaikan tepat pada waktunya</a:t>
            </a:r>
            <a:r>
              <a:rPr lang="id-ID" sz="2800" dirty="0" smtClean="0">
                <a:latin typeface="Aharoni" panose="02010803020104030203" pitchFamily="2" charset="-79"/>
                <a:cs typeface="Aharoni" panose="02010803020104030203" pitchFamily="2" charset="-79"/>
              </a:rPr>
              <a:t>.</a:t>
            </a: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4075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3894" y="867045"/>
            <a:ext cx="10864221" cy="5016758"/>
          </a:xfrm>
          <a:prstGeom prst="rect">
            <a:avLst/>
          </a:prstGeom>
          <a:noFill/>
        </p:spPr>
        <p:txBody>
          <a:bodyPr wrap="square" rtlCol="0">
            <a:spAutoFit/>
          </a:bodyPr>
          <a:lstStyle/>
          <a:p>
            <a:r>
              <a:rPr lang="id-ID" sz="2000" dirty="0" smtClean="0">
                <a:latin typeface="Aharoni" panose="02010803020104030203" pitchFamily="2" charset="-79"/>
                <a:cs typeface="Aharoni" panose="02010803020104030203" pitchFamily="2" charset="-79"/>
              </a:rPr>
              <a:t>5.</a:t>
            </a:r>
            <a:r>
              <a:rPr lang="en-US" sz="2000" dirty="0">
                <a:latin typeface="Aharoni" panose="02010803020104030203" pitchFamily="2" charset="-79"/>
                <a:cs typeface="Aharoni" panose="02010803020104030203" pitchFamily="2" charset="-79"/>
              </a:rPr>
              <a:t> </a:t>
            </a:r>
            <a:r>
              <a:rPr lang="id-ID" sz="2000" dirty="0" smtClean="0">
                <a:latin typeface="Aharoni" panose="02010803020104030203" pitchFamily="2" charset="-79"/>
                <a:cs typeface="Aharoni" panose="02010803020104030203" pitchFamily="2" charset="-79"/>
              </a:rPr>
              <a:t>Metode </a:t>
            </a:r>
            <a:r>
              <a:rPr lang="id-ID" sz="2000" dirty="0">
                <a:latin typeface="Aharoni" panose="02010803020104030203" pitchFamily="2" charset="-79"/>
                <a:cs typeface="Aharoni" panose="02010803020104030203" pitchFamily="2" charset="-79"/>
              </a:rPr>
              <a:t>mengajar</a:t>
            </a:r>
          </a:p>
          <a:p>
            <a:pPr marL="285750" indent="-285750">
              <a:buFont typeface="Wingdings" panose="05000000000000000000" pitchFamily="2" charset="2"/>
              <a:buChar char="q"/>
            </a:pPr>
            <a:r>
              <a:rPr lang="id-ID" sz="2000" dirty="0">
                <a:latin typeface="Aharoni" panose="02010803020104030203" pitchFamily="2" charset="-79"/>
                <a:cs typeface="Aharoni" panose="02010803020104030203" pitchFamily="2" charset="-79"/>
              </a:rPr>
              <a:t>Masih banyak terjadi </a:t>
            </a:r>
            <a:r>
              <a:rPr lang="id-ID" sz="2000" dirty="0" smtClean="0">
                <a:latin typeface="Aharoni" panose="02010803020104030203" pitchFamily="2" charset="-79"/>
                <a:cs typeface="Aharoni" panose="02010803020104030203" pitchFamily="2" charset="-79"/>
              </a:rPr>
              <a:t>kesalahpahaman </a:t>
            </a:r>
            <a:r>
              <a:rPr lang="id-ID" sz="2000" dirty="0">
                <a:latin typeface="Aharoni" panose="02010803020104030203" pitchFamily="2" charset="-79"/>
                <a:cs typeface="Aharoni" panose="02010803020104030203" pitchFamily="2" charset="-79"/>
              </a:rPr>
              <a:t>dan perbedaan antara teori dan pelaksanaan cara mengajar menulis dalam metodik khusus pengajaran bahasa Indonesia.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Pengertian </a:t>
            </a:r>
            <a:r>
              <a:rPr lang="id-ID" sz="2000" dirty="0">
                <a:latin typeface="Aharoni" panose="02010803020104030203" pitchFamily="2" charset="-79"/>
                <a:cs typeface="Aharoni" panose="02010803020104030203" pitchFamily="2" charset="-79"/>
              </a:rPr>
              <a:t>metode pengajaran bahasa indonesia berbeda dengan metode yang dicantumkan dalam </a:t>
            </a:r>
            <a:r>
              <a:rPr lang="id-ID" sz="2000" dirty="0" smtClean="0">
                <a:latin typeface="Aharoni" panose="02010803020104030203" pitchFamily="2" charset="-79"/>
                <a:cs typeface="Aharoni" panose="02010803020104030203" pitchFamily="2" charset="-79"/>
              </a:rPr>
              <a:t>GBPP, di</a:t>
            </a:r>
            <a:r>
              <a:rPr lang="en-US" sz="2000" dirty="0" smtClean="0">
                <a:latin typeface="Aharoni" panose="02010803020104030203" pitchFamily="2" charset="-79"/>
                <a:cs typeface="Aharoni" panose="02010803020104030203" pitchFamily="2" charset="-79"/>
              </a:rPr>
              <a:t> </a:t>
            </a:r>
            <a:r>
              <a:rPr lang="id-ID" sz="2000" dirty="0" smtClean="0">
                <a:latin typeface="Aharoni" panose="02010803020104030203" pitchFamily="2" charset="-79"/>
                <a:cs typeface="Aharoni" panose="02010803020104030203" pitchFamily="2" charset="-79"/>
              </a:rPr>
              <a:t>sini </a:t>
            </a:r>
            <a:r>
              <a:rPr lang="id-ID" sz="2000" dirty="0">
                <a:latin typeface="Aharoni" panose="02010803020104030203" pitchFamily="2" charset="-79"/>
                <a:cs typeface="Aharoni" panose="02010803020104030203" pitchFamily="2" charset="-79"/>
              </a:rPr>
              <a:t>ada </a:t>
            </a:r>
            <a:r>
              <a:rPr lang="id-ID" sz="2000" dirty="0" smtClean="0">
                <a:latin typeface="Aharoni" panose="02010803020104030203" pitchFamily="2" charset="-79"/>
                <a:cs typeface="Aharoni" panose="02010803020104030203" pitchFamily="2" charset="-79"/>
              </a:rPr>
              <a:t>kesimpangsiuran </a:t>
            </a:r>
            <a:r>
              <a:rPr lang="id-ID" sz="2000" dirty="0">
                <a:latin typeface="Aharoni" panose="02010803020104030203" pitchFamily="2" charset="-79"/>
                <a:cs typeface="Aharoni" panose="02010803020104030203" pitchFamily="2" charset="-79"/>
              </a:rPr>
              <a:t>antara metode dan teknik pengajaran bahasa Indonesia.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Teknik </a:t>
            </a:r>
            <a:r>
              <a:rPr lang="id-ID" sz="2000" dirty="0">
                <a:latin typeface="Aharoni" panose="02010803020104030203" pitchFamily="2" charset="-79"/>
                <a:cs typeface="Aharoni" panose="02010803020104030203" pitchFamily="2" charset="-79"/>
              </a:rPr>
              <a:t>pengajaran menulis yang dilaksanakan oleh guru masih banyak yang berpola kepada pengalamannya ketika duduk di SD.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Guru </a:t>
            </a:r>
            <a:r>
              <a:rPr lang="id-ID" sz="2000" dirty="0">
                <a:latin typeface="Aharoni" panose="02010803020104030203" pitchFamily="2" charset="-79"/>
                <a:cs typeface="Aharoni" panose="02010803020104030203" pitchFamily="2" charset="-79"/>
              </a:rPr>
              <a:t>mengajar menulis mencontoh pola gurunya ketika ia menerima pelajaran tersebut akibatnya teknik yang digunakan sudah tidak sesuai dengan perkembangan dunia pendidikan dewasa ini sehingga hasilnya pun belum mencapai tingkat yang optimal.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Untuk </a:t>
            </a:r>
            <a:r>
              <a:rPr lang="id-ID" sz="2000" dirty="0">
                <a:latin typeface="Aharoni" panose="02010803020104030203" pitchFamily="2" charset="-79"/>
                <a:cs typeface="Aharoni" panose="02010803020104030203" pitchFamily="2" charset="-79"/>
              </a:rPr>
              <a:t>mengatasi masalah ini yang paling penting adalah pembinaan kesadaran guru dalam meningkatkan kemampuan mengembangkan metode mengajar menulis di SD.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en-US" sz="2000" dirty="0" smtClean="0">
                <a:latin typeface="Aharoni" panose="02010803020104030203" pitchFamily="2" charset="-79"/>
                <a:cs typeface="Aharoni" panose="02010803020104030203" pitchFamily="2" charset="-79"/>
              </a:rPr>
              <a:t>T</a:t>
            </a:r>
            <a:r>
              <a:rPr lang="id-ID" sz="2000" dirty="0" smtClean="0">
                <a:latin typeface="Aharoni" panose="02010803020104030203" pitchFamily="2" charset="-79"/>
                <a:cs typeface="Aharoni" panose="02010803020104030203" pitchFamily="2" charset="-79"/>
              </a:rPr>
              <a:t>ahap </a:t>
            </a:r>
            <a:r>
              <a:rPr lang="id-ID" sz="2000" dirty="0">
                <a:latin typeface="Aharoni" panose="02010803020104030203" pitchFamily="2" charset="-79"/>
                <a:cs typeface="Aharoni" panose="02010803020104030203" pitchFamily="2" charset="-79"/>
              </a:rPr>
              <a:t>ini merupakan tonggak yang paling dasar yang harus dimiliki oleh anak didik di SD.</a:t>
            </a:r>
          </a:p>
        </p:txBody>
      </p:sp>
    </p:spTree>
    <p:extLst>
      <p:ext uri="{BB962C8B-B14F-4D97-AF65-F5344CB8AC3E}">
        <p14:creationId xmlns:p14="http://schemas.microsoft.com/office/powerpoint/2010/main" val="398922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9421" y="1134331"/>
            <a:ext cx="10119823" cy="4893647"/>
          </a:xfrm>
          <a:prstGeom prst="rect">
            <a:avLst/>
          </a:prstGeom>
          <a:noFill/>
        </p:spPr>
        <p:txBody>
          <a:bodyPr wrap="square" rtlCol="0">
            <a:spAutoFit/>
          </a:bodyPr>
          <a:lstStyle/>
          <a:p>
            <a:r>
              <a:rPr lang="id-ID" sz="2400" dirty="0" smtClean="0">
                <a:latin typeface="Aharoni" panose="02010803020104030203" pitchFamily="2" charset="-79"/>
                <a:cs typeface="Aharoni" panose="02010803020104030203" pitchFamily="2" charset="-79"/>
              </a:rPr>
              <a:t>1) </a:t>
            </a:r>
            <a:r>
              <a:rPr lang="id-ID" sz="2400" dirty="0">
                <a:latin typeface="Aharoni" panose="02010803020104030203" pitchFamily="2" charset="-79"/>
                <a:cs typeface="Aharoni" panose="02010803020104030203" pitchFamily="2" charset="-79"/>
              </a:rPr>
              <a:t>Belajar bahasa pada hakikatnya adalah berkomunikasi. Oleh karena itu, pembelajaran menulis diarahkan pada kemampuan berkomunikasi secara tertulis.</a:t>
            </a:r>
          </a:p>
          <a:p>
            <a:r>
              <a:rPr lang="id-ID" sz="2400" dirty="0">
                <a:latin typeface="Aharoni" panose="02010803020104030203" pitchFamily="2" charset="-79"/>
                <a:cs typeface="Aharoni" panose="02010803020104030203" pitchFamily="2" charset="-79"/>
              </a:rPr>
              <a:t>2) </a:t>
            </a:r>
            <a:r>
              <a:rPr lang="id-ID" sz="2400" dirty="0" smtClean="0">
                <a:latin typeface="Aharoni" panose="02010803020104030203" pitchFamily="2" charset="-79"/>
                <a:cs typeface="Aharoni" panose="02010803020104030203" pitchFamily="2" charset="-79"/>
              </a:rPr>
              <a:t>Pelaksanaan </a:t>
            </a:r>
            <a:r>
              <a:rPr lang="id-ID" sz="2400" dirty="0">
                <a:latin typeface="Aharoni" panose="02010803020104030203" pitchFamily="2" charset="-79"/>
                <a:cs typeface="Aharoni" panose="02010803020104030203" pitchFamily="2" charset="-79"/>
              </a:rPr>
              <a:t>pembelajaran menulis sebaiknya disajikan secara terpadu, terhadap aspek pembelajaran lain. Namun, dalam hal tertentu dapat difokuskan pada komponen tertentu. Menulis dapat sebagai fokus maupun sebagai tambahan.</a:t>
            </a:r>
          </a:p>
          <a:p>
            <a:r>
              <a:rPr lang="id-ID" sz="2400" dirty="0">
                <a:latin typeface="Aharoni" panose="02010803020104030203" pitchFamily="2" charset="-79"/>
                <a:cs typeface="Aharoni" panose="02010803020104030203" pitchFamily="2" charset="-79"/>
              </a:rPr>
              <a:t>3) </a:t>
            </a:r>
            <a:r>
              <a:rPr lang="id-ID" sz="2400" dirty="0" smtClean="0">
                <a:latin typeface="Aharoni" panose="02010803020104030203" pitchFamily="2" charset="-79"/>
                <a:cs typeface="Aharoni" panose="02010803020104030203" pitchFamily="2" charset="-79"/>
              </a:rPr>
              <a:t>Pembelajaran </a:t>
            </a:r>
            <a:r>
              <a:rPr lang="id-ID" sz="2400" dirty="0">
                <a:latin typeface="Aharoni" panose="02010803020104030203" pitchFamily="2" charset="-79"/>
                <a:cs typeface="Aharoni" panose="02010803020104030203" pitchFamily="2" charset="-79"/>
              </a:rPr>
              <a:t>menulis harus mengakomodasi semua aspek bahasa mulai terkecil hingga terbesar termasuk ejaan (tata tulis).</a:t>
            </a:r>
          </a:p>
          <a:p>
            <a:r>
              <a:rPr lang="id-ID" sz="2400" dirty="0">
                <a:latin typeface="Aharoni" panose="02010803020104030203" pitchFamily="2" charset="-79"/>
                <a:cs typeface="Aharoni" panose="02010803020104030203" pitchFamily="2" charset="-79"/>
              </a:rPr>
              <a:t>4) </a:t>
            </a:r>
            <a:r>
              <a:rPr lang="id-ID" sz="2400" dirty="0" smtClean="0">
                <a:latin typeface="Aharoni" panose="02010803020104030203" pitchFamily="2" charset="-79"/>
                <a:cs typeface="Aharoni" panose="02010803020104030203" pitchFamily="2" charset="-79"/>
              </a:rPr>
              <a:t>Pembelajaran </a:t>
            </a:r>
            <a:r>
              <a:rPr lang="id-ID" sz="2400" dirty="0">
                <a:latin typeface="Aharoni" panose="02010803020104030203" pitchFamily="2" charset="-79"/>
                <a:cs typeface="Aharoni" panose="02010803020104030203" pitchFamily="2" charset="-79"/>
              </a:rPr>
              <a:t>menulis diarahkan pada upaya mempertajam kepekaan perasaan siswa termasuk dalam konteks analitik yang mendalam sehingga diharapkan dua hal yaitu berpikir dan bernalar</a:t>
            </a:r>
            <a:r>
              <a:rPr lang="id-ID" sz="2400" dirty="0" smtClean="0">
                <a:latin typeface="Aharoni" panose="02010803020104030203" pitchFamily="2" charset="-79"/>
                <a:cs typeface="Aharoni" panose="02010803020104030203" pitchFamily="2" charset="-79"/>
              </a:rPr>
              <a:t>.</a:t>
            </a:r>
            <a:endParaRPr lang="id-ID"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806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1623" y="599759"/>
            <a:ext cx="11178862" cy="4401205"/>
          </a:xfrm>
          <a:prstGeom prst="rect">
            <a:avLst/>
          </a:prstGeom>
          <a:noFill/>
        </p:spPr>
        <p:txBody>
          <a:bodyPr wrap="square" rtlCol="0">
            <a:spAutoFit/>
          </a:bodyPr>
          <a:lstStyle/>
          <a:p>
            <a:r>
              <a:rPr lang="id-ID" sz="2800" dirty="0" smtClean="0">
                <a:latin typeface="Aharoni" panose="02010803020104030203" pitchFamily="2" charset="-79"/>
                <a:cs typeface="Aharoni" panose="02010803020104030203" pitchFamily="2" charset="-79"/>
              </a:rPr>
              <a:t>5</a:t>
            </a:r>
            <a:r>
              <a:rPr lang="id-ID" sz="2800" dirty="0">
                <a:latin typeface="Aharoni" panose="02010803020104030203" pitchFamily="2" charset="-79"/>
                <a:cs typeface="Aharoni" panose="02010803020104030203" pitchFamily="2" charset="-79"/>
              </a:rPr>
              <a:t>) </a:t>
            </a:r>
            <a:r>
              <a:rPr lang="id-ID" sz="2800" dirty="0" smtClean="0">
                <a:latin typeface="Aharoni" panose="02010803020104030203" pitchFamily="2" charset="-79"/>
                <a:cs typeface="Aharoni" panose="02010803020104030203" pitchFamily="2" charset="-79"/>
              </a:rPr>
              <a:t>Pembelajaran </a:t>
            </a:r>
            <a:r>
              <a:rPr lang="id-ID" sz="2800" dirty="0">
                <a:latin typeface="Aharoni" panose="02010803020104030203" pitchFamily="2" charset="-79"/>
                <a:cs typeface="Aharoni" panose="02010803020104030203" pitchFamily="2" charset="-79"/>
              </a:rPr>
              <a:t>menulis harus diajarkan dengan prinsip mudah ke sukar, sederhana ke rumit, lingkungan sempit ke lingkungan yang luas.</a:t>
            </a:r>
          </a:p>
          <a:p>
            <a:r>
              <a:rPr lang="id-ID" sz="2800" dirty="0">
                <a:latin typeface="Aharoni" panose="02010803020104030203" pitchFamily="2" charset="-79"/>
                <a:cs typeface="Aharoni" panose="02010803020104030203" pitchFamily="2" charset="-79"/>
              </a:rPr>
              <a:t>6) </a:t>
            </a:r>
            <a:r>
              <a:rPr lang="id-ID" sz="2800" dirty="0" smtClean="0">
                <a:latin typeface="Aharoni" panose="02010803020104030203" pitchFamily="2" charset="-79"/>
                <a:cs typeface="Aharoni" panose="02010803020104030203" pitchFamily="2" charset="-79"/>
              </a:rPr>
              <a:t>Perbandingan </a:t>
            </a:r>
            <a:r>
              <a:rPr lang="id-ID" sz="2800" dirty="0">
                <a:latin typeface="Aharoni" panose="02010803020104030203" pitchFamily="2" charset="-79"/>
                <a:cs typeface="Aharoni" panose="02010803020104030203" pitchFamily="2" charset="-79"/>
              </a:rPr>
              <a:t>bobot pembelajaran menulis dengan aspek pembelajaran lainnya harus seimbang.</a:t>
            </a:r>
          </a:p>
          <a:p>
            <a:r>
              <a:rPr lang="id-ID" sz="2800" dirty="0">
                <a:latin typeface="Aharoni" panose="02010803020104030203" pitchFamily="2" charset="-79"/>
                <a:cs typeface="Aharoni" panose="02010803020104030203" pitchFamily="2" charset="-79"/>
              </a:rPr>
              <a:t>7) </a:t>
            </a:r>
            <a:r>
              <a:rPr lang="id-ID" sz="2800" dirty="0" smtClean="0">
                <a:latin typeface="Aharoni" panose="02010803020104030203" pitchFamily="2" charset="-79"/>
                <a:cs typeface="Aharoni" panose="02010803020104030203" pitchFamily="2" charset="-79"/>
              </a:rPr>
              <a:t>Kegiatan </a:t>
            </a:r>
            <a:r>
              <a:rPr lang="id-ID" sz="2800" dirty="0">
                <a:latin typeface="Aharoni" panose="02010803020104030203" pitchFamily="2" charset="-79"/>
                <a:cs typeface="Aharoni" panose="02010803020104030203" pitchFamily="2" charset="-79"/>
              </a:rPr>
              <a:t>pembelajaran menulis harus menekankan pada kemampuan berbahasa yang mengacu pada konteks atau tema.</a:t>
            </a:r>
          </a:p>
          <a:p>
            <a:r>
              <a:rPr lang="id-ID" sz="2800" dirty="0">
                <a:latin typeface="Aharoni" panose="02010803020104030203" pitchFamily="2" charset="-79"/>
                <a:cs typeface="Aharoni" panose="02010803020104030203" pitchFamily="2" charset="-79"/>
              </a:rPr>
              <a:t>8) </a:t>
            </a:r>
            <a:r>
              <a:rPr lang="id-ID" sz="2800" dirty="0" smtClean="0">
                <a:latin typeface="Aharoni" panose="02010803020104030203" pitchFamily="2" charset="-79"/>
                <a:cs typeface="Aharoni" panose="02010803020104030203" pitchFamily="2" charset="-79"/>
              </a:rPr>
              <a:t>Kompetensi </a:t>
            </a:r>
            <a:r>
              <a:rPr lang="id-ID" sz="2800" dirty="0">
                <a:latin typeface="Aharoni" panose="02010803020104030203" pitchFamily="2" charset="-79"/>
                <a:cs typeface="Aharoni" panose="02010803020104030203" pitchFamily="2" charset="-79"/>
              </a:rPr>
              <a:t>pembelajaran dalam kurikulum merupakan bahan yang  disarankan utnuk diajarkan, tetapi dapat dikembangkan sesuai dengan situasi</a:t>
            </a:r>
            <a:r>
              <a:rPr lang="id-ID" sz="2800" dirty="0" smtClean="0">
                <a:latin typeface="Aharoni" panose="02010803020104030203" pitchFamily="2" charset="-79"/>
                <a:cs typeface="Aharoni" panose="02010803020104030203" pitchFamily="2" charset="-79"/>
              </a:rPr>
              <a:t>.</a:t>
            </a:r>
            <a:endParaRPr lang="id-ID"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9613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5014" y="205863"/>
            <a:ext cx="11178862" cy="4893647"/>
          </a:xfrm>
          <a:prstGeom prst="rect">
            <a:avLst/>
          </a:prstGeom>
          <a:noFill/>
        </p:spPr>
        <p:txBody>
          <a:bodyPr wrap="square" rtlCol="0">
            <a:spAutoFit/>
          </a:bodyPr>
          <a:lstStyle/>
          <a:p>
            <a:r>
              <a:rPr lang="id-ID" sz="2400" dirty="0" smtClean="0">
                <a:latin typeface="Aharoni" panose="02010803020104030203" pitchFamily="2" charset="-79"/>
                <a:cs typeface="Aharoni" panose="02010803020104030203" pitchFamily="2" charset="-79"/>
              </a:rPr>
              <a:t>9</a:t>
            </a:r>
            <a:r>
              <a:rPr lang="id-ID" sz="2400" dirty="0">
                <a:latin typeface="Aharoni" panose="02010803020104030203" pitchFamily="2" charset="-79"/>
                <a:cs typeface="Aharoni" panose="02010803020104030203" pitchFamily="2" charset="-79"/>
              </a:rPr>
              <a:t>) </a:t>
            </a:r>
            <a:r>
              <a:rPr lang="id-ID" sz="2400" dirty="0" smtClean="0">
                <a:latin typeface="Aharoni" panose="02010803020104030203" pitchFamily="2" charset="-79"/>
                <a:cs typeface="Aharoni" panose="02010803020104030203" pitchFamily="2" charset="-79"/>
              </a:rPr>
              <a:t>Waktu </a:t>
            </a:r>
            <a:r>
              <a:rPr lang="id-ID" sz="2400" dirty="0">
                <a:latin typeface="Aharoni" panose="02010803020104030203" pitchFamily="2" charset="-79"/>
                <a:cs typeface="Aharoni" panose="02010803020104030203" pitchFamily="2" charset="-79"/>
              </a:rPr>
              <a:t>yang disediakan dalam setiap pembelajaran menulis harus dapat diatur sesuai dengan keluasan dan kedalaman materi dengan menggunakan pendekatan komunikatif. Adapun metode dapat dipilih sesuai karakteristik pembelajaran yang diinginkan. Kegiatan pembelajaran dapat disetting di dalam maupun di luar kelas.</a:t>
            </a:r>
          </a:p>
          <a:p>
            <a:r>
              <a:rPr lang="id-ID" sz="2400" dirty="0">
                <a:latin typeface="Aharoni" panose="02010803020104030203" pitchFamily="2" charset="-79"/>
                <a:cs typeface="Aharoni" panose="02010803020104030203" pitchFamily="2" charset="-79"/>
              </a:rPr>
              <a:t>10)  Sumber belajar menulis dapat berupa (a) buku pelajaran yang diwajibkan, buku pelajaran yang sesuai, buku pelengkap, ensiklopedi, kamus, (b) media cetak, surat kabar, majalah, (c) media elektronik: radio, TV, video, (d) lingkungan: alam, sosial, budaya, (e) narasumber, (f) pengalaman dan minat anak, serta (g) hasil karya anak.</a:t>
            </a:r>
          </a:p>
          <a:p>
            <a:r>
              <a:rPr lang="id-ID" sz="2400" dirty="0">
                <a:latin typeface="Aharoni" panose="02010803020104030203" pitchFamily="2" charset="-79"/>
                <a:cs typeface="Aharoni" panose="02010803020104030203" pitchFamily="2" charset="-79"/>
              </a:rPr>
              <a:t>11)  Pembelajaran menulis dilakukan secara kontinyu agar anak terampil.</a:t>
            </a:r>
          </a:p>
          <a:p>
            <a:r>
              <a:rPr lang="id-ID" sz="2400" dirty="0">
                <a:latin typeface="Aharoni" panose="02010803020104030203" pitchFamily="2" charset="-79"/>
                <a:cs typeface="Aharoni" panose="02010803020104030203" pitchFamily="2" charset="-79"/>
              </a:rPr>
              <a:t>12)  Penilaian pembelajaran menulis tetap mengacu pada rambu-rambu umum yang memperhatikan berbagai aspek sesuai jenis kegiatan menulis.</a:t>
            </a:r>
          </a:p>
        </p:txBody>
      </p:sp>
    </p:spTree>
    <p:extLst>
      <p:ext uri="{BB962C8B-B14F-4D97-AF65-F5344CB8AC3E}">
        <p14:creationId xmlns:p14="http://schemas.microsoft.com/office/powerpoint/2010/main" val="31861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5446" y="1246873"/>
            <a:ext cx="6388912" cy="3785652"/>
          </a:xfrm>
          <a:prstGeom prst="rect">
            <a:avLst/>
          </a:prstGeom>
          <a:noFill/>
        </p:spPr>
        <p:txBody>
          <a:bodyPr wrap="square" rtlCol="0">
            <a:spAutoFit/>
          </a:bodyPr>
          <a:lstStyle/>
          <a:p>
            <a:r>
              <a:rPr lang="en-US" sz="6000" dirty="0" smtClean="0">
                <a:latin typeface="Aharoni" panose="02010803020104030203" pitchFamily="2" charset="-79"/>
                <a:cs typeface="Aharoni" panose="02010803020104030203" pitchFamily="2" charset="-79"/>
              </a:rPr>
              <a:t>PEMBELAJARAN KETERAMPILAN MENULIS DI SEKOLAH DASAR</a:t>
            </a:r>
            <a:endParaRPr lang="id-ID" sz="6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4404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48398" y="782639"/>
            <a:ext cx="11178862" cy="5324535"/>
          </a:xfrm>
          <a:prstGeom prst="rect">
            <a:avLst/>
          </a:prstGeom>
          <a:noFill/>
        </p:spPr>
        <p:txBody>
          <a:bodyPr wrap="square" rtlCol="0">
            <a:spAutoFit/>
          </a:bodyPr>
          <a:lstStyle/>
          <a:p>
            <a:r>
              <a:rPr lang="en-US" sz="2000" dirty="0">
                <a:latin typeface="Aharoni" panose="02010803020104030203" pitchFamily="2" charset="-79"/>
                <a:cs typeface="Aharoni" panose="02010803020104030203" pitchFamily="2" charset="-79"/>
              </a:rPr>
              <a:t>J</a:t>
            </a:r>
            <a:r>
              <a:rPr lang="id-ID" sz="2000" dirty="0" smtClean="0">
                <a:latin typeface="Aharoni" panose="02010803020104030203" pitchFamily="2" charset="-79"/>
                <a:cs typeface="Aharoni" panose="02010803020104030203" pitchFamily="2" charset="-79"/>
              </a:rPr>
              <a:t>enis-jenis </a:t>
            </a:r>
            <a:r>
              <a:rPr lang="id-ID" sz="2000" dirty="0">
                <a:latin typeface="Aharoni" panose="02010803020104030203" pitchFamily="2" charset="-79"/>
                <a:cs typeface="Aharoni" panose="02010803020104030203" pitchFamily="2" charset="-79"/>
              </a:rPr>
              <a:t>kegiatan dalam pembelajaran keterampilan </a:t>
            </a:r>
            <a:r>
              <a:rPr lang="id-ID" sz="2000" dirty="0" smtClean="0">
                <a:latin typeface="Aharoni" panose="02010803020104030203" pitchFamily="2" charset="-79"/>
                <a:cs typeface="Aharoni" panose="02010803020104030203" pitchFamily="2" charset="-79"/>
              </a:rPr>
              <a:t>menulis </a:t>
            </a:r>
            <a:endParaRPr lang="en-US" sz="2000" dirty="0" smtClean="0">
              <a:latin typeface="Aharoni" panose="02010803020104030203" pitchFamily="2" charset="-79"/>
              <a:cs typeface="Aharoni" panose="02010803020104030203" pitchFamily="2" charset="-79"/>
            </a:endParaRPr>
          </a:p>
          <a:p>
            <a:r>
              <a:rPr lang="id-ID" sz="2000" dirty="0" smtClean="0">
                <a:latin typeface="Aharoni" panose="02010803020104030203" pitchFamily="2" charset="-79"/>
                <a:cs typeface="Aharoni" panose="02010803020104030203" pitchFamily="2" charset="-79"/>
              </a:rPr>
              <a:t>dengan </a:t>
            </a:r>
            <a:r>
              <a:rPr lang="id-ID" sz="2000" dirty="0">
                <a:latin typeface="Aharoni" panose="02010803020104030203" pitchFamily="2" charset="-79"/>
                <a:cs typeface="Aharoni" panose="02010803020104030203" pitchFamily="2" charset="-79"/>
              </a:rPr>
              <a:t>susunan dari yang mudah menuju </a:t>
            </a:r>
            <a:r>
              <a:rPr lang="id-ID" sz="2000" dirty="0" smtClean="0">
                <a:latin typeface="Aharoni" panose="02010803020104030203" pitchFamily="2" charset="-79"/>
                <a:cs typeface="Aharoni" panose="02010803020104030203" pitchFamily="2" charset="-79"/>
              </a:rPr>
              <a:t>ke </a:t>
            </a:r>
            <a:r>
              <a:rPr lang="id-ID" sz="2000" dirty="0">
                <a:latin typeface="Aharoni" panose="02010803020104030203" pitchFamily="2" charset="-79"/>
                <a:cs typeface="Aharoni" panose="02010803020104030203" pitchFamily="2" charset="-79"/>
              </a:rPr>
              <a:t>yang </a:t>
            </a:r>
            <a:r>
              <a:rPr lang="id-ID" sz="2000" dirty="0" smtClean="0">
                <a:latin typeface="Aharoni" panose="02010803020104030203" pitchFamily="2" charset="-79"/>
                <a:cs typeface="Aharoni" panose="02010803020104030203" pitchFamily="2" charset="-79"/>
              </a:rPr>
              <a:t>sukar</a:t>
            </a:r>
            <a:r>
              <a:rPr lang="en-US" sz="2000" dirty="0" smtClean="0">
                <a:latin typeface="Aharoni" panose="02010803020104030203" pitchFamily="2" charset="-79"/>
                <a:cs typeface="Aharoni" panose="02010803020104030203" pitchFamily="2" charset="-79"/>
              </a:rPr>
              <a:t>:</a:t>
            </a:r>
          </a:p>
          <a:p>
            <a:endParaRPr lang="id-ID" sz="2000"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a:latin typeface="Aharoni" panose="02010803020104030203" pitchFamily="2" charset="-79"/>
                <a:cs typeface="Aharoni" panose="02010803020104030203" pitchFamily="2" charset="-79"/>
              </a:rPr>
              <a:t>Menyusun karangan </a:t>
            </a:r>
            <a:r>
              <a:rPr lang="id-ID" sz="2000" dirty="0" smtClean="0">
                <a:latin typeface="Aharoni" panose="02010803020104030203" pitchFamily="2" charset="-79"/>
                <a:cs typeface="Aharoni" panose="02010803020104030203" pitchFamily="2" charset="-79"/>
              </a:rPr>
              <a:t>bersama</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Menyusun </a:t>
            </a:r>
            <a:r>
              <a:rPr lang="id-ID" sz="2000" dirty="0">
                <a:latin typeface="Aharoni" panose="02010803020104030203" pitchFamily="2" charset="-79"/>
                <a:cs typeface="Aharoni" panose="02010803020104030203" pitchFamily="2" charset="-79"/>
              </a:rPr>
              <a:t>kembali karangan yang </a:t>
            </a:r>
            <a:r>
              <a:rPr lang="id-ID" sz="2000" dirty="0" smtClean="0">
                <a:latin typeface="Aharoni" panose="02010803020104030203" pitchFamily="2" charset="-79"/>
                <a:cs typeface="Aharoni" panose="02010803020104030203" pitchFamily="2" charset="-79"/>
              </a:rPr>
              <a:t>diacak</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Menyelesaikan </a:t>
            </a:r>
            <a:r>
              <a:rPr lang="id-ID" sz="2000" dirty="0">
                <a:latin typeface="Aharoni" panose="02010803020104030203" pitchFamily="2" charset="-79"/>
                <a:cs typeface="Aharoni" panose="02010803020104030203" pitchFamily="2" charset="-79"/>
              </a:rPr>
              <a:t>cerita </a:t>
            </a:r>
            <a:r>
              <a:rPr lang="id-ID" sz="2000" dirty="0" smtClean="0">
                <a:latin typeface="Aharoni" panose="02010803020104030203" pitchFamily="2" charset="-79"/>
                <a:cs typeface="Aharoni" panose="02010803020104030203" pitchFamily="2" charset="-79"/>
              </a:rPr>
              <a:t>tertulis</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Meringkas </a:t>
            </a:r>
            <a:r>
              <a:rPr lang="id-ID" sz="2000" dirty="0">
                <a:latin typeface="Aharoni" panose="02010803020104030203" pitchFamily="2" charset="-79"/>
                <a:cs typeface="Aharoni" panose="02010803020104030203" pitchFamily="2" charset="-79"/>
              </a:rPr>
              <a:t>(sinopsis) </a:t>
            </a:r>
            <a:r>
              <a:rPr lang="id-ID" sz="2000" dirty="0" smtClean="0">
                <a:latin typeface="Aharoni" panose="02010803020104030203" pitchFamily="2" charset="-79"/>
                <a:cs typeface="Aharoni" panose="02010803020104030203" pitchFamily="2" charset="-79"/>
              </a:rPr>
              <a:t>bacaan</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Reka </a:t>
            </a:r>
            <a:r>
              <a:rPr lang="id-ID" sz="2000" dirty="0">
                <a:latin typeface="Aharoni" panose="02010803020104030203" pitchFamily="2" charset="-79"/>
                <a:cs typeface="Aharoni" panose="02010803020104030203" pitchFamily="2" charset="-79"/>
              </a:rPr>
              <a:t>cerita </a:t>
            </a:r>
            <a:r>
              <a:rPr lang="id-ID" sz="2000" dirty="0" smtClean="0">
                <a:latin typeface="Aharoni" panose="02010803020104030203" pitchFamily="2" charset="-79"/>
                <a:cs typeface="Aharoni" panose="02010803020104030203" pitchFamily="2" charset="-79"/>
              </a:rPr>
              <a:t>gambar</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Memerikan </a:t>
            </a:r>
            <a:r>
              <a:rPr lang="id-ID" sz="2000" dirty="0">
                <a:latin typeface="Aharoni" panose="02010803020104030203" pitchFamily="2" charset="-79"/>
                <a:cs typeface="Aharoni" panose="02010803020104030203" pitchFamily="2" charset="-79"/>
              </a:rPr>
              <a:t>atau mendeskripsikan </a:t>
            </a:r>
            <a:r>
              <a:rPr lang="id-ID" sz="2000" dirty="0" smtClean="0">
                <a:latin typeface="Aharoni" panose="02010803020104030203" pitchFamily="2" charset="-79"/>
                <a:cs typeface="Aharoni" panose="02010803020104030203" pitchFamily="2" charset="-79"/>
              </a:rPr>
              <a:t>sesuatu</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Mengembangkan judul</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Menulis surat</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Menyusun dialog</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Menyusun laporan</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Menyusun </a:t>
            </a:r>
            <a:r>
              <a:rPr lang="id-ID" sz="2000" dirty="0">
                <a:latin typeface="Aharoni" panose="02010803020104030203" pitchFamily="2" charset="-79"/>
                <a:cs typeface="Aharoni" panose="02010803020104030203" pitchFamily="2" charset="-79"/>
              </a:rPr>
              <a:t>iklan, slogan, poster, dan </a:t>
            </a:r>
            <a:r>
              <a:rPr lang="id-ID" sz="2000" dirty="0" smtClean="0">
                <a:latin typeface="Aharoni" panose="02010803020104030203" pitchFamily="2" charset="-79"/>
                <a:cs typeface="Aharoni" panose="02010803020104030203" pitchFamily="2" charset="-79"/>
              </a:rPr>
              <a:t>spanduk</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Meresensi buku</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Menyusun </a:t>
            </a:r>
            <a:r>
              <a:rPr lang="id-ID" sz="2000" dirty="0">
                <a:latin typeface="Aharoni" panose="02010803020104030203" pitchFamily="2" charset="-79"/>
                <a:cs typeface="Aharoni" panose="02010803020104030203" pitchFamily="2" charset="-79"/>
              </a:rPr>
              <a:t>karangan ilmiah</a:t>
            </a:r>
          </a:p>
          <a:p>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9090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7631" y="3064577"/>
            <a:ext cx="10071279" cy="2862322"/>
          </a:xfrm>
          <a:prstGeom prst="rect">
            <a:avLst/>
          </a:prstGeom>
          <a:noFill/>
        </p:spPr>
        <p:txBody>
          <a:bodyPr wrap="square" rtlCol="0">
            <a:spAutoFit/>
          </a:bodyPr>
          <a:lstStyle/>
          <a:p>
            <a:pPr algn="ctr"/>
            <a:r>
              <a:rPr lang="en-US" sz="6000" dirty="0" smtClean="0">
                <a:latin typeface="Aharoni" panose="02010803020104030203" pitchFamily="2" charset="-79"/>
                <a:cs typeface="Aharoni" panose="02010803020104030203" pitchFamily="2" charset="-79"/>
              </a:rPr>
              <a:t>RUANG LINGKUP PEMBELAJARAN MENULIS DI SEKOLAH DASAR</a:t>
            </a:r>
            <a:endParaRPr lang="id-ID" sz="6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6610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457" y="1134330"/>
            <a:ext cx="11512524" cy="6555641"/>
          </a:xfrm>
          <a:prstGeom prst="rect">
            <a:avLst/>
          </a:prstGeom>
          <a:noFill/>
        </p:spPr>
        <p:txBody>
          <a:bodyPr wrap="square" rtlCol="0">
            <a:spAutoFit/>
          </a:bodyPr>
          <a:lstStyle/>
          <a:p>
            <a:r>
              <a:rPr lang="id-ID" sz="2000" dirty="0" smtClean="0">
                <a:latin typeface="Aharoni" panose="02010803020104030203" pitchFamily="2" charset="-79"/>
                <a:cs typeface="Aharoni" panose="02010803020104030203" pitchFamily="2" charset="-79"/>
              </a:rPr>
              <a:t>1</a:t>
            </a:r>
            <a:r>
              <a:rPr lang="id-ID" sz="2000" dirty="0">
                <a:latin typeface="Aharoni" panose="02010803020104030203" pitchFamily="2" charset="-79"/>
                <a:cs typeface="Aharoni" panose="02010803020104030203" pitchFamily="2" charset="-79"/>
              </a:rPr>
              <a:t>. Menulis Permulaan</a:t>
            </a:r>
          </a:p>
          <a:p>
            <a:pPr marL="285750" indent="-285750">
              <a:buFont typeface="Wingdings" panose="05000000000000000000" pitchFamily="2" charset="2"/>
              <a:buChar char="q"/>
            </a:pPr>
            <a:r>
              <a:rPr lang="id-ID" sz="2000" dirty="0">
                <a:latin typeface="Aharoni" panose="02010803020104030203" pitchFamily="2" charset="-79"/>
                <a:cs typeface="Aharoni" panose="02010803020104030203" pitchFamily="2" charset="-79"/>
              </a:rPr>
              <a:t>Dalam pembelajaran menulis </a:t>
            </a:r>
            <a:r>
              <a:rPr lang="id-ID" sz="2000" dirty="0" smtClean="0">
                <a:latin typeface="Aharoni" panose="02010803020104030203" pitchFamily="2" charset="-79"/>
                <a:cs typeface="Aharoni" panose="02010803020104030203" pitchFamily="2" charset="-79"/>
              </a:rPr>
              <a:t>permulaan</a:t>
            </a:r>
            <a:r>
              <a:rPr lang="en-US" sz="2000" dirty="0" smtClean="0">
                <a:latin typeface="Aharoni" panose="02010803020104030203" pitchFamily="2" charset="-79"/>
                <a:cs typeface="Aharoni" panose="02010803020104030203" pitchFamily="2" charset="-79"/>
              </a:rPr>
              <a:t>,</a:t>
            </a:r>
            <a:r>
              <a:rPr lang="id-ID" sz="2000" dirty="0" smtClean="0">
                <a:latin typeface="Aharoni" panose="02010803020104030203" pitchFamily="2" charset="-79"/>
                <a:cs typeface="Aharoni" panose="02010803020104030203" pitchFamily="2" charset="-79"/>
              </a:rPr>
              <a:t> </a:t>
            </a:r>
            <a:r>
              <a:rPr lang="id-ID" sz="2000" dirty="0">
                <a:latin typeface="Aharoni" panose="02010803020104030203" pitchFamily="2" charset="-79"/>
                <a:cs typeface="Aharoni" panose="02010803020104030203" pitchFamily="2" charset="-79"/>
              </a:rPr>
              <a:t>tentu harus dimulai pada hal sangat </a:t>
            </a:r>
            <a:r>
              <a:rPr lang="id-ID" sz="2000" dirty="0" smtClean="0">
                <a:latin typeface="Aharoni" panose="02010803020104030203" pitchFamily="2" charset="-79"/>
                <a:cs typeface="Aharoni" panose="02010803020104030203" pitchFamily="2" charset="-79"/>
              </a:rPr>
              <a:t>sederhana</a:t>
            </a:r>
            <a:r>
              <a:rPr lang="id-ID" sz="2000" dirty="0">
                <a:latin typeface="Aharoni" panose="02010803020104030203" pitchFamily="2" charset="-79"/>
                <a:cs typeface="Aharoni" panose="02010803020104030203" pitchFamily="2" charset="-79"/>
              </a:rPr>
              <a:t>.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Menulis </a:t>
            </a:r>
            <a:r>
              <a:rPr lang="id-ID" sz="2000" dirty="0">
                <a:latin typeface="Aharoni" panose="02010803020104030203" pitchFamily="2" charset="-79"/>
                <a:cs typeface="Aharoni" panose="02010803020104030203" pitchFamily="2" charset="-79"/>
              </a:rPr>
              <a:t>tentu hanya dengan </a:t>
            </a:r>
            <a:r>
              <a:rPr lang="id-ID" sz="2000" dirty="0" smtClean="0">
                <a:latin typeface="Aharoni" panose="02010803020104030203" pitchFamily="2" charset="-79"/>
                <a:cs typeface="Aharoni" panose="02010803020104030203" pitchFamily="2" charset="-79"/>
              </a:rPr>
              <a:t>beb</a:t>
            </a:r>
            <a:r>
              <a:rPr lang="en-US" sz="2000" dirty="0">
                <a:latin typeface="Aharoni" panose="02010803020104030203" pitchFamily="2" charset="-79"/>
                <a:cs typeface="Aharoni" panose="02010803020104030203" pitchFamily="2" charset="-79"/>
              </a:rPr>
              <a:t>e</a:t>
            </a:r>
            <a:r>
              <a:rPr lang="id-ID" sz="2000" dirty="0" smtClean="0">
                <a:latin typeface="Aharoni" panose="02010803020104030203" pitchFamily="2" charset="-79"/>
                <a:cs typeface="Aharoni" panose="02010803020104030203" pitchFamily="2" charset="-79"/>
              </a:rPr>
              <a:t>rapa </a:t>
            </a:r>
            <a:r>
              <a:rPr lang="id-ID" sz="2000" dirty="0">
                <a:latin typeface="Aharoni" panose="02010803020104030203" pitchFamily="2" charset="-79"/>
                <a:cs typeface="Aharoni" panose="02010803020104030203" pitchFamily="2" charset="-79"/>
              </a:rPr>
              <a:t>kalimat sederhana bukan suatu karangan yang utuh.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Mengajarkan </a:t>
            </a:r>
            <a:r>
              <a:rPr lang="id-ID" sz="2000" dirty="0">
                <a:latin typeface="Aharoni" panose="02010803020104030203" pitchFamily="2" charset="-79"/>
                <a:cs typeface="Aharoni" panose="02010803020104030203" pitchFamily="2" charset="-79"/>
              </a:rPr>
              <a:t>menulis permulaan tentu saja selalu dilakukan dengan pembelajaran terpimpin.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Beberapa </a:t>
            </a:r>
            <a:r>
              <a:rPr lang="id-ID" sz="2000" dirty="0">
                <a:latin typeface="Aharoni" panose="02010803020104030203" pitchFamily="2" charset="-79"/>
                <a:cs typeface="Aharoni" panose="02010803020104030203" pitchFamily="2" charset="-79"/>
              </a:rPr>
              <a:t>contoh pembelajaran menulis permulaan seperti </a:t>
            </a:r>
            <a:r>
              <a:rPr lang="id-ID" sz="2000" dirty="0" smtClean="0">
                <a:latin typeface="Aharoni" panose="02010803020104030203" pitchFamily="2" charset="-79"/>
                <a:cs typeface="Aharoni" panose="02010803020104030203" pitchFamily="2" charset="-79"/>
              </a:rPr>
              <a:t>berikut</a:t>
            </a:r>
            <a:r>
              <a:rPr lang="en-US" sz="2000" dirty="0" smtClean="0">
                <a:latin typeface="Aharoni" panose="02010803020104030203" pitchFamily="2" charset="-79"/>
                <a:cs typeface="Aharoni" panose="02010803020104030203" pitchFamily="2" charset="-79"/>
              </a:rPr>
              <a:t>:</a:t>
            </a:r>
          </a:p>
          <a:p>
            <a:endParaRPr lang="en-US" sz="2000" dirty="0">
              <a:latin typeface="Aharoni" panose="02010803020104030203" pitchFamily="2" charset="-79"/>
              <a:cs typeface="Aharoni" panose="02010803020104030203" pitchFamily="2" charset="-79"/>
            </a:endParaRPr>
          </a:p>
          <a:p>
            <a:pPr marL="457200" indent="-457200">
              <a:buAutoNum type="alphaLcParenBoth"/>
            </a:pPr>
            <a:r>
              <a:rPr lang="id-ID" sz="2000" dirty="0" smtClean="0">
                <a:latin typeface="Aharoni" panose="02010803020104030203" pitchFamily="2" charset="-79"/>
                <a:cs typeface="Aharoni" panose="02010803020104030203" pitchFamily="2" charset="-79"/>
              </a:rPr>
              <a:t>mengarang </a:t>
            </a:r>
            <a:r>
              <a:rPr lang="id-ID" sz="2000" dirty="0">
                <a:latin typeface="Aharoni" panose="02010803020104030203" pitchFamily="2" charset="-79"/>
                <a:cs typeface="Aharoni" panose="02010803020104030203" pitchFamily="2" charset="-79"/>
              </a:rPr>
              <a:t>mengikuti pola dengan cara siswa hanya diminta membuat karangan seperti contoh (pola) yang diberikan yang tentunya idenya harus lebih dekat dengan siswa. Hal ini dimaksudkan agar siswa dapat menuangkan ide/pikiran secara runtut dan logis</a:t>
            </a:r>
            <a:r>
              <a:rPr lang="id-ID" sz="2000" dirty="0" smtClean="0">
                <a:latin typeface="Aharoni" panose="02010803020104030203" pitchFamily="2" charset="-79"/>
                <a:cs typeface="Aharoni" panose="02010803020104030203" pitchFamily="2" charset="-79"/>
              </a:rPr>
              <a:t>.</a:t>
            </a:r>
            <a:endParaRPr lang="en-US" sz="2000" dirty="0" smtClean="0">
              <a:latin typeface="Aharoni" panose="02010803020104030203" pitchFamily="2" charset="-79"/>
              <a:cs typeface="Aharoni" panose="02010803020104030203" pitchFamily="2" charset="-79"/>
            </a:endParaRPr>
          </a:p>
          <a:p>
            <a:endParaRPr lang="id-ID" sz="2000" dirty="0">
              <a:latin typeface="Aharoni" panose="02010803020104030203" pitchFamily="2" charset="-79"/>
              <a:cs typeface="Aharoni" panose="02010803020104030203" pitchFamily="2" charset="-79"/>
            </a:endParaRPr>
          </a:p>
          <a:p>
            <a:r>
              <a:rPr lang="id-ID" sz="2000" dirty="0">
                <a:latin typeface="Aharoni" panose="02010803020104030203" pitchFamily="2" charset="-79"/>
                <a:cs typeface="Aharoni" panose="02010803020104030203" pitchFamily="2" charset="-79"/>
              </a:rPr>
              <a:t>Contoh:  Jeruk.</a:t>
            </a:r>
          </a:p>
          <a:p>
            <a:r>
              <a:rPr lang="id-ID" sz="2000" dirty="0">
                <a:latin typeface="Aharoni" panose="02010803020104030203" pitchFamily="2" charset="-79"/>
                <a:cs typeface="Aharoni" panose="02010803020104030203" pitchFamily="2" charset="-79"/>
              </a:rPr>
              <a:t>Jeruk berbentuk bulat.</a:t>
            </a:r>
          </a:p>
          <a:p>
            <a:r>
              <a:rPr lang="id-ID" sz="2000" dirty="0">
                <a:latin typeface="Aharoni" panose="02010803020104030203" pitchFamily="2" charset="-79"/>
                <a:cs typeface="Aharoni" panose="02010803020104030203" pitchFamily="2" charset="-79"/>
              </a:rPr>
              <a:t>Isinya kuning.</a:t>
            </a:r>
          </a:p>
          <a:p>
            <a:r>
              <a:rPr lang="id-ID" sz="2000" dirty="0">
                <a:latin typeface="Aharoni" panose="02010803020104030203" pitchFamily="2" charset="-79"/>
                <a:cs typeface="Aharoni" panose="02010803020104030203" pitchFamily="2" charset="-79"/>
              </a:rPr>
              <a:t>Rasanya manis dan asam.</a:t>
            </a:r>
          </a:p>
          <a:p>
            <a:r>
              <a:rPr lang="id-ID" sz="2000" dirty="0">
                <a:latin typeface="Aharoni" panose="02010803020104030203" pitchFamily="2" charset="-79"/>
                <a:cs typeface="Aharoni" panose="02010803020104030203" pitchFamily="2" charset="-79"/>
              </a:rPr>
              <a:t>Jeruk banyak dijual di pasar.</a:t>
            </a:r>
          </a:p>
          <a:p>
            <a:r>
              <a:rPr lang="id-ID" sz="2000" dirty="0">
                <a:latin typeface="Aharoni" panose="02010803020104030203" pitchFamily="2" charset="-79"/>
                <a:cs typeface="Aharoni" panose="02010803020104030203" pitchFamily="2" charset="-79"/>
              </a:rPr>
              <a:t>Contoh di atas dapat ditiru polanya oleh anak dengan memberi topik lain misalnya, kelereng, kucing, pohon, dan sebagainya. Karangan di atas bisa diajarkan pada kelas satu dan dua, setelah siswa lancar dalam menulis kalimat sederhana. </a:t>
            </a:r>
            <a:endParaRPr lang="en-US" sz="2000" dirty="0" smtClean="0">
              <a:latin typeface="Aharoni" panose="02010803020104030203" pitchFamily="2" charset="-79"/>
              <a:cs typeface="Aharoni" panose="02010803020104030203" pitchFamily="2" charset="-79"/>
            </a:endParaRPr>
          </a:p>
          <a:p>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371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9920" y="233999"/>
            <a:ext cx="9674412" cy="4708981"/>
          </a:xfrm>
          <a:prstGeom prst="rect">
            <a:avLst/>
          </a:prstGeom>
          <a:noFill/>
        </p:spPr>
        <p:txBody>
          <a:bodyPr wrap="square" rtlCol="0">
            <a:spAutoFit/>
          </a:bodyPr>
          <a:lstStyle/>
          <a:p>
            <a:r>
              <a:rPr lang="id-ID" sz="2000" dirty="0" smtClean="0">
                <a:latin typeface="Aharoni" panose="02010803020104030203" pitchFamily="2" charset="-79"/>
                <a:cs typeface="Aharoni" panose="02010803020104030203" pitchFamily="2" charset="-79"/>
              </a:rPr>
              <a:t>(</a:t>
            </a:r>
            <a:r>
              <a:rPr lang="id-ID" sz="2000" dirty="0">
                <a:latin typeface="Aharoni" panose="02010803020104030203" pitchFamily="2" charset="-79"/>
                <a:cs typeface="Aharoni" panose="02010803020104030203" pitchFamily="2" charset="-79"/>
              </a:rPr>
              <a:t>b) Mengarang dengan melengkapi kalimat, yakni siswa diminta untuk melengkapi kalimat dalam karangan dengan kata yang telah tersedia. </a:t>
            </a:r>
            <a:endParaRPr lang="en-US" sz="2000" dirty="0" smtClean="0">
              <a:latin typeface="Aharoni" panose="02010803020104030203" pitchFamily="2" charset="-79"/>
              <a:cs typeface="Aharoni" panose="02010803020104030203" pitchFamily="2" charset="-79"/>
            </a:endParaRPr>
          </a:p>
          <a:p>
            <a:r>
              <a:rPr lang="id-ID" sz="2000" dirty="0" smtClean="0">
                <a:latin typeface="Aharoni" panose="02010803020104030203" pitchFamily="2" charset="-79"/>
                <a:cs typeface="Aharoni" panose="02010803020104030203" pitchFamily="2" charset="-79"/>
              </a:rPr>
              <a:t>(</a:t>
            </a:r>
            <a:r>
              <a:rPr lang="id-ID" sz="2000" dirty="0">
                <a:latin typeface="Aharoni" panose="02010803020104030203" pitchFamily="2" charset="-79"/>
                <a:cs typeface="Aharoni" panose="02010803020104030203" pitchFamily="2" charset="-79"/>
              </a:rPr>
              <a:t>c) Bimbingan dengan memasangkan kelompok kata, yakni siswa diminta untuk memasangkan kelompok kata dengan kalimat yang erpenggal atau kurang lengkap. Hal ini bertujuan agar siswa dapat membuat kalimat luas. </a:t>
            </a:r>
            <a:endParaRPr lang="en-US" sz="2000" dirty="0" smtClean="0">
              <a:latin typeface="Aharoni" panose="02010803020104030203" pitchFamily="2" charset="-79"/>
              <a:cs typeface="Aharoni" panose="02010803020104030203" pitchFamily="2" charset="-79"/>
            </a:endParaRPr>
          </a:p>
          <a:p>
            <a:r>
              <a:rPr lang="id-ID" sz="2000" dirty="0" smtClean="0">
                <a:latin typeface="Aharoni" panose="02010803020104030203" pitchFamily="2" charset="-79"/>
                <a:cs typeface="Aharoni" panose="02010803020104030203" pitchFamily="2" charset="-79"/>
              </a:rPr>
              <a:t>(</a:t>
            </a:r>
            <a:r>
              <a:rPr lang="id-ID" sz="2000" dirty="0">
                <a:latin typeface="Aharoni" panose="02010803020104030203" pitchFamily="2" charset="-79"/>
                <a:cs typeface="Aharoni" panose="02010803020104030203" pitchFamily="2" charset="-79"/>
              </a:rPr>
              <a:t>d) Bimbingan dengan mengurutkan kalimat, yaitu siswa dibimbing untuk mengurutkan kalimat sesuai dengan gambar seri. </a:t>
            </a:r>
            <a:endParaRPr lang="en-US" sz="2000" dirty="0" smtClean="0">
              <a:latin typeface="Aharoni" panose="02010803020104030203" pitchFamily="2" charset="-79"/>
              <a:cs typeface="Aharoni" panose="02010803020104030203" pitchFamily="2" charset="-79"/>
            </a:endParaRPr>
          </a:p>
          <a:p>
            <a:r>
              <a:rPr lang="id-ID" sz="2000" dirty="0" smtClean="0">
                <a:latin typeface="Aharoni" panose="02010803020104030203" pitchFamily="2" charset="-79"/>
                <a:cs typeface="Aharoni" panose="02010803020104030203" pitchFamily="2" charset="-79"/>
              </a:rPr>
              <a:t>(</a:t>
            </a:r>
            <a:r>
              <a:rPr lang="id-ID" sz="2000" dirty="0">
                <a:latin typeface="Aharoni" panose="02010803020104030203" pitchFamily="2" charset="-79"/>
                <a:cs typeface="Aharoni" panose="02010803020104030203" pitchFamily="2" charset="-79"/>
              </a:rPr>
              <a:t>e) Bimbingan dengan pertanyaan, hal ini diharapkan agar siswa dapat membuat karangan setelah dimulai dengan pertanyaan-pertanyaan dalam pikirannya. </a:t>
            </a:r>
            <a:endParaRPr lang="en-US" sz="2000" dirty="0" smtClean="0">
              <a:latin typeface="Aharoni" panose="02010803020104030203" pitchFamily="2" charset="-79"/>
              <a:cs typeface="Aharoni" panose="02010803020104030203" pitchFamily="2" charset="-79"/>
            </a:endParaRPr>
          </a:p>
          <a:p>
            <a:pPr marL="285750" indent="-285750">
              <a:buFont typeface="Wingdings" panose="05000000000000000000" pitchFamily="2" charset="2"/>
              <a:buChar char="q"/>
            </a:pPr>
            <a:r>
              <a:rPr lang="id-ID" sz="2000" dirty="0" smtClean="0">
                <a:latin typeface="Aharoni" panose="02010803020104030203" pitchFamily="2" charset="-79"/>
                <a:cs typeface="Aharoni" panose="02010803020104030203" pitchFamily="2" charset="-79"/>
              </a:rPr>
              <a:t>Dalam </a:t>
            </a:r>
            <a:r>
              <a:rPr lang="id-ID" sz="2000" dirty="0">
                <a:latin typeface="Aharoni" panose="02010803020104030203" pitchFamily="2" charset="-79"/>
                <a:cs typeface="Aharoni" panose="02010803020104030203" pitchFamily="2" charset="-79"/>
              </a:rPr>
              <a:t>hal ini guru hanya menyiapkan beberapa pertanyaan, misalnya: Kucingku; apa nama kucingmu, apa warnanya, apakah kamu menyukainya, apa makanannya, kapan memberi makan, lucukah, mengapa lucu, bagaimana suaranya, mengapa kucing dipelihara orang, dan sebagainya</a:t>
            </a:r>
            <a:r>
              <a:rPr lang="id-ID" sz="2000" dirty="0" smtClean="0">
                <a:latin typeface="Aharoni" panose="02010803020104030203" pitchFamily="2" charset="-79"/>
                <a:cs typeface="Aharoni" panose="02010803020104030203" pitchFamily="2" charset="-79"/>
              </a:rPr>
              <a:t>.</a:t>
            </a:r>
            <a:endParaRPr lang="id-ID"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74265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728</Words>
  <Application>Microsoft Office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Aharoni</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Khusnul</dc:creator>
  <cp:lastModifiedBy>Khusnul</cp:lastModifiedBy>
  <cp:revision>27</cp:revision>
  <dcterms:created xsi:type="dcterms:W3CDTF">2016-10-23T11:58:43Z</dcterms:created>
  <dcterms:modified xsi:type="dcterms:W3CDTF">2016-10-23T21:41:07Z</dcterms:modified>
</cp:coreProperties>
</file>