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9" r:id="rId2"/>
    <p:sldId id="286" r:id="rId3"/>
    <p:sldId id="295" r:id="rId4"/>
    <p:sldId id="270" r:id="rId5"/>
    <p:sldId id="296" r:id="rId6"/>
    <p:sldId id="297" r:id="rId7"/>
    <p:sldId id="298" r:id="rId8"/>
    <p:sldId id="294" r:id="rId9"/>
    <p:sldId id="290" r:id="rId10"/>
    <p:sldId id="288" r:id="rId11"/>
    <p:sldId id="291" r:id="rId12"/>
    <p:sldId id="292" r:id="rId13"/>
    <p:sldId id="293" r:id="rId14"/>
    <p:sldId id="299" r:id="rId15"/>
    <p:sldId id="276" r:id="rId16"/>
    <p:sldId id="300" r:id="rId17"/>
    <p:sldId id="301" r:id="rId18"/>
    <p:sldId id="280" r:id="rId19"/>
    <p:sldId id="302" r:id="rId20"/>
    <p:sldId id="303" r:id="rId21"/>
    <p:sldId id="304" r:id="rId22"/>
    <p:sldId id="314" r:id="rId23"/>
    <p:sldId id="305" r:id="rId24"/>
    <p:sldId id="315" r:id="rId25"/>
    <p:sldId id="306" r:id="rId26"/>
    <p:sldId id="316" r:id="rId27"/>
    <p:sldId id="307" r:id="rId28"/>
    <p:sldId id="283" r:id="rId29"/>
    <p:sldId id="308" r:id="rId30"/>
    <p:sldId id="309" r:id="rId31"/>
    <p:sldId id="310" r:id="rId32"/>
    <p:sldId id="285" r:id="rId33"/>
    <p:sldId id="311" r:id="rId34"/>
    <p:sldId id="312" r:id="rId35"/>
    <p:sldId id="287" r:id="rId36"/>
    <p:sldId id="313" r:id="rId37"/>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husnul" initials="K" lastIdx="1" clrIdx="0">
    <p:extLst>
      <p:ext uri="{19B8F6BF-5375-455C-9EA6-DF929625EA0E}">
        <p15:presenceInfo xmlns:p15="http://schemas.microsoft.com/office/powerpoint/2012/main" userId="Khusnu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9EB55A-35DA-4F18-8D36-A9F43780B1ED}" type="datetimeFigureOut">
              <a:rPr lang="id-ID" smtClean="0"/>
              <a:t>24/10/2016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4008788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9EB55A-35DA-4F18-8D36-A9F43780B1ED}" type="datetimeFigureOut">
              <a:rPr lang="id-ID" smtClean="0"/>
              <a:t>24/10/2016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3545412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9EB55A-35DA-4F18-8D36-A9F43780B1ED}" type="datetimeFigureOut">
              <a:rPr lang="id-ID" smtClean="0"/>
              <a:t>24/10/2016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39FD8B-2AD6-4E14-8C40-BAFE64C20E22}" type="slidenum">
              <a:rPr lang="id-ID" smtClean="0"/>
              <a:t>‹#›</a:t>
            </a:fld>
            <a:endParaRPr lang="id-ID"/>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52941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9EB55A-35DA-4F18-8D36-A9F43780B1ED}" type="datetimeFigureOut">
              <a:rPr lang="id-ID" smtClean="0"/>
              <a:t>24/10/2016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7059007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9EB55A-35DA-4F18-8D36-A9F43780B1ED}" type="datetimeFigureOut">
              <a:rPr lang="id-ID" smtClean="0"/>
              <a:t>24/10/2016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39FD8B-2AD6-4E14-8C40-BAFE64C20E22}" type="slidenum">
              <a:rPr lang="id-ID" smtClean="0"/>
              <a:t>‹#›</a:t>
            </a:fld>
            <a:endParaRPr lang="id-ID"/>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07587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9EB55A-35DA-4F18-8D36-A9F43780B1ED}" type="datetimeFigureOut">
              <a:rPr lang="id-ID" smtClean="0"/>
              <a:t>24/10/2016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2630849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9EB55A-35DA-4F18-8D36-A9F43780B1ED}" type="datetimeFigureOut">
              <a:rPr lang="id-ID" smtClean="0"/>
              <a:t>24/10/2016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3221530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9EB55A-35DA-4F18-8D36-A9F43780B1ED}" type="datetimeFigureOut">
              <a:rPr lang="id-ID" smtClean="0"/>
              <a:t>24/10/2016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1054507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9EB55A-35DA-4F18-8D36-A9F43780B1ED}" type="datetimeFigureOut">
              <a:rPr lang="id-ID" smtClean="0"/>
              <a:t>24/10/2016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25733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9EB55A-35DA-4F18-8D36-A9F43780B1ED}" type="datetimeFigureOut">
              <a:rPr lang="id-ID" smtClean="0"/>
              <a:t>24/10/2016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1255299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9EB55A-35DA-4F18-8D36-A9F43780B1ED}" type="datetimeFigureOut">
              <a:rPr lang="id-ID" smtClean="0"/>
              <a:t>24/10/2016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3541560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9EB55A-35DA-4F18-8D36-A9F43780B1ED}" type="datetimeFigureOut">
              <a:rPr lang="id-ID" smtClean="0"/>
              <a:t>24/10/2016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2669161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C9EB55A-35DA-4F18-8D36-A9F43780B1ED}" type="datetimeFigureOut">
              <a:rPr lang="id-ID" smtClean="0"/>
              <a:t>24/10/2016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106839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9EB55A-35DA-4F18-8D36-A9F43780B1ED}" type="datetimeFigureOut">
              <a:rPr lang="id-ID" smtClean="0"/>
              <a:t>24/10/2016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871526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9EB55A-35DA-4F18-8D36-A9F43780B1ED}" type="datetimeFigureOut">
              <a:rPr lang="id-ID" smtClean="0"/>
              <a:t>24/10/2016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420510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9EB55A-35DA-4F18-8D36-A9F43780B1ED}" type="datetimeFigureOut">
              <a:rPr lang="id-ID" smtClean="0"/>
              <a:t>24/10/2016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2658574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C9EB55A-35DA-4F18-8D36-A9F43780B1ED}" type="datetimeFigureOut">
              <a:rPr lang="id-ID" smtClean="0"/>
              <a:t>24/10/2016</a:t>
            </a:fld>
            <a:endParaRPr lang="id-ID"/>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539FD8B-2AD6-4E14-8C40-BAFE64C20E22}" type="slidenum">
              <a:rPr lang="id-ID" smtClean="0"/>
              <a:t>‹#›</a:t>
            </a:fld>
            <a:endParaRPr lang="id-ID"/>
          </a:p>
        </p:txBody>
      </p:sp>
    </p:spTree>
    <p:extLst>
      <p:ext uri="{BB962C8B-B14F-4D97-AF65-F5344CB8AC3E}">
        <p14:creationId xmlns:p14="http://schemas.microsoft.com/office/powerpoint/2010/main" val="26289446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872198" y="3092911"/>
            <a:ext cx="10232364" cy="1938992"/>
          </a:xfrm>
          <a:prstGeom prst="rect">
            <a:avLst/>
          </a:prstGeom>
          <a:noFill/>
        </p:spPr>
        <p:txBody>
          <a:bodyPr wrap="square" rtlCol="0">
            <a:spAutoFit/>
          </a:bodyPr>
          <a:lstStyle/>
          <a:p>
            <a:pPr algn="ctr"/>
            <a:r>
              <a:rPr lang="en-US" sz="6000" dirty="0" smtClean="0">
                <a:latin typeface="Aharoni" panose="02010803020104030203" pitchFamily="2" charset="-79"/>
                <a:cs typeface="Aharoni" panose="02010803020104030203" pitchFamily="2" charset="-79"/>
              </a:rPr>
              <a:t>PEMBELAJARAN MENULIS DI SEKOLAH DASAR</a:t>
            </a:r>
            <a:endParaRPr lang="id-ID" sz="6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442953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6495" y="753117"/>
            <a:ext cx="9522243" cy="5262979"/>
          </a:xfrm>
          <a:prstGeom prst="rect">
            <a:avLst/>
          </a:prstGeom>
          <a:noFill/>
        </p:spPr>
        <p:txBody>
          <a:bodyPr wrap="square" rtlCol="0">
            <a:spAutoFit/>
          </a:bodyPr>
          <a:lstStyle/>
          <a:p>
            <a:r>
              <a:rPr lang="id-ID" sz="2800" dirty="0" smtClean="0">
                <a:latin typeface="Aharoni" panose="02010803020104030203" pitchFamily="2" charset="-79"/>
                <a:cs typeface="Aharoni" panose="02010803020104030203" pitchFamily="2" charset="-79"/>
              </a:rPr>
              <a:t>a</a:t>
            </a:r>
            <a:r>
              <a:rPr lang="id-ID" sz="2800" dirty="0">
                <a:latin typeface="Aharoni" panose="02010803020104030203" pitchFamily="2" charset="-79"/>
                <a:cs typeface="Aharoni" panose="02010803020104030203" pitchFamily="2" charset="-79"/>
              </a:rPr>
              <a:t>. Metode Eja</a:t>
            </a:r>
          </a:p>
          <a:p>
            <a:r>
              <a:rPr lang="id-ID" sz="2800" dirty="0">
                <a:latin typeface="Aharoni" panose="02010803020104030203" pitchFamily="2" charset="-79"/>
                <a:cs typeface="Aharoni" panose="02010803020104030203" pitchFamily="2" charset="-79"/>
              </a:rPr>
              <a:t>Metode eja di dasarkan pada pendekatan harfiah, artinya belajar membaca dan menulis dimulai dari huruf-huruf yang dirangkaikan menjadi suku kata. Oleh karena itu pengajaran dimulai dari pengenalan huruf-huruf. Demikian halnya dengan pengajaran menulis di mulai dari huruf lepas, dengan langka-langkah sebagai berikut:</a:t>
            </a:r>
          </a:p>
          <a:p>
            <a:r>
              <a:rPr lang="id-ID" sz="2800" dirty="0">
                <a:latin typeface="Aharoni" panose="02010803020104030203" pitchFamily="2" charset="-79"/>
                <a:cs typeface="Aharoni" panose="02010803020104030203" pitchFamily="2" charset="-79"/>
              </a:rPr>
              <a:t>1). Menulis huruf lepas</a:t>
            </a:r>
          </a:p>
          <a:p>
            <a:r>
              <a:rPr lang="id-ID" sz="2800" dirty="0">
                <a:latin typeface="Aharoni" panose="02010803020104030203" pitchFamily="2" charset="-79"/>
                <a:cs typeface="Aharoni" panose="02010803020104030203" pitchFamily="2" charset="-79"/>
              </a:rPr>
              <a:t>2). Merangkaikan huruf lepas menjadi suku kata</a:t>
            </a:r>
          </a:p>
          <a:p>
            <a:r>
              <a:rPr lang="id-ID" sz="2800" dirty="0">
                <a:latin typeface="Aharoni" panose="02010803020104030203" pitchFamily="2" charset="-79"/>
                <a:cs typeface="Aharoni" panose="02010803020104030203" pitchFamily="2" charset="-79"/>
              </a:rPr>
              <a:t>3). Merangkaikan suku kata menjadi kata</a:t>
            </a:r>
          </a:p>
          <a:p>
            <a:r>
              <a:rPr lang="id-ID" sz="2800" dirty="0">
                <a:latin typeface="Aharoni" panose="02010803020104030203" pitchFamily="2" charset="-79"/>
                <a:cs typeface="Aharoni" panose="02010803020104030203" pitchFamily="2" charset="-79"/>
              </a:rPr>
              <a:t>4). Menyusun kata menjadi kalimat (Djauzak, 1996:4</a:t>
            </a:r>
            <a:r>
              <a:rPr lang="id-ID" sz="2800" dirty="0" smtClean="0">
                <a:latin typeface="Aharoni" panose="02010803020104030203" pitchFamily="2" charset="-79"/>
                <a:cs typeface="Aharoni" panose="02010803020104030203" pitchFamily="2" charset="-79"/>
              </a:rPr>
              <a:t>)</a:t>
            </a:r>
            <a:endParaRPr lang="id-ID"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710063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2428" y="528034"/>
            <a:ext cx="9592581" cy="5078313"/>
          </a:xfrm>
          <a:prstGeom prst="rect">
            <a:avLst/>
          </a:prstGeom>
          <a:noFill/>
        </p:spPr>
        <p:txBody>
          <a:bodyPr wrap="square" rtlCol="0">
            <a:spAutoFit/>
          </a:bodyPr>
          <a:lstStyle/>
          <a:p>
            <a:r>
              <a:rPr lang="id-ID" sz="3600" dirty="0" smtClean="0">
                <a:latin typeface="Aharoni" panose="02010803020104030203" pitchFamily="2" charset="-79"/>
                <a:cs typeface="Aharoni" panose="02010803020104030203" pitchFamily="2" charset="-79"/>
              </a:rPr>
              <a:t>b</a:t>
            </a:r>
            <a:r>
              <a:rPr lang="id-ID" sz="3600" dirty="0">
                <a:latin typeface="Aharoni" panose="02010803020104030203" pitchFamily="2" charset="-79"/>
                <a:cs typeface="Aharoni" panose="02010803020104030203" pitchFamily="2" charset="-79"/>
              </a:rPr>
              <a:t>. Metode kata lembaga</a:t>
            </a:r>
          </a:p>
          <a:p>
            <a:r>
              <a:rPr lang="id-ID" sz="3600" dirty="0">
                <a:latin typeface="Aharoni" panose="02010803020104030203" pitchFamily="2" charset="-79"/>
                <a:cs typeface="Aharoni" panose="02010803020104030203" pitchFamily="2" charset="-79"/>
              </a:rPr>
              <a:t>Metode kata lembaga di mulai mengajar dengan langkah-langkah sebagai berikut:</a:t>
            </a:r>
          </a:p>
          <a:p>
            <a:r>
              <a:rPr lang="id-ID" sz="3600" dirty="0">
                <a:latin typeface="Aharoni" panose="02010803020104030203" pitchFamily="2" charset="-79"/>
                <a:cs typeface="Aharoni" panose="02010803020104030203" pitchFamily="2" charset="-79"/>
              </a:rPr>
              <a:t>1). Mengenalkan kata</a:t>
            </a:r>
          </a:p>
          <a:p>
            <a:r>
              <a:rPr lang="id-ID" sz="3600" dirty="0">
                <a:latin typeface="Aharoni" panose="02010803020104030203" pitchFamily="2" charset="-79"/>
                <a:cs typeface="Aharoni" panose="02010803020104030203" pitchFamily="2" charset="-79"/>
              </a:rPr>
              <a:t>2). Merangkaikan kata antar suku kata</a:t>
            </a:r>
          </a:p>
          <a:p>
            <a:r>
              <a:rPr lang="id-ID" sz="3600" dirty="0">
                <a:latin typeface="Aharoni" panose="02010803020104030203" pitchFamily="2" charset="-79"/>
                <a:cs typeface="Aharoni" panose="02010803020104030203" pitchFamily="2" charset="-79"/>
              </a:rPr>
              <a:t>3). Menguraikan suku kata atas huruf-hurufnya</a:t>
            </a:r>
          </a:p>
          <a:p>
            <a:r>
              <a:rPr lang="id-ID" sz="3600" dirty="0">
                <a:latin typeface="Aharoni" panose="02010803020104030203" pitchFamily="2" charset="-79"/>
                <a:cs typeface="Aharoni" panose="02010803020104030203" pitchFamily="2" charset="-79"/>
              </a:rPr>
              <a:t>4). Menggabungkan huruf menjadi kata (Djauzak, 1996:5</a:t>
            </a:r>
            <a:r>
              <a:rPr lang="id-ID" sz="3600" dirty="0" smtClean="0">
                <a:latin typeface="Aharoni" panose="02010803020104030203" pitchFamily="2" charset="-79"/>
                <a:cs typeface="Aharoni" panose="02010803020104030203" pitchFamily="2" charset="-79"/>
              </a:rPr>
              <a:t>)</a:t>
            </a:r>
            <a:endParaRPr lang="id-ID" sz="36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853096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0563" y="837523"/>
            <a:ext cx="9156483" cy="4801314"/>
          </a:xfrm>
          <a:prstGeom prst="rect">
            <a:avLst/>
          </a:prstGeom>
          <a:noFill/>
        </p:spPr>
        <p:txBody>
          <a:bodyPr wrap="square" rtlCol="0">
            <a:spAutoFit/>
          </a:bodyPr>
          <a:lstStyle/>
          <a:p>
            <a:r>
              <a:rPr lang="id-ID" sz="3600" dirty="0" smtClean="0">
                <a:latin typeface="Aharoni" panose="02010803020104030203" pitchFamily="2" charset="-79"/>
                <a:cs typeface="Aharoni" panose="02010803020104030203" pitchFamily="2" charset="-79"/>
              </a:rPr>
              <a:t>c</a:t>
            </a:r>
            <a:r>
              <a:rPr lang="id-ID" sz="3600" dirty="0">
                <a:latin typeface="Aharoni" panose="02010803020104030203" pitchFamily="2" charset="-79"/>
                <a:cs typeface="Aharoni" panose="02010803020104030203" pitchFamily="2" charset="-79"/>
              </a:rPr>
              <a:t>. Metode Global</a:t>
            </a:r>
          </a:p>
          <a:p>
            <a:r>
              <a:rPr lang="id-ID" sz="3600" dirty="0">
                <a:latin typeface="Aharoni" panose="02010803020104030203" pitchFamily="2" charset="-79"/>
                <a:cs typeface="Aharoni" panose="02010803020104030203" pitchFamily="2" charset="-79"/>
              </a:rPr>
              <a:t>Metode global memulai pengajaran membaca dan menulis permulaan dengan membaca kalimat secara utuh yang ada di bawah gambar. Menguraikan kalimat dengan kata-kata, menguraikan kata-kata menjadi suku kata (Djauzak, 1996:6).</a:t>
            </a:r>
          </a:p>
          <a:p>
            <a:endParaRPr lang="id-ID" dirty="0"/>
          </a:p>
        </p:txBody>
      </p:sp>
    </p:spTree>
    <p:extLst>
      <p:ext uri="{BB962C8B-B14F-4D97-AF65-F5344CB8AC3E}">
        <p14:creationId xmlns:p14="http://schemas.microsoft.com/office/powerpoint/2010/main" val="3936199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683" y="218545"/>
            <a:ext cx="9381566" cy="5632311"/>
          </a:xfrm>
          <a:prstGeom prst="rect">
            <a:avLst/>
          </a:prstGeom>
          <a:noFill/>
        </p:spPr>
        <p:txBody>
          <a:bodyPr wrap="square" rtlCol="0">
            <a:spAutoFit/>
          </a:bodyPr>
          <a:lstStyle/>
          <a:p>
            <a:r>
              <a:rPr lang="id-ID" sz="2000" dirty="0" smtClean="0">
                <a:latin typeface="Aharoni" panose="02010803020104030203" pitchFamily="2" charset="-79"/>
                <a:cs typeface="Aharoni" panose="02010803020104030203" pitchFamily="2" charset="-79"/>
              </a:rPr>
              <a:t>d</a:t>
            </a:r>
            <a:r>
              <a:rPr lang="id-ID" sz="2000" dirty="0">
                <a:latin typeface="Aharoni" panose="02010803020104030203" pitchFamily="2" charset="-79"/>
                <a:cs typeface="Aharoni" panose="02010803020104030203" pitchFamily="2" charset="-79"/>
              </a:rPr>
              <a:t>. Metode SAS</a:t>
            </a:r>
          </a:p>
          <a:p>
            <a:pPr marL="285750" indent="-285750">
              <a:buFont typeface="Wingdings" panose="05000000000000000000" pitchFamily="2" charset="2"/>
              <a:buChar char="v"/>
            </a:pPr>
            <a:r>
              <a:rPr lang="id-ID" sz="2000" dirty="0" smtClean="0">
                <a:latin typeface="Aharoni" panose="02010803020104030203" pitchFamily="2" charset="-79"/>
                <a:cs typeface="Aharoni" panose="02010803020104030203" pitchFamily="2" charset="-79"/>
              </a:rPr>
              <a:t>Menurut </a:t>
            </a:r>
            <a:r>
              <a:rPr lang="id-ID" sz="2000" dirty="0">
                <a:latin typeface="Aharoni" panose="02010803020104030203" pitchFamily="2" charset="-79"/>
                <a:cs typeface="Aharoni" panose="02010803020104030203" pitchFamily="2" charset="-79"/>
              </a:rPr>
              <a:t>(Supriyadi, 1996: 334-335) pengertian metode SAS adalah suatu pendekatan cerita di sertai dengan gambar yang didalamnya terkandung unsur analitik sintetik. </a:t>
            </a:r>
            <a:endParaRPr lang="en-US" sz="2000" dirty="0">
              <a:latin typeface="Aharoni" panose="02010803020104030203" pitchFamily="2" charset="-79"/>
              <a:cs typeface="Aharoni" panose="02010803020104030203" pitchFamily="2" charset="-79"/>
            </a:endParaRPr>
          </a:p>
          <a:p>
            <a:pPr marL="285750" indent="-285750">
              <a:buFont typeface="Wingdings" panose="05000000000000000000" pitchFamily="2" charset="2"/>
              <a:buChar char="v"/>
            </a:pPr>
            <a:r>
              <a:rPr lang="id-ID" sz="2000" dirty="0" smtClean="0">
                <a:latin typeface="Aharoni" panose="02010803020104030203" pitchFamily="2" charset="-79"/>
                <a:cs typeface="Aharoni" panose="02010803020104030203" pitchFamily="2" charset="-79"/>
              </a:rPr>
              <a:t>Metode </a:t>
            </a:r>
            <a:r>
              <a:rPr lang="id-ID" sz="2000" dirty="0">
                <a:latin typeface="Aharoni" panose="02010803020104030203" pitchFamily="2" charset="-79"/>
                <a:cs typeface="Aharoni" panose="02010803020104030203" pitchFamily="2" charset="-79"/>
              </a:rPr>
              <a:t>SAS menurut (Djuzak,1996:8) adalah suatu pembelajaran menulis permulaan yang didasarkan atas pendekatan cerita yakni cara memulai mengajar menulis dengan menampil cerita yang diambil dari dialog siswa dan guru atau siswa dengan siswa. </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v"/>
            </a:pPr>
            <a:r>
              <a:rPr lang="id-ID" sz="2000" dirty="0" smtClean="0">
                <a:latin typeface="Aharoni" panose="02010803020104030203" pitchFamily="2" charset="-79"/>
                <a:cs typeface="Aharoni" panose="02010803020104030203" pitchFamily="2" charset="-79"/>
              </a:rPr>
              <a:t>Teknik </a:t>
            </a:r>
            <a:r>
              <a:rPr lang="id-ID" sz="2000" dirty="0">
                <a:latin typeface="Aharoni" panose="02010803020104030203" pitchFamily="2" charset="-79"/>
                <a:cs typeface="Aharoni" panose="02010803020104030203" pitchFamily="2" charset="-79"/>
              </a:rPr>
              <a:t>pelaksanaan pembelajaran metode SAS yakni keterampilan menulis kartu huruf, kartu suku kata, kartu kata dan kartu kalimat, sementara sebagian siswa mencari huruf, suku kata dan kata, guru dan sebagian siswa menempel kata-kata yang tersusun sehingga menjadi kalimat yang berarti (Subana). </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v"/>
            </a:pPr>
            <a:r>
              <a:rPr lang="id-ID" sz="2000" dirty="0" smtClean="0">
                <a:latin typeface="Aharoni" panose="02010803020104030203" pitchFamily="2" charset="-79"/>
                <a:cs typeface="Aharoni" panose="02010803020104030203" pitchFamily="2" charset="-79"/>
              </a:rPr>
              <a:t>Proses </a:t>
            </a:r>
            <a:r>
              <a:rPr lang="id-ID" sz="2000" dirty="0">
                <a:latin typeface="Aharoni" panose="02010803020104030203" pitchFamily="2" charset="-79"/>
                <a:cs typeface="Aharoni" panose="02010803020104030203" pitchFamily="2" charset="-79"/>
              </a:rPr>
              <a:t>operasional metode SAS mempunyai langkah-lagkah dengan urutan sebagai berikut:</a:t>
            </a:r>
          </a:p>
          <a:p>
            <a:r>
              <a:rPr lang="id-ID" sz="2000" dirty="0">
                <a:latin typeface="Aharoni" panose="02010803020104030203" pitchFamily="2" charset="-79"/>
                <a:cs typeface="Aharoni" panose="02010803020104030203" pitchFamily="2" charset="-79"/>
              </a:rPr>
              <a:t>a. </a:t>
            </a:r>
            <a:r>
              <a:rPr lang="id-ID" sz="2000" dirty="0" smtClean="0">
                <a:latin typeface="Aharoni" panose="02010803020104030203" pitchFamily="2" charset="-79"/>
                <a:cs typeface="Aharoni" panose="02010803020104030203" pitchFamily="2" charset="-79"/>
              </a:rPr>
              <a:t>Struktur</a:t>
            </a:r>
            <a:r>
              <a:rPr lang="en-US" sz="2000" dirty="0" smtClean="0">
                <a:latin typeface="Aharoni" panose="02010803020104030203" pitchFamily="2" charset="-79"/>
                <a:cs typeface="Aharoni" panose="02010803020104030203" pitchFamily="2" charset="-79"/>
              </a:rPr>
              <a:t>,</a:t>
            </a:r>
            <a:r>
              <a:rPr lang="id-ID" sz="2000" dirty="0" smtClean="0">
                <a:latin typeface="Aharoni" panose="02010803020104030203" pitchFamily="2" charset="-79"/>
                <a:cs typeface="Aharoni" panose="02010803020104030203" pitchFamily="2" charset="-79"/>
              </a:rPr>
              <a:t> </a:t>
            </a:r>
            <a:r>
              <a:rPr lang="id-ID" sz="2000" dirty="0">
                <a:latin typeface="Aharoni" panose="02010803020104030203" pitchFamily="2" charset="-79"/>
                <a:cs typeface="Aharoni" panose="02010803020104030203" pitchFamily="2" charset="-79"/>
              </a:rPr>
              <a:t>yaitu menampilkan keseluruhan.</a:t>
            </a:r>
          </a:p>
          <a:p>
            <a:r>
              <a:rPr lang="id-ID" sz="2000" dirty="0">
                <a:latin typeface="Aharoni" panose="02010803020104030203" pitchFamily="2" charset="-79"/>
                <a:cs typeface="Aharoni" panose="02010803020104030203" pitchFamily="2" charset="-79"/>
              </a:rPr>
              <a:t>b. </a:t>
            </a:r>
            <a:r>
              <a:rPr lang="id-ID" sz="2000" dirty="0" smtClean="0">
                <a:latin typeface="Aharoni" panose="02010803020104030203" pitchFamily="2" charset="-79"/>
                <a:cs typeface="Aharoni" panose="02010803020104030203" pitchFamily="2" charset="-79"/>
              </a:rPr>
              <a:t>Analitik</a:t>
            </a:r>
            <a:r>
              <a:rPr lang="en-US" sz="2000" dirty="0" smtClean="0">
                <a:latin typeface="Aharoni" panose="02010803020104030203" pitchFamily="2" charset="-79"/>
                <a:cs typeface="Aharoni" panose="02010803020104030203" pitchFamily="2" charset="-79"/>
              </a:rPr>
              <a:t>,</a:t>
            </a:r>
            <a:r>
              <a:rPr lang="id-ID" sz="2000" dirty="0" smtClean="0">
                <a:latin typeface="Aharoni" panose="02010803020104030203" pitchFamily="2" charset="-79"/>
                <a:cs typeface="Aharoni" panose="02010803020104030203" pitchFamily="2" charset="-79"/>
              </a:rPr>
              <a:t> ya</a:t>
            </a:r>
            <a:r>
              <a:rPr lang="en-US" sz="2000" dirty="0" err="1">
                <a:latin typeface="Aharoni" panose="02010803020104030203" pitchFamily="2" charset="-79"/>
                <a:cs typeface="Aharoni" panose="02010803020104030203" pitchFamily="2" charset="-79"/>
              </a:rPr>
              <a:t>i</a:t>
            </a:r>
            <a:r>
              <a:rPr lang="id-ID" sz="2000" dirty="0" smtClean="0">
                <a:latin typeface="Aharoni" panose="02010803020104030203" pitchFamily="2" charset="-79"/>
                <a:cs typeface="Aharoni" panose="02010803020104030203" pitchFamily="2" charset="-79"/>
              </a:rPr>
              <a:t>tu </a:t>
            </a:r>
            <a:r>
              <a:rPr lang="id-ID" sz="2000" dirty="0">
                <a:latin typeface="Aharoni" panose="02010803020104030203" pitchFamily="2" charset="-79"/>
                <a:cs typeface="Aharoni" panose="02010803020104030203" pitchFamily="2" charset="-79"/>
              </a:rPr>
              <a:t>melakukan proses penguraian.</a:t>
            </a:r>
          </a:p>
          <a:p>
            <a:r>
              <a:rPr lang="id-ID" sz="2000" dirty="0">
                <a:latin typeface="Aharoni" panose="02010803020104030203" pitchFamily="2" charset="-79"/>
                <a:cs typeface="Aharoni" panose="02010803020104030203" pitchFamily="2" charset="-79"/>
              </a:rPr>
              <a:t>c. </a:t>
            </a:r>
            <a:r>
              <a:rPr lang="id-ID" sz="2000" dirty="0" smtClean="0">
                <a:latin typeface="Aharoni" panose="02010803020104030203" pitchFamily="2" charset="-79"/>
                <a:cs typeface="Aharoni" panose="02010803020104030203" pitchFamily="2" charset="-79"/>
              </a:rPr>
              <a:t>Sintetik</a:t>
            </a:r>
            <a:r>
              <a:rPr lang="en-US" sz="2000" dirty="0" smtClean="0">
                <a:latin typeface="Aharoni" panose="02010803020104030203" pitchFamily="2" charset="-79"/>
                <a:cs typeface="Aharoni" panose="02010803020104030203" pitchFamily="2" charset="-79"/>
              </a:rPr>
              <a:t>,</a:t>
            </a:r>
            <a:r>
              <a:rPr lang="id-ID" sz="2000" dirty="0" smtClean="0">
                <a:latin typeface="Aharoni" panose="02010803020104030203" pitchFamily="2" charset="-79"/>
                <a:cs typeface="Aharoni" panose="02010803020104030203" pitchFamily="2" charset="-79"/>
              </a:rPr>
              <a:t> </a:t>
            </a:r>
            <a:r>
              <a:rPr lang="id-ID" sz="2000" dirty="0">
                <a:latin typeface="Aharoni" panose="02010803020104030203" pitchFamily="2" charset="-79"/>
                <a:cs typeface="Aharoni" panose="02010803020104030203" pitchFamily="2" charset="-79"/>
              </a:rPr>
              <a:t>yaitu melakukan penggalan pada struktur semula</a:t>
            </a:r>
            <a:r>
              <a:rPr lang="id-ID" sz="2000" dirty="0" smtClean="0">
                <a:latin typeface="Aharoni" panose="02010803020104030203" pitchFamily="2" charset="-79"/>
                <a:cs typeface="Aharoni" panose="02010803020104030203" pitchFamily="2" charset="-79"/>
              </a:rPr>
              <a:t>.</a:t>
            </a:r>
            <a:endParaRPr lang="id-ID" sz="2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100091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91374" y="1445803"/>
            <a:ext cx="8551571" cy="2585323"/>
          </a:xfrm>
          <a:prstGeom prst="rect">
            <a:avLst/>
          </a:prstGeom>
          <a:noFill/>
        </p:spPr>
        <p:txBody>
          <a:bodyPr wrap="square" rtlCol="0">
            <a:spAutoFit/>
          </a:bodyPr>
          <a:lstStyle/>
          <a:p>
            <a:pPr algn="ctr"/>
            <a:r>
              <a:rPr lang="en-US" sz="5400" dirty="0" smtClean="0">
                <a:solidFill>
                  <a:schemeClr val="bg1"/>
                </a:solidFill>
                <a:latin typeface="Aharoni" panose="02010803020104030203" pitchFamily="2" charset="-79"/>
                <a:cs typeface="Aharoni" panose="02010803020104030203" pitchFamily="2" charset="-79"/>
              </a:rPr>
              <a:t>LANGKAH-LANGKAH PEMBELAJARAN MENULIS PERMULAAN</a:t>
            </a:r>
            <a:endParaRPr lang="id-ID" sz="54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19509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1962" y="712300"/>
            <a:ext cx="9261694" cy="5693866"/>
          </a:xfrm>
          <a:prstGeom prst="rect">
            <a:avLst/>
          </a:prstGeom>
          <a:noFill/>
        </p:spPr>
        <p:txBody>
          <a:bodyPr wrap="square" rtlCol="0">
            <a:spAutoFit/>
          </a:bodyPr>
          <a:lstStyle/>
          <a:p>
            <a:r>
              <a:rPr lang="id-ID" sz="2400" dirty="0" smtClean="0">
                <a:latin typeface="Aharoni" panose="02010803020104030203" pitchFamily="2" charset="-79"/>
                <a:cs typeface="Aharoni" panose="02010803020104030203" pitchFamily="2" charset="-79"/>
              </a:rPr>
              <a:t>1</a:t>
            </a:r>
            <a:r>
              <a:rPr lang="id-ID" sz="2400" dirty="0">
                <a:latin typeface="Aharoni" panose="02010803020104030203" pitchFamily="2" charset="-79"/>
                <a:cs typeface="Aharoni" panose="02010803020104030203" pitchFamily="2" charset="-79"/>
              </a:rPr>
              <a:t>. </a:t>
            </a:r>
            <a:r>
              <a:rPr lang="id-ID" sz="2000" dirty="0">
                <a:latin typeface="Aharoni" panose="02010803020104030203" pitchFamily="2" charset="-79"/>
                <a:cs typeface="Aharoni" panose="02010803020104030203" pitchFamily="2" charset="-79"/>
              </a:rPr>
              <a:t>Pengenalan Huruf</a:t>
            </a:r>
          </a:p>
          <a:p>
            <a:r>
              <a:rPr lang="id-ID" sz="2000" dirty="0" smtClean="0">
                <a:latin typeface="Aharoni" panose="02010803020104030203" pitchFamily="2" charset="-79"/>
                <a:cs typeface="Aharoni" panose="02010803020104030203" pitchFamily="2" charset="-79"/>
              </a:rPr>
              <a:t>a</a:t>
            </a:r>
            <a:r>
              <a:rPr lang="id-ID" sz="2000" dirty="0">
                <a:latin typeface="Aharoni" panose="02010803020104030203" pitchFamily="2" charset="-79"/>
                <a:cs typeface="Aharoni" panose="02010803020104030203" pitchFamily="2" charset="-79"/>
              </a:rPr>
              <a:t>. </a:t>
            </a:r>
            <a:r>
              <a:rPr lang="id-ID" sz="2000" dirty="0" smtClean="0">
                <a:latin typeface="Aharoni" panose="02010803020104030203" pitchFamily="2" charset="-79"/>
                <a:cs typeface="Aharoni" panose="02010803020104030203" pitchFamily="2" charset="-79"/>
              </a:rPr>
              <a:t>Guru </a:t>
            </a:r>
            <a:r>
              <a:rPr lang="id-ID" sz="2000" dirty="0">
                <a:latin typeface="Aharoni" panose="02010803020104030203" pitchFamily="2" charset="-79"/>
                <a:cs typeface="Aharoni" panose="02010803020104030203" pitchFamily="2" charset="-79"/>
              </a:rPr>
              <a:t>menunjukkan gambar seorang anak perempuan dan seorang anak laki-laki. Dua anak tersebut diberi nama "nana" dan "nani".</a:t>
            </a:r>
          </a:p>
          <a:p>
            <a:r>
              <a:rPr lang="id-ID" sz="2000" dirty="0" smtClean="0">
                <a:latin typeface="Aharoni" panose="02010803020104030203" pitchFamily="2" charset="-79"/>
                <a:cs typeface="Aharoni" panose="02010803020104030203" pitchFamily="2" charset="-79"/>
              </a:rPr>
              <a:t>b.</a:t>
            </a:r>
            <a:r>
              <a:rPr lang="en-US" sz="2000" dirty="0">
                <a:latin typeface="Aharoni" panose="02010803020104030203" pitchFamily="2" charset="-79"/>
                <a:cs typeface="Aharoni" panose="02010803020104030203" pitchFamily="2" charset="-79"/>
              </a:rPr>
              <a:t> </a:t>
            </a:r>
            <a:r>
              <a:rPr lang="id-ID" sz="2000" dirty="0" smtClean="0">
                <a:latin typeface="Aharoni" panose="02010803020104030203" pitchFamily="2" charset="-79"/>
                <a:cs typeface="Aharoni" panose="02010803020104030203" pitchFamily="2" charset="-79"/>
              </a:rPr>
              <a:t>Guru </a:t>
            </a:r>
            <a:r>
              <a:rPr lang="id-ID" sz="2000" dirty="0">
                <a:latin typeface="Aharoni" panose="02010803020104030203" pitchFamily="2" charset="-79"/>
                <a:cs typeface="Aharoni" panose="02010803020104030203" pitchFamily="2" charset="-79"/>
              </a:rPr>
              <a:t>mengenalkan nama kedua anak itu sambil menunjuk tulisan "nani" dan "nana" yang tertera di bawah masing-masing gambar.</a:t>
            </a:r>
          </a:p>
          <a:p>
            <a:r>
              <a:rPr lang="id-ID" sz="2000" dirty="0">
                <a:latin typeface="Aharoni" panose="02010803020104030203" pitchFamily="2" charset="-79"/>
                <a:cs typeface="Aharoni" panose="02010803020104030203" pitchFamily="2" charset="-79"/>
              </a:rPr>
              <a:t>c.  </a:t>
            </a:r>
            <a:r>
              <a:rPr lang="id-ID" sz="2000" dirty="0" smtClean="0">
                <a:latin typeface="Aharoni" panose="02010803020104030203" pitchFamily="2" charset="-79"/>
                <a:cs typeface="Aharoni" panose="02010803020104030203" pitchFamily="2" charset="-79"/>
              </a:rPr>
              <a:t>Melalui </a:t>
            </a:r>
            <a:r>
              <a:rPr lang="id-ID" sz="2000" dirty="0">
                <a:latin typeface="Aharoni" panose="02010803020104030203" pitchFamily="2" charset="-79"/>
                <a:cs typeface="Aharoni" panose="02010803020104030203" pitchFamily="2" charset="-79"/>
              </a:rPr>
              <a:t>proses tanya-jawab secara berulang-ulang, anak diminta menunjukkan mana "nani" dan mana "nana" sambil diminta menunjuk bentuk tulisannya.</a:t>
            </a:r>
          </a:p>
          <a:p>
            <a:r>
              <a:rPr lang="id-ID" sz="2000" dirty="0" smtClean="0">
                <a:latin typeface="Aharoni" panose="02010803020104030203" pitchFamily="2" charset="-79"/>
                <a:cs typeface="Aharoni" panose="02010803020104030203" pitchFamily="2" charset="-79"/>
              </a:rPr>
              <a:t>d.Selanjutnya</a:t>
            </a:r>
            <a:r>
              <a:rPr lang="id-ID" sz="2000" dirty="0">
                <a:latin typeface="Aharoni" panose="02010803020104030203" pitchFamily="2" charset="-79"/>
                <a:cs typeface="Aharoni" panose="02010803020104030203" pitchFamily="2" charset="-79"/>
              </a:rPr>
              <a:t>, guru memindahkan dan menuliskan kedua bentuk tulisan tersebut di papan tulis, dan anak diminta untuk memerhatikannya.  Guru hendaknya menulis secara perlahan-lahan, dan anak diminta untuk memperhatikan gerakan-gerakan tangan, serta contoh pengucapan dari bentuk tulisan yang sedang ditulis guru.</a:t>
            </a:r>
          </a:p>
          <a:p>
            <a:r>
              <a:rPr lang="id-ID" sz="2000" dirty="0">
                <a:latin typeface="Aharoni" panose="02010803020104030203" pitchFamily="2" charset="-79"/>
                <a:cs typeface="Aharoni" panose="02010803020104030203" pitchFamily="2" charset="-79"/>
              </a:rPr>
              <a:t>e. </a:t>
            </a:r>
            <a:r>
              <a:rPr lang="id-ID" sz="2000" dirty="0" smtClean="0">
                <a:latin typeface="Aharoni" panose="02010803020104030203" pitchFamily="2" charset="-79"/>
                <a:cs typeface="Aharoni" panose="02010803020104030203" pitchFamily="2" charset="-79"/>
              </a:rPr>
              <a:t>Setiap </a:t>
            </a:r>
            <a:r>
              <a:rPr lang="id-ID" sz="2000" dirty="0">
                <a:latin typeface="Aharoni" panose="02010803020104030203" pitchFamily="2" charset="-79"/>
                <a:cs typeface="Aharoni" panose="02010803020104030203" pitchFamily="2" charset="-79"/>
              </a:rPr>
              <a:t>tulisan itu kemudian dianalisis dan disintesiskan kembali.  Perhatikan contoh tulisan berikut.</a:t>
            </a:r>
          </a:p>
          <a:p>
            <a:r>
              <a:rPr lang="id-ID" sz="2000" dirty="0">
                <a:latin typeface="Aharoni" panose="02010803020104030203" pitchFamily="2" charset="-79"/>
                <a:cs typeface="Aharoni" panose="02010803020104030203" pitchFamily="2" charset="-79"/>
              </a:rPr>
              <a:t>Demikianlah seterusnya, kegiatan ini dilakukan berulang-ulang bersamaan dengan pembelajaran membaca permulaan.</a:t>
            </a:r>
          </a:p>
          <a:p>
            <a:endParaRPr lang="id-ID" sz="2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62322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5691" y="219931"/>
            <a:ext cx="9571183" cy="6370975"/>
          </a:xfrm>
          <a:prstGeom prst="rect">
            <a:avLst/>
          </a:prstGeom>
          <a:noFill/>
        </p:spPr>
        <p:txBody>
          <a:bodyPr wrap="square" rtlCol="0">
            <a:spAutoFit/>
          </a:bodyPr>
          <a:lstStyle/>
          <a:p>
            <a:r>
              <a:rPr lang="id-ID" sz="2400" dirty="0" smtClean="0">
                <a:latin typeface="Aharoni" panose="02010803020104030203" pitchFamily="2" charset="-79"/>
                <a:cs typeface="Aharoni" panose="02010803020104030203" pitchFamily="2" charset="-79"/>
              </a:rPr>
              <a:t>2</a:t>
            </a:r>
            <a:r>
              <a:rPr lang="id-ID" sz="2400" dirty="0">
                <a:latin typeface="Aharoni" panose="02010803020104030203" pitchFamily="2" charset="-79"/>
                <a:cs typeface="Aharoni" panose="02010803020104030203" pitchFamily="2" charset="-79"/>
              </a:rPr>
              <a:t>. Latihan</a:t>
            </a:r>
          </a:p>
          <a:p>
            <a:r>
              <a:rPr lang="id-ID" sz="2400" dirty="0">
                <a:latin typeface="Aharoni" panose="02010803020104030203" pitchFamily="2" charset="-79"/>
                <a:cs typeface="Aharoni" panose="02010803020104030203" pitchFamily="2" charset="-79"/>
              </a:rPr>
              <a:t>Proses pemberian latihan dilaksanakan dengan mengutip prinsip dari yang mudah ke yang sukar, dari latihan sederhana menuju latihan yang kompleks.</a:t>
            </a:r>
          </a:p>
          <a:p>
            <a:r>
              <a:rPr lang="id-ID" sz="2400" dirty="0">
                <a:latin typeface="Aharoni" panose="02010803020104030203" pitchFamily="2" charset="-79"/>
                <a:cs typeface="Aharoni" panose="02010803020104030203" pitchFamily="2" charset="-79"/>
              </a:rPr>
              <a:t>Ada beberapa bentuk latihan menulis permulaan yang dapat kita </a:t>
            </a:r>
            <a:r>
              <a:rPr lang="id-ID" sz="2400" dirty="0" smtClean="0">
                <a:latin typeface="Aharoni" panose="02010803020104030203" pitchFamily="2" charset="-79"/>
                <a:cs typeface="Aharoni" panose="02010803020104030203" pitchFamily="2" charset="-79"/>
              </a:rPr>
              <a:t>lakukan</a:t>
            </a:r>
            <a:r>
              <a:rPr lang="en-US" sz="2400" dirty="0" smtClean="0">
                <a:latin typeface="Aharoni" panose="02010803020104030203" pitchFamily="2" charset="-79"/>
                <a:cs typeface="Aharoni" panose="02010803020104030203" pitchFamily="2" charset="-79"/>
              </a:rPr>
              <a:t>:</a:t>
            </a:r>
            <a:endParaRPr lang="id-ID" sz="2400" dirty="0">
              <a:latin typeface="Aharoni" panose="02010803020104030203" pitchFamily="2" charset="-79"/>
              <a:cs typeface="Aharoni" panose="02010803020104030203" pitchFamily="2" charset="-79"/>
            </a:endParaRPr>
          </a:p>
          <a:p>
            <a:r>
              <a:rPr lang="id-ID" sz="2400" dirty="0">
                <a:latin typeface="Aharoni" panose="02010803020104030203" pitchFamily="2" charset="-79"/>
                <a:cs typeface="Aharoni" panose="02010803020104030203" pitchFamily="2" charset="-79"/>
              </a:rPr>
              <a:t>a. </a:t>
            </a:r>
            <a:r>
              <a:rPr lang="id-ID" sz="2400" dirty="0" smtClean="0">
                <a:latin typeface="Aharoni" panose="02010803020104030203" pitchFamily="2" charset="-79"/>
                <a:cs typeface="Aharoni" panose="02010803020104030203" pitchFamily="2" charset="-79"/>
              </a:rPr>
              <a:t>Latihan </a:t>
            </a:r>
            <a:r>
              <a:rPr lang="id-ID" sz="2400" dirty="0">
                <a:latin typeface="Aharoni" panose="02010803020104030203" pitchFamily="2" charset="-79"/>
                <a:cs typeface="Aharoni" panose="02010803020104030203" pitchFamily="2" charset="-79"/>
              </a:rPr>
              <a:t>memegang pensil dan duduk dengan sikap dan posisi yang benar.  </a:t>
            </a:r>
            <a:endParaRPr lang="en-US" sz="2400" dirty="0" smtClean="0">
              <a:latin typeface="Aharoni" panose="02010803020104030203" pitchFamily="2" charset="-79"/>
              <a:cs typeface="Aharoni" panose="02010803020104030203" pitchFamily="2" charset="-79"/>
            </a:endParaRPr>
          </a:p>
          <a:p>
            <a:r>
              <a:rPr lang="id-ID" sz="2400" dirty="0" smtClean="0">
                <a:latin typeface="Aharoni" panose="02010803020104030203" pitchFamily="2" charset="-79"/>
                <a:cs typeface="Aharoni" panose="02010803020104030203" pitchFamily="2" charset="-79"/>
              </a:rPr>
              <a:t>b</a:t>
            </a:r>
            <a:r>
              <a:rPr lang="id-ID" sz="2400" dirty="0">
                <a:latin typeface="Aharoni" panose="02010803020104030203" pitchFamily="2" charset="-79"/>
                <a:cs typeface="Aharoni" panose="02010803020104030203" pitchFamily="2" charset="-79"/>
              </a:rPr>
              <a:t>. </a:t>
            </a:r>
            <a:r>
              <a:rPr lang="id-ID" sz="2400" dirty="0" smtClean="0">
                <a:latin typeface="Aharoni" panose="02010803020104030203" pitchFamily="2" charset="-79"/>
                <a:cs typeface="Aharoni" panose="02010803020104030203" pitchFamily="2" charset="-79"/>
              </a:rPr>
              <a:t>Latihan </a:t>
            </a:r>
            <a:r>
              <a:rPr lang="id-ID" sz="2400" dirty="0">
                <a:latin typeface="Aharoni" panose="02010803020104030203" pitchFamily="2" charset="-79"/>
                <a:cs typeface="Aharoni" panose="02010803020104030203" pitchFamily="2" charset="-79"/>
              </a:rPr>
              <a:t>gerakan tangan. </a:t>
            </a:r>
            <a:endParaRPr lang="en-US" sz="2400" dirty="0" smtClean="0">
              <a:latin typeface="Aharoni" panose="02010803020104030203" pitchFamily="2" charset="-79"/>
              <a:cs typeface="Aharoni" panose="02010803020104030203" pitchFamily="2" charset="-79"/>
            </a:endParaRPr>
          </a:p>
          <a:p>
            <a:r>
              <a:rPr lang="id-ID" sz="2400" dirty="0" smtClean="0">
                <a:latin typeface="Aharoni" panose="02010803020104030203" pitchFamily="2" charset="-79"/>
                <a:cs typeface="Aharoni" panose="02010803020104030203" pitchFamily="2" charset="-79"/>
              </a:rPr>
              <a:t>c</a:t>
            </a:r>
            <a:r>
              <a:rPr lang="id-ID" sz="2400" dirty="0">
                <a:latin typeface="Aharoni" panose="02010803020104030203" pitchFamily="2" charset="-79"/>
                <a:cs typeface="Aharoni" panose="02010803020104030203" pitchFamily="2" charset="-79"/>
              </a:rPr>
              <a:t>. </a:t>
            </a:r>
            <a:r>
              <a:rPr lang="id-ID" sz="2400" dirty="0" smtClean="0">
                <a:latin typeface="Aharoni" panose="02010803020104030203" pitchFamily="2" charset="-79"/>
                <a:cs typeface="Aharoni" panose="02010803020104030203" pitchFamily="2" charset="-79"/>
              </a:rPr>
              <a:t>Latihan </a:t>
            </a:r>
            <a:r>
              <a:rPr lang="id-ID" sz="2400" dirty="0">
                <a:latin typeface="Aharoni" panose="02010803020104030203" pitchFamily="2" charset="-79"/>
                <a:cs typeface="Aharoni" panose="02010803020104030203" pitchFamily="2" charset="-79"/>
              </a:rPr>
              <a:t>mengeblat, yakni menirukan atau menebalkan suatu tulisan dengan menindas tulisan yang sudah ada.  </a:t>
            </a:r>
          </a:p>
          <a:p>
            <a:r>
              <a:rPr lang="id-ID" sz="2400" dirty="0">
                <a:latin typeface="Aharoni" panose="02010803020104030203" pitchFamily="2" charset="-79"/>
                <a:cs typeface="Aharoni" panose="02010803020104030203" pitchFamily="2" charset="-79"/>
              </a:rPr>
              <a:t>d. </a:t>
            </a:r>
            <a:r>
              <a:rPr lang="id-ID" sz="2400" dirty="0" smtClean="0">
                <a:latin typeface="Aharoni" panose="02010803020104030203" pitchFamily="2" charset="-79"/>
                <a:cs typeface="Aharoni" panose="02010803020104030203" pitchFamily="2" charset="-79"/>
              </a:rPr>
              <a:t>Latihan </a:t>
            </a:r>
            <a:r>
              <a:rPr lang="id-ID" sz="2400" dirty="0">
                <a:latin typeface="Aharoni" panose="02010803020104030203" pitchFamily="2" charset="-79"/>
                <a:cs typeface="Aharoni" panose="02010803020104030203" pitchFamily="2" charset="-79"/>
              </a:rPr>
              <a:t>menghubung-hubungkan tanda titik yang membentuk tulisan.  </a:t>
            </a:r>
          </a:p>
          <a:p>
            <a:r>
              <a:rPr lang="id-ID" sz="2400" dirty="0">
                <a:latin typeface="Aharoni" panose="02010803020104030203" pitchFamily="2" charset="-79"/>
                <a:cs typeface="Aharoni" panose="02010803020104030203" pitchFamily="2" charset="-79"/>
              </a:rPr>
              <a:t>e. </a:t>
            </a:r>
            <a:r>
              <a:rPr lang="id-ID" sz="2400" dirty="0" smtClean="0">
                <a:latin typeface="Aharoni" panose="02010803020104030203" pitchFamily="2" charset="-79"/>
                <a:cs typeface="Aharoni" panose="02010803020104030203" pitchFamily="2" charset="-79"/>
              </a:rPr>
              <a:t>Latihan </a:t>
            </a:r>
            <a:r>
              <a:rPr lang="id-ID" sz="2400" dirty="0">
                <a:latin typeface="Aharoni" panose="02010803020104030203" pitchFamily="2" charset="-79"/>
                <a:cs typeface="Aharoni" panose="02010803020104030203" pitchFamily="2" charset="-79"/>
              </a:rPr>
              <a:t>menatap bentuk tulisan. </a:t>
            </a:r>
          </a:p>
          <a:p>
            <a:r>
              <a:rPr lang="id-ID" sz="2400" dirty="0">
                <a:latin typeface="Aharoni" panose="02010803020104030203" pitchFamily="2" charset="-79"/>
                <a:cs typeface="Aharoni" panose="02010803020104030203" pitchFamily="2" charset="-79"/>
              </a:rPr>
              <a:t>f. </a:t>
            </a:r>
            <a:r>
              <a:rPr lang="en-US" sz="2400" dirty="0">
                <a:latin typeface="Aharoni" panose="02010803020104030203" pitchFamily="2" charset="-79"/>
                <a:cs typeface="Aharoni" panose="02010803020104030203" pitchFamily="2" charset="-79"/>
              </a:rPr>
              <a:t> </a:t>
            </a:r>
            <a:r>
              <a:rPr lang="id-ID" sz="2400" dirty="0" smtClean="0">
                <a:latin typeface="Aharoni" panose="02010803020104030203" pitchFamily="2" charset="-79"/>
                <a:cs typeface="Aharoni" panose="02010803020104030203" pitchFamily="2" charset="-79"/>
              </a:rPr>
              <a:t>Latihan </a:t>
            </a:r>
            <a:r>
              <a:rPr lang="id-ID" sz="2400" dirty="0">
                <a:latin typeface="Aharoni" panose="02010803020104030203" pitchFamily="2" charset="-79"/>
                <a:cs typeface="Aharoni" panose="02010803020104030203" pitchFamily="2" charset="-79"/>
              </a:rPr>
              <a:t>menyalin, baik dari buku pelajaran maupun dari tulisan guru pada papan tulis. </a:t>
            </a:r>
          </a:p>
          <a:p>
            <a:r>
              <a:rPr lang="id-ID" sz="2400" dirty="0">
                <a:latin typeface="Aharoni" panose="02010803020104030203" pitchFamily="2" charset="-79"/>
                <a:cs typeface="Aharoni" panose="02010803020104030203" pitchFamily="2" charset="-79"/>
              </a:rPr>
              <a:t>g. </a:t>
            </a:r>
            <a:r>
              <a:rPr lang="id-ID" sz="2400" dirty="0" smtClean="0">
                <a:latin typeface="Aharoni" panose="02010803020104030203" pitchFamily="2" charset="-79"/>
                <a:cs typeface="Aharoni" panose="02010803020104030203" pitchFamily="2" charset="-79"/>
              </a:rPr>
              <a:t>Latihan </a:t>
            </a:r>
            <a:r>
              <a:rPr lang="id-ID" sz="2400" dirty="0">
                <a:latin typeface="Aharoni" panose="02010803020104030203" pitchFamily="2" charset="-79"/>
                <a:cs typeface="Aharoni" panose="02010803020104030203" pitchFamily="2" charset="-79"/>
              </a:rPr>
              <a:t>menulis halus/indah</a:t>
            </a:r>
            <a:r>
              <a:rPr lang="id-ID" sz="2400" dirty="0" smtClean="0">
                <a:latin typeface="Aharoni" panose="02010803020104030203" pitchFamily="2" charset="-79"/>
                <a:cs typeface="Aharoni" panose="02010803020104030203" pitchFamily="2" charset="-79"/>
              </a:rPr>
              <a:t>.</a:t>
            </a:r>
            <a:endParaRPr lang="en-US" sz="2400" dirty="0" smtClean="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57218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421" y="304337"/>
            <a:ext cx="9121017" cy="6740307"/>
          </a:xfrm>
          <a:prstGeom prst="rect">
            <a:avLst/>
          </a:prstGeom>
          <a:noFill/>
        </p:spPr>
        <p:txBody>
          <a:bodyPr wrap="square" rtlCol="0">
            <a:spAutoFit/>
          </a:bodyPr>
          <a:lstStyle/>
          <a:p>
            <a:r>
              <a:rPr lang="id-ID" sz="2400" dirty="0" smtClean="0">
                <a:latin typeface="Aharoni" panose="02010803020104030203" pitchFamily="2" charset="-79"/>
                <a:cs typeface="Aharoni" panose="02010803020104030203" pitchFamily="2" charset="-79"/>
              </a:rPr>
              <a:t>i</a:t>
            </a:r>
            <a:r>
              <a:rPr lang="id-ID" sz="2400" dirty="0">
                <a:latin typeface="Aharoni" panose="02010803020104030203" pitchFamily="2" charset="-79"/>
                <a:cs typeface="Aharoni" panose="02010803020104030203" pitchFamily="2" charset="-79"/>
              </a:rPr>
              <a:t>.  </a:t>
            </a:r>
            <a:r>
              <a:rPr lang="id-ID" sz="2400" dirty="0" smtClean="0">
                <a:latin typeface="Aharoni" panose="02010803020104030203" pitchFamily="2" charset="-79"/>
                <a:cs typeface="Aharoni" panose="02010803020104030203" pitchFamily="2" charset="-79"/>
              </a:rPr>
              <a:t>Latihan </a:t>
            </a:r>
            <a:r>
              <a:rPr lang="id-ID" sz="2400" dirty="0">
                <a:latin typeface="Aharoni" panose="02010803020104030203" pitchFamily="2" charset="-79"/>
                <a:cs typeface="Aharoni" panose="02010803020104030203" pitchFamily="2" charset="-79"/>
              </a:rPr>
              <a:t>melengkapi tulisan (melengkapi huruf, suku kata, atau kata) yang secara sengaja dihilangkan. Melengkapi tulisan dapat </a:t>
            </a:r>
            <a:r>
              <a:rPr lang="id-ID" sz="2400" dirty="0" smtClean="0">
                <a:latin typeface="Aharoni" panose="02010803020104030203" pitchFamily="2" charset="-79"/>
                <a:cs typeface="Aharoni" panose="02010803020104030203" pitchFamily="2" charset="-79"/>
              </a:rPr>
              <a:t>berupa:</a:t>
            </a:r>
            <a:endParaRPr lang="id-ID" sz="2400" dirty="0">
              <a:latin typeface="Aharoni" panose="02010803020104030203" pitchFamily="2" charset="-79"/>
              <a:cs typeface="Aharoni" panose="02010803020104030203" pitchFamily="2" charset="-79"/>
            </a:endParaRPr>
          </a:p>
          <a:p>
            <a:r>
              <a:rPr lang="id-ID" sz="2400" dirty="0">
                <a:latin typeface="Aharoni" panose="02010803020104030203" pitchFamily="2" charset="-79"/>
                <a:cs typeface="Aharoni" panose="02010803020104030203" pitchFamily="2" charset="-79"/>
              </a:rPr>
              <a:t>1) Melengkapi huruf</a:t>
            </a:r>
          </a:p>
          <a:p>
            <a:r>
              <a:rPr lang="id-ID" sz="2400" dirty="0">
                <a:latin typeface="Aharoni" panose="02010803020104030203" pitchFamily="2" charset="-79"/>
                <a:cs typeface="Aharoni" panose="02010803020104030203" pitchFamily="2" charset="-79"/>
              </a:rPr>
              <a:t>2) Melengkapi suku kata</a:t>
            </a:r>
          </a:p>
          <a:p>
            <a:r>
              <a:rPr lang="id-ID" sz="2400" dirty="0">
                <a:latin typeface="Aharoni" panose="02010803020104030203" pitchFamily="2" charset="-79"/>
                <a:cs typeface="Aharoni" panose="02010803020104030203" pitchFamily="2" charset="-79"/>
              </a:rPr>
              <a:t>3) Melengkapi kata</a:t>
            </a:r>
          </a:p>
          <a:p>
            <a:r>
              <a:rPr lang="id-ID" sz="2400" dirty="0">
                <a:latin typeface="Aharoni" panose="02010803020104030203" pitchFamily="2" charset="-79"/>
                <a:cs typeface="Aharoni" panose="02010803020104030203" pitchFamily="2" charset="-79"/>
              </a:rPr>
              <a:t>j.  </a:t>
            </a:r>
            <a:r>
              <a:rPr lang="id-ID" sz="2400" dirty="0" smtClean="0">
                <a:latin typeface="Aharoni" panose="02010803020104030203" pitchFamily="2" charset="-79"/>
                <a:cs typeface="Aharoni" panose="02010803020104030203" pitchFamily="2" charset="-79"/>
              </a:rPr>
              <a:t>Menuliskan </a:t>
            </a:r>
            <a:r>
              <a:rPr lang="id-ID" sz="2400" dirty="0">
                <a:latin typeface="Aharoni" panose="02010803020104030203" pitchFamily="2" charset="-79"/>
                <a:cs typeface="Aharoni" panose="02010803020104030203" pitchFamily="2" charset="-79"/>
              </a:rPr>
              <a:t>nama benda yang terdapat dalam gambar.</a:t>
            </a:r>
          </a:p>
          <a:p>
            <a:r>
              <a:rPr lang="id-ID" sz="2400" dirty="0">
                <a:latin typeface="Aharoni" panose="02010803020104030203" pitchFamily="2" charset="-79"/>
                <a:cs typeface="Aharoni" panose="02010803020104030203" pitchFamily="2" charset="-79"/>
              </a:rPr>
              <a:t>k. </a:t>
            </a:r>
            <a:r>
              <a:rPr lang="id-ID" sz="2400" dirty="0" smtClean="0">
                <a:latin typeface="Aharoni" panose="02010803020104030203" pitchFamily="2" charset="-79"/>
                <a:cs typeface="Aharoni" panose="02010803020104030203" pitchFamily="2" charset="-79"/>
              </a:rPr>
              <a:t>Mengarang </a:t>
            </a:r>
            <a:r>
              <a:rPr lang="id-ID" sz="2400" dirty="0">
                <a:latin typeface="Aharoni" panose="02010803020104030203" pitchFamily="2" charset="-79"/>
                <a:cs typeface="Aharoni" panose="02010803020104030203" pitchFamily="2" charset="-79"/>
              </a:rPr>
              <a:t>sederhana dengan bantuan gambar.  Dengan langkah sebagai berikut.</a:t>
            </a:r>
          </a:p>
          <a:p>
            <a:r>
              <a:rPr lang="id-ID" sz="2400" dirty="0">
                <a:latin typeface="Aharoni" panose="02010803020104030203" pitchFamily="2" charset="-79"/>
                <a:cs typeface="Aharoni" panose="02010803020104030203" pitchFamily="2" charset="-79"/>
              </a:rPr>
              <a:t>1) </a:t>
            </a:r>
            <a:r>
              <a:rPr lang="id-ID" sz="2400" dirty="0" smtClean="0">
                <a:latin typeface="Aharoni" panose="02010803020104030203" pitchFamily="2" charset="-79"/>
                <a:cs typeface="Aharoni" panose="02010803020104030203" pitchFamily="2" charset="-79"/>
              </a:rPr>
              <a:t>Guru </a:t>
            </a:r>
            <a:r>
              <a:rPr lang="id-ID" sz="2400" dirty="0">
                <a:latin typeface="Aharoni" panose="02010803020104030203" pitchFamily="2" charset="-79"/>
                <a:cs typeface="Aharoni" panose="02010803020104030203" pitchFamily="2" charset="-79"/>
              </a:rPr>
              <a:t>menunjukkan suatu susunan gambar berseri.</a:t>
            </a:r>
          </a:p>
          <a:p>
            <a:r>
              <a:rPr lang="id-ID" sz="2400" dirty="0">
                <a:latin typeface="Aharoni" panose="02010803020104030203" pitchFamily="2" charset="-79"/>
                <a:cs typeface="Aharoni" panose="02010803020104030203" pitchFamily="2" charset="-79"/>
              </a:rPr>
              <a:t>2) </a:t>
            </a:r>
            <a:r>
              <a:rPr lang="id-ID" sz="2400" dirty="0" smtClean="0">
                <a:latin typeface="Aharoni" panose="02010803020104030203" pitchFamily="2" charset="-79"/>
                <a:cs typeface="Aharoni" panose="02010803020104030203" pitchFamily="2" charset="-79"/>
              </a:rPr>
              <a:t>Guru </a:t>
            </a:r>
            <a:r>
              <a:rPr lang="id-ID" sz="2400" dirty="0">
                <a:latin typeface="Aharoni" panose="02010803020104030203" pitchFamily="2" charset="-79"/>
                <a:cs typeface="Aharoni" panose="02010803020104030203" pitchFamily="2" charset="-79"/>
              </a:rPr>
              <a:t>bercerita dan bertanya-jawab tentang tema, isi, dan maksud gambar.</a:t>
            </a:r>
          </a:p>
          <a:p>
            <a:r>
              <a:rPr lang="id-ID" sz="2400" dirty="0">
                <a:latin typeface="Aharoni" panose="02010803020104030203" pitchFamily="2" charset="-79"/>
                <a:cs typeface="Aharoni" panose="02010803020104030203" pitchFamily="2" charset="-79"/>
              </a:rPr>
              <a:t>3</a:t>
            </a:r>
            <a:r>
              <a:rPr lang="id-ID" sz="2400" dirty="0" smtClean="0">
                <a:latin typeface="Aharoni" panose="02010803020104030203" pitchFamily="2" charset="-79"/>
                <a:cs typeface="Aharoni" panose="02010803020104030203" pitchFamily="2" charset="-79"/>
              </a:rPr>
              <a:t>)</a:t>
            </a:r>
            <a:r>
              <a:rPr lang="id-ID" sz="2400" dirty="0">
                <a:latin typeface="Aharoni" panose="02010803020104030203" pitchFamily="2" charset="-79"/>
                <a:cs typeface="Aharoni" panose="02010803020104030203" pitchFamily="2" charset="-79"/>
              </a:rPr>
              <a:t> Siswa diberi tugas untuk menulis karangan sederhana, sesuai dengan penafsirannya mengenai gambar tadi, atau sesuai dengan cerita gurunya dengan menggunakan kata-kata sendiri.</a:t>
            </a:r>
          </a:p>
          <a:p>
            <a:r>
              <a:rPr lang="id-ID" sz="2400" dirty="0">
                <a:latin typeface="Aharoni" panose="02010803020104030203" pitchFamily="2" charset="-79"/>
                <a:cs typeface="Aharoni" panose="02010803020104030203" pitchFamily="2" charset="-79"/>
              </a:rPr>
              <a:t> </a:t>
            </a:r>
          </a:p>
          <a:p>
            <a:endParaRPr lang="id-ID" sz="24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310752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2811" y="534573"/>
            <a:ext cx="9683724" cy="5940088"/>
          </a:xfrm>
          <a:prstGeom prst="rect">
            <a:avLst/>
          </a:prstGeom>
          <a:noFill/>
        </p:spPr>
        <p:txBody>
          <a:bodyPr wrap="square" rtlCol="0">
            <a:spAutoFit/>
          </a:bodyPr>
          <a:lstStyle/>
          <a:p>
            <a:r>
              <a:rPr lang="id-ID" sz="2000" dirty="0" smtClean="0">
                <a:latin typeface="Aharoni" panose="02010803020104030203" pitchFamily="2" charset="-79"/>
                <a:cs typeface="Aharoni" panose="02010803020104030203" pitchFamily="2" charset="-79"/>
              </a:rPr>
              <a:t>Menurut </a:t>
            </a:r>
            <a:r>
              <a:rPr lang="id-ID" sz="2000" dirty="0">
                <a:latin typeface="Aharoni" panose="02010803020104030203" pitchFamily="2" charset="-79"/>
                <a:cs typeface="Aharoni" panose="02010803020104030203" pitchFamily="2" charset="-79"/>
              </a:rPr>
              <a:t>Tarigan (1986) ada beberapa teknik dalam pembelajaran </a:t>
            </a:r>
            <a:r>
              <a:rPr lang="id-ID" sz="2000" dirty="0" smtClean="0">
                <a:latin typeface="Aharoni" panose="02010803020104030203" pitchFamily="2" charset="-79"/>
                <a:cs typeface="Aharoni" panose="02010803020104030203" pitchFamily="2" charset="-79"/>
              </a:rPr>
              <a:t>menulis</a:t>
            </a:r>
            <a:r>
              <a:rPr lang="en-US" sz="2000" dirty="0" smtClean="0">
                <a:latin typeface="Aharoni" panose="02010803020104030203" pitchFamily="2" charset="-79"/>
                <a:cs typeface="Aharoni" panose="02010803020104030203" pitchFamily="2" charset="-79"/>
              </a:rPr>
              <a:t>:</a:t>
            </a:r>
            <a:r>
              <a:rPr lang="id-ID" sz="2000" dirty="0">
                <a:latin typeface="Aharoni" panose="02010803020104030203" pitchFamily="2" charset="-79"/>
                <a:cs typeface="Aharoni" panose="02010803020104030203" pitchFamily="2" charset="-79"/>
              </a:rPr>
              <a:t/>
            </a:r>
            <a:br>
              <a:rPr lang="id-ID" sz="2000" dirty="0">
                <a:latin typeface="Aharoni" panose="02010803020104030203" pitchFamily="2" charset="-79"/>
                <a:cs typeface="Aharoni" panose="02010803020104030203" pitchFamily="2" charset="-79"/>
              </a:rPr>
            </a:br>
            <a:r>
              <a:rPr lang="id-ID" sz="2000" dirty="0">
                <a:latin typeface="Aharoni" panose="02010803020104030203" pitchFamily="2" charset="-79"/>
                <a:cs typeface="Aharoni" panose="02010803020104030203" pitchFamily="2" charset="-79"/>
              </a:rPr>
              <a:t>1. Menyusun kalimat</a:t>
            </a:r>
            <a:br>
              <a:rPr lang="id-ID" sz="2000" dirty="0">
                <a:latin typeface="Aharoni" panose="02010803020104030203" pitchFamily="2" charset="-79"/>
                <a:cs typeface="Aharoni" panose="02010803020104030203" pitchFamily="2" charset="-79"/>
              </a:rPr>
            </a:br>
            <a:r>
              <a:rPr lang="id-ID" sz="2000" dirty="0">
                <a:latin typeface="Aharoni" panose="02010803020104030203" pitchFamily="2" charset="-79"/>
                <a:cs typeface="Aharoni" panose="02010803020104030203" pitchFamily="2" charset="-79"/>
              </a:rPr>
              <a:t>Menyusun atau membangun kalimat dapat dilakukan dengan berbagai cara berikut.</a:t>
            </a:r>
            <a:br>
              <a:rPr lang="id-ID" sz="2000" dirty="0">
                <a:latin typeface="Aharoni" panose="02010803020104030203" pitchFamily="2" charset="-79"/>
                <a:cs typeface="Aharoni" panose="02010803020104030203" pitchFamily="2" charset="-79"/>
              </a:rPr>
            </a:br>
            <a:r>
              <a:rPr lang="id-ID" sz="2000" dirty="0">
                <a:latin typeface="Aharoni" panose="02010803020104030203" pitchFamily="2" charset="-79"/>
                <a:cs typeface="Aharoni" panose="02010803020104030203" pitchFamily="2" charset="-79"/>
              </a:rPr>
              <a:t>a. Menjawab pertanyaan</a:t>
            </a:r>
            <a:br>
              <a:rPr lang="id-ID" sz="2000" dirty="0">
                <a:latin typeface="Aharoni" panose="02010803020104030203" pitchFamily="2" charset="-79"/>
                <a:cs typeface="Aharoni" panose="02010803020104030203" pitchFamily="2" charset="-79"/>
              </a:rPr>
            </a:br>
            <a:r>
              <a:rPr lang="id-ID" sz="2000" dirty="0">
                <a:latin typeface="Aharoni" panose="02010803020104030203" pitchFamily="2" charset="-79"/>
                <a:cs typeface="Aharoni" panose="02010803020104030203" pitchFamily="2" charset="-79"/>
              </a:rPr>
              <a:t>Guru bertanya : siapa namamu?</a:t>
            </a:r>
            <a:br>
              <a:rPr lang="id-ID" sz="2000" dirty="0">
                <a:latin typeface="Aharoni" panose="02010803020104030203" pitchFamily="2" charset="-79"/>
                <a:cs typeface="Aharoni" panose="02010803020104030203" pitchFamily="2" charset="-79"/>
              </a:rPr>
            </a:br>
            <a:r>
              <a:rPr lang="id-ID" sz="2000" dirty="0">
                <a:latin typeface="Aharoni" panose="02010803020104030203" pitchFamily="2" charset="-79"/>
                <a:cs typeface="Aharoni" panose="02010803020104030203" pitchFamily="2" charset="-79"/>
              </a:rPr>
              <a:t>Siswa menjawab : Budi/nama saya Budi (siswa menulis namanya)</a:t>
            </a:r>
            <a:br>
              <a:rPr lang="id-ID" sz="2000" dirty="0">
                <a:latin typeface="Aharoni" panose="02010803020104030203" pitchFamily="2" charset="-79"/>
                <a:cs typeface="Aharoni" panose="02010803020104030203" pitchFamily="2" charset="-79"/>
              </a:rPr>
            </a:br>
            <a:r>
              <a:rPr lang="id-ID" sz="2000" dirty="0">
                <a:latin typeface="Aharoni" panose="02010803020104030203" pitchFamily="2" charset="-79"/>
                <a:cs typeface="Aharoni" panose="02010803020104030203" pitchFamily="2" charset="-79"/>
              </a:rPr>
              <a:t>Guru bertanya : di mana rumahmu?</a:t>
            </a:r>
            <a:br>
              <a:rPr lang="id-ID" sz="2000" dirty="0">
                <a:latin typeface="Aharoni" panose="02010803020104030203" pitchFamily="2" charset="-79"/>
                <a:cs typeface="Aharoni" panose="02010803020104030203" pitchFamily="2" charset="-79"/>
              </a:rPr>
            </a:br>
            <a:r>
              <a:rPr lang="id-ID" sz="2000" dirty="0">
                <a:latin typeface="Aharoni" panose="02010803020104030203" pitchFamily="2" charset="-79"/>
                <a:cs typeface="Aharoni" panose="02010803020104030203" pitchFamily="2" charset="-79"/>
              </a:rPr>
              <a:t>Siswa menjawab : di Jalan Thamrin No. 3 (siswa menulis alamatnya)</a:t>
            </a:r>
            <a:br>
              <a:rPr lang="id-ID" sz="2000" dirty="0">
                <a:latin typeface="Aharoni" panose="02010803020104030203" pitchFamily="2" charset="-79"/>
                <a:cs typeface="Aharoni" panose="02010803020104030203" pitchFamily="2" charset="-79"/>
              </a:rPr>
            </a:br>
            <a:r>
              <a:rPr lang="id-ID" sz="2000" dirty="0">
                <a:latin typeface="Aharoni" panose="02010803020104030203" pitchFamily="2" charset="-79"/>
                <a:cs typeface="Aharoni" panose="02010803020104030203" pitchFamily="2" charset="-79"/>
              </a:rPr>
              <a:t>b. Melengkapi kalimat</a:t>
            </a:r>
            <a:br>
              <a:rPr lang="id-ID" sz="2000" dirty="0">
                <a:latin typeface="Aharoni" panose="02010803020104030203" pitchFamily="2" charset="-79"/>
                <a:cs typeface="Aharoni" panose="02010803020104030203" pitchFamily="2" charset="-79"/>
              </a:rPr>
            </a:br>
            <a:r>
              <a:rPr lang="id-ID" sz="2000" dirty="0">
                <a:latin typeface="Aharoni" panose="02010803020104030203" pitchFamily="2" charset="-79"/>
                <a:cs typeface="Aharoni" panose="02010803020104030203" pitchFamily="2" charset="-79"/>
              </a:rPr>
              <a:t>Guru: sempurnakan kalimat berikut!</a:t>
            </a:r>
            <a:br>
              <a:rPr lang="id-ID" sz="2000" dirty="0">
                <a:latin typeface="Aharoni" panose="02010803020104030203" pitchFamily="2" charset="-79"/>
                <a:cs typeface="Aharoni" panose="02010803020104030203" pitchFamily="2" charset="-79"/>
              </a:rPr>
            </a:br>
            <a:r>
              <a:rPr lang="id-ID" sz="2000" dirty="0">
                <a:latin typeface="Aharoni" panose="02010803020104030203" pitchFamily="2" charset="-79"/>
                <a:cs typeface="Aharoni" panose="02010803020104030203" pitchFamily="2" charset="-79"/>
              </a:rPr>
              <a:t>Pilih kata tepat di lajur kanan!</a:t>
            </a:r>
            <a:br>
              <a:rPr lang="id-ID" sz="2000" dirty="0">
                <a:latin typeface="Aharoni" panose="02010803020104030203" pitchFamily="2" charset="-79"/>
                <a:cs typeface="Aharoni" panose="02010803020104030203" pitchFamily="2" charset="-79"/>
              </a:rPr>
            </a:br>
            <a:r>
              <a:rPr lang="id-ID" sz="2000" dirty="0">
                <a:latin typeface="Aharoni" panose="02010803020104030203" pitchFamily="2" charset="-79"/>
                <a:cs typeface="Aharoni" panose="02010803020104030203" pitchFamily="2" charset="-79"/>
              </a:rPr>
              <a:t>1) Ibu kota Jawa Barat adalah </a:t>
            </a:r>
            <a:r>
              <a:rPr lang="en-US" sz="2000" dirty="0">
                <a:latin typeface="Aharoni" panose="02010803020104030203" pitchFamily="2" charset="-79"/>
                <a:cs typeface="Aharoni" panose="02010803020104030203" pitchFamily="2" charset="-79"/>
              </a:rPr>
              <a:t>	</a:t>
            </a:r>
            <a:r>
              <a:rPr lang="id-ID" sz="2000" dirty="0" smtClean="0">
                <a:latin typeface="Aharoni" panose="02010803020104030203" pitchFamily="2" charset="-79"/>
                <a:cs typeface="Aharoni" panose="02010803020104030203" pitchFamily="2" charset="-79"/>
              </a:rPr>
              <a:t>A</a:t>
            </a:r>
            <a:r>
              <a:rPr lang="id-ID" sz="2000" dirty="0">
                <a:latin typeface="Aharoni" panose="02010803020104030203" pitchFamily="2" charset="-79"/>
                <a:cs typeface="Aharoni" panose="02010803020104030203" pitchFamily="2" charset="-79"/>
              </a:rPr>
              <a:t>. Bandung</a:t>
            </a:r>
            <a:br>
              <a:rPr lang="id-ID" sz="2000" dirty="0">
                <a:latin typeface="Aharoni" panose="02010803020104030203" pitchFamily="2" charset="-79"/>
                <a:cs typeface="Aharoni" panose="02010803020104030203" pitchFamily="2" charset="-79"/>
              </a:rPr>
            </a:br>
            <a:r>
              <a:rPr lang="id-ID" sz="2000" dirty="0">
                <a:latin typeface="Aharoni" panose="02010803020104030203" pitchFamily="2" charset="-79"/>
                <a:cs typeface="Aharoni" panose="02010803020104030203" pitchFamily="2" charset="-79"/>
              </a:rPr>
              <a:t>2) Kebun Raya terletak di </a:t>
            </a:r>
            <a:r>
              <a:rPr lang="en-US" sz="2000" dirty="0" smtClean="0">
                <a:latin typeface="Aharoni" panose="02010803020104030203" pitchFamily="2" charset="-79"/>
                <a:cs typeface="Aharoni" panose="02010803020104030203" pitchFamily="2" charset="-79"/>
              </a:rPr>
              <a:t>		</a:t>
            </a:r>
            <a:r>
              <a:rPr lang="id-ID" sz="2000" dirty="0" smtClean="0">
                <a:latin typeface="Aharoni" panose="02010803020104030203" pitchFamily="2" charset="-79"/>
                <a:cs typeface="Aharoni" panose="02010803020104030203" pitchFamily="2" charset="-79"/>
              </a:rPr>
              <a:t>B</a:t>
            </a:r>
            <a:r>
              <a:rPr lang="id-ID" sz="2000" dirty="0">
                <a:latin typeface="Aharoni" panose="02010803020104030203" pitchFamily="2" charset="-79"/>
                <a:cs typeface="Aharoni" panose="02010803020104030203" pitchFamily="2" charset="-79"/>
              </a:rPr>
              <a:t>. Semarang</a:t>
            </a:r>
            <a:br>
              <a:rPr lang="id-ID" sz="2000" dirty="0">
                <a:latin typeface="Aharoni" panose="02010803020104030203" pitchFamily="2" charset="-79"/>
                <a:cs typeface="Aharoni" panose="02010803020104030203" pitchFamily="2" charset="-79"/>
              </a:rPr>
            </a:br>
            <a:r>
              <a:rPr lang="id-ID" sz="2000" dirty="0">
                <a:latin typeface="Aharoni" panose="02010803020104030203" pitchFamily="2" charset="-79"/>
                <a:cs typeface="Aharoni" panose="02010803020104030203" pitchFamily="2" charset="-79"/>
              </a:rPr>
              <a:t>3) Taman Mini berada di </a:t>
            </a:r>
            <a:r>
              <a:rPr lang="en-US" sz="2000" dirty="0" smtClean="0">
                <a:latin typeface="Aharoni" panose="02010803020104030203" pitchFamily="2" charset="-79"/>
                <a:cs typeface="Aharoni" panose="02010803020104030203" pitchFamily="2" charset="-79"/>
              </a:rPr>
              <a:t>		</a:t>
            </a:r>
            <a:r>
              <a:rPr lang="id-ID" sz="2000" dirty="0" smtClean="0">
                <a:latin typeface="Aharoni" panose="02010803020104030203" pitchFamily="2" charset="-79"/>
                <a:cs typeface="Aharoni" panose="02010803020104030203" pitchFamily="2" charset="-79"/>
              </a:rPr>
              <a:t>C</a:t>
            </a:r>
            <a:r>
              <a:rPr lang="id-ID" sz="2000" dirty="0">
                <a:latin typeface="Aharoni" panose="02010803020104030203" pitchFamily="2" charset="-79"/>
                <a:cs typeface="Aharoni" panose="02010803020104030203" pitchFamily="2" charset="-79"/>
              </a:rPr>
              <a:t>. Jakarta</a:t>
            </a:r>
            <a:br>
              <a:rPr lang="id-ID" sz="2000" dirty="0">
                <a:latin typeface="Aharoni" panose="02010803020104030203" pitchFamily="2" charset="-79"/>
                <a:cs typeface="Aharoni" panose="02010803020104030203" pitchFamily="2" charset="-79"/>
              </a:rPr>
            </a:br>
            <a:r>
              <a:rPr lang="id-ID" sz="2000" dirty="0">
                <a:latin typeface="Aharoni" panose="02010803020104030203" pitchFamily="2" charset="-79"/>
                <a:cs typeface="Aharoni" panose="02010803020104030203" pitchFamily="2" charset="-79"/>
              </a:rPr>
              <a:t>4) Kota Pahlawan adalah </a:t>
            </a:r>
            <a:r>
              <a:rPr lang="en-US" sz="2000" dirty="0" smtClean="0">
                <a:latin typeface="Aharoni" panose="02010803020104030203" pitchFamily="2" charset="-79"/>
                <a:cs typeface="Aharoni" panose="02010803020104030203" pitchFamily="2" charset="-79"/>
              </a:rPr>
              <a:t>		</a:t>
            </a:r>
            <a:r>
              <a:rPr lang="id-ID" sz="2000" dirty="0" smtClean="0">
                <a:latin typeface="Aharoni" panose="02010803020104030203" pitchFamily="2" charset="-79"/>
                <a:cs typeface="Aharoni" panose="02010803020104030203" pitchFamily="2" charset="-79"/>
              </a:rPr>
              <a:t>D</a:t>
            </a:r>
            <a:r>
              <a:rPr lang="id-ID" sz="2000" dirty="0">
                <a:latin typeface="Aharoni" panose="02010803020104030203" pitchFamily="2" charset="-79"/>
                <a:cs typeface="Aharoni" panose="02010803020104030203" pitchFamily="2" charset="-79"/>
              </a:rPr>
              <a:t>. Bogor</a:t>
            </a:r>
            <a:br>
              <a:rPr lang="id-ID" sz="2000" dirty="0">
                <a:latin typeface="Aharoni" panose="02010803020104030203" pitchFamily="2" charset="-79"/>
                <a:cs typeface="Aharoni" panose="02010803020104030203" pitchFamily="2" charset="-79"/>
              </a:rPr>
            </a:br>
            <a:r>
              <a:rPr lang="en-US" sz="2000" dirty="0" smtClean="0">
                <a:latin typeface="Aharoni" panose="02010803020104030203" pitchFamily="2" charset="-79"/>
                <a:cs typeface="Aharoni" panose="02010803020104030203" pitchFamily="2" charset="-79"/>
              </a:rPr>
              <a:t>				</a:t>
            </a:r>
            <a:r>
              <a:rPr lang="en-US" sz="2000" dirty="0" smtClean="0">
                <a:latin typeface="Aharoni" panose="02010803020104030203" pitchFamily="2" charset="-79"/>
                <a:cs typeface="Aharoni" panose="02010803020104030203" pitchFamily="2" charset="-79"/>
              </a:rPr>
              <a:t>	</a:t>
            </a:r>
            <a:r>
              <a:rPr lang="id-ID" sz="2000" dirty="0" smtClean="0">
                <a:latin typeface="Aharoni" panose="02010803020104030203" pitchFamily="2" charset="-79"/>
                <a:cs typeface="Aharoni" panose="02010803020104030203" pitchFamily="2" charset="-79"/>
              </a:rPr>
              <a:t>D</a:t>
            </a:r>
            <a:r>
              <a:rPr lang="id-ID" sz="2000" dirty="0">
                <a:latin typeface="Aharoni" panose="02010803020104030203" pitchFamily="2" charset="-79"/>
                <a:cs typeface="Aharoni" panose="02010803020104030203" pitchFamily="2" charset="-79"/>
              </a:rPr>
              <a:t>. Surabaya</a:t>
            </a:r>
            <a:br>
              <a:rPr lang="id-ID" sz="2000" dirty="0">
                <a:latin typeface="Aharoni" panose="02010803020104030203" pitchFamily="2" charset="-79"/>
                <a:cs typeface="Aharoni" panose="02010803020104030203" pitchFamily="2" charset="-79"/>
              </a:rPr>
            </a:br>
            <a:r>
              <a:rPr lang="id-ID" sz="2000" dirty="0">
                <a:latin typeface="Aharoni" panose="02010803020104030203" pitchFamily="2" charset="-79"/>
                <a:cs typeface="Aharoni" panose="02010803020104030203" pitchFamily="2" charset="-79"/>
              </a:rPr>
              <a:t>Siswa: mengisi kalimat di atas dengan jalan menulis nama kota yang tepat.</a:t>
            </a:r>
            <a:br>
              <a:rPr lang="id-ID" sz="2000" dirty="0">
                <a:latin typeface="Aharoni" panose="02010803020104030203" pitchFamily="2" charset="-79"/>
                <a:cs typeface="Aharoni" panose="02010803020104030203" pitchFamily="2" charset="-79"/>
              </a:rPr>
            </a:br>
            <a:endParaRPr lang="en-US" sz="2000" dirty="0" smtClean="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850851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8405" y="107390"/>
            <a:ext cx="9500844" cy="7017306"/>
          </a:xfrm>
          <a:prstGeom prst="rect">
            <a:avLst/>
          </a:prstGeom>
          <a:noFill/>
        </p:spPr>
        <p:txBody>
          <a:bodyPr wrap="square" rtlCol="0">
            <a:spAutoFit/>
          </a:bodyPr>
          <a:lstStyle/>
          <a:p>
            <a:r>
              <a:rPr lang="id-ID" dirty="0" smtClean="0">
                <a:latin typeface="Aharoni" panose="02010803020104030203" pitchFamily="2" charset="-79"/>
                <a:cs typeface="Aharoni" panose="02010803020104030203" pitchFamily="2" charset="-79"/>
              </a:rPr>
              <a:t>c</a:t>
            </a:r>
            <a:r>
              <a:rPr lang="id-ID" dirty="0">
                <a:latin typeface="Aharoni" panose="02010803020104030203" pitchFamily="2" charset="-79"/>
                <a:cs typeface="Aharoni" panose="02010803020104030203" pitchFamily="2" charset="-79"/>
              </a:rPr>
              <a:t>. Memperbaiki susunan kalimat</a:t>
            </a:r>
            <a:br>
              <a:rPr lang="id-ID" dirty="0">
                <a:latin typeface="Aharoni" panose="02010803020104030203" pitchFamily="2" charset="-79"/>
                <a:cs typeface="Aharoni" panose="02010803020104030203" pitchFamily="2" charset="-79"/>
              </a:rPr>
            </a:br>
            <a:r>
              <a:rPr lang="id-ID" dirty="0">
                <a:latin typeface="Aharoni" panose="02010803020104030203" pitchFamily="2" charset="-79"/>
                <a:cs typeface="Aharoni" panose="02010803020104030203" pitchFamily="2" charset="-79"/>
              </a:rPr>
              <a:t>Guru: Ubahlah susunan kalimat berikut supaya tepat!</a:t>
            </a:r>
            <a:br>
              <a:rPr lang="id-ID" dirty="0">
                <a:latin typeface="Aharoni" panose="02010803020104030203" pitchFamily="2" charset="-79"/>
                <a:cs typeface="Aharoni" panose="02010803020104030203" pitchFamily="2" charset="-79"/>
              </a:rPr>
            </a:br>
            <a:r>
              <a:rPr lang="id-ID" dirty="0">
                <a:latin typeface="Aharoni" panose="02010803020104030203" pitchFamily="2" charset="-79"/>
                <a:cs typeface="Aharoni" panose="02010803020104030203" pitchFamily="2" charset="-79"/>
              </a:rPr>
              <a:t>Contoh: Saya di Jalan Melati No. 10 bertempat tinggal</a:t>
            </a:r>
            <a:br>
              <a:rPr lang="id-ID" dirty="0">
                <a:latin typeface="Aharoni" panose="02010803020104030203" pitchFamily="2" charset="-79"/>
                <a:cs typeface="Aharoni" panose="02010803020104030203" pitchFamily="2" charset="-79"/>
              </a:rPr>
            </a:br>
            <a:r>
              <a:rPr lang="id-ID" dirty="0">
                <a:latin typeface="Aharoni" panose="02010803020104030203" pitchFamily="2" charset="-79"/>
                <a:cs typeface="Aharoni" panose="02010803020104030203" pitchFamily="2" charset="-79"/>
              </a:rPr>
              <a:t>Saya bertempat tinggal di Jalan Melati No. 10</a:t>
            </a:r>
            <a:br>
              <a:rPr lang="id-ID" dirty="0">
                <a:latin typeface="Aharoni" panose="02010803020104030203" pitchFamily="2" charset="-79"/>
                <a:cs typeface="Aharoni" panose="02010803020104030203" pitchFamily="2" charset="-79"/>
              </a:rPr>
            </a:br>
            <a:endParaRPr lang="en-US" dirty="0" smtClean="0">
              <a:latin typeface="Aharoni" panose="02010803020104030203" pitchFamily="2" charset="-79"/>
              <a:cs typeface="Aharoni" panose="02010803020104030203" pitchFamily="2" charset="-79"/>
            </a:endParaRPr>
          </a:p>
          <a:p>
            <a:r>
              <a:rPr lang="id-ID" dirty="0" smtClean="0">
                <a:latin typeface="Aharoni" panose="02010803020104030203" pitchFamily="2" charset="-79"/>
                <a:cs typeface="Aharoni" panose="02010803020104030203" pitchFamily="2" charset="-79"/>
              </a:rPr>
              <a:t>d</a:t>
            </a:r>
            <a:r>
              <a:rPr lang="id-ID" dirty="0">
                <a:latin typeface="Aharoni" panose="02010803020104030203" pitchFamily="2" charset="-79"/>
                <a:cs typeface="Aharoni" panose="02010803020104030203" pitchFamily="2" charset="-79"/>
              </a:rPr>
              <a:t>. Memperluas kalimat</a:t>
            </a:r>
            <a:br>
              <a:rPr lang="id-ID" dirty="0">
                <a:latin typeface="Aharoni" panose="02010803020104030203" pitchFamily="2" charset="-79"/>
                <a:cs typeface="Aharoni" panose="02010803020104030203" pitchFamily="2" charset="-79"/>
              </a:rPr>
            </a:br>
            <a:r>
              <a:rPr lang="id-ID" dirty="0">
                <a:latin typeface="Aharoni" panose="02010803020104030203" pitchFamily="2" charset="-79"/>
                <a:cs typeface="Aharoni" panose="02010803020104030203" pitchFamily="2" charset="-79"/>
              </a:rPr>
              <a:t>Guru menyebutkan sebuah kalimat model. Kemudian, siswa memperluas kalimat model dengan kata/frase yang sudah ditentukan guru.</a:t>
            </a:r>
            <a:br>
              <a:rPr lang="id-ID" dirty="0">
                <a:latin typeface="Aharoni" panose="02010803020104030203" pitchFamily="2" charset="-79"/>
                <a:cs typeface="Aharoni" panose="02010803020104030203" pitchFamily="2" charset="-79"/>
              </a:rPr>
            </a:br>
            <a:r>
              <a:rPr lang="id-ID" dirty="0">
                <a:latin typeface="Aharoni" panose="02010803020104030203" pitchFamily="2" charset="-79"/>
                <a:cs typeface="Aharoni" panose="02010803020104030203" pitchFamily="2" charset="-79"/>
              </a:rPr>
              <a:t>Contoh: Kalimat model “Ibu menjahit”……..</a:t>
            </a:r>
            <a:br>
              <a:rPr lang="id-ID" dirty="0">
                <a:latin typeface="Aharoni" panose="02010803020104030203" pitchFamily="2" charset="-79"/>
                <a:cs typeface="Aharoni" panose="02010803020104030203" pitchFamily="2" charset="-79"/>
              </a:rPr>
            </a:br>
            <a:r>
              <a:rPr lang="id-ID" dirty="0">
                <a:latin typeface="Aharoni" panose="02010803020104030203" pitchFamily="2" charset="-79"/>
                <a:cs typeface="Aharoni" panose="02010803020104030203" pitchFamily="2" charset="-79"/>
              </a:rPr>
              <a:t>Kata untuk memperluas kalimat “pakaian”</a:t>
            </a:r>
            <a:br>
              <a:rPr lang="id-ID" dirty="0">
                <a:latin typeface="Aharoni" panose="02010803020104030203" pitchFamily="2" charset="-79"/>
                <a:cs typeface="Aharoni" panose="02010803020104030203" pitchFamily="2" charset="-79"/>
              </a:rPr>
            </a:br>
            <a:r>
              <a:rPr lang="id-ID" dirty="0">
                <a:latin typeface="Aharoni" panose="02010803020104030203" pitchFamily="2" charset="-79"/>
                <a:cs typeface="Aharoni" panose="02010803020104030203" pitchFamily="2" charset="-79"/>
              </a:rPr>
              <a:t>Siswa: Ibu menjahit pakaian</a:t>
            </a:r>
            <a:br>
              <a:rPr lang="id-ID" dirty="0">
                <a:latin typeface="Aharoni" panose="02010803020104030203" pitchFamily="2" charset="-79"/>
                <a:cs typeface="Aharoni" panose="02010803020104030203" pitchFamily="2" charset="-79"/>
              </a:rPr>
            </a:br>
            <a:endParaRPr lang="en-US" dirty="0" smtClean="0">
              <a:latin typeface="Aharoni" panose="02010803020104030203" pitchFamily="2" charset="-79"/>
              <a:cs typeface="Aharoni" panose="02010803020104030203" pitchFamily="2" charset="-79"/>
            </a:endParaRPr>
          </a:p>
          <a:p>
            <a:r>
              <a:rPr lang="id-ID" dirty="0" smtClean="0">
                <a:latin typeface="Aharoni" panose="02010803020104030203" pitchFamily="2" charset="-79"/>
                <a:cs typeface="Aharoni" panose="02010803020104030203" pitchFamily="2" charset="-79"/>
              </a:rPr>
              <a:t>e</a:t>
            </a:r>
            <a:r>
              <a:rPr lang="id-ID" dirty="0">
                <a:latin typeface="Aharoni" panose="02010803020104030203" pitchFamily="2" charset="-79"/>
                <a:cs typeface="Aharoni" panose="02010803020104030203" pitchFamily="2" charset="-79"/>
              </a:rPr>
              <a:t>. Subtitusi</a:t>
            </a:r>
            <a:br>
              <a:rPr lang="id-ID" dirty="0">
                <a:latin typeface="Aharoni" panose="02010803020104030203" pitchFamily="2" charset="-79"/>
                <a:cs typeface="Aharoni" panose="02010803020104030203" pitchFamily="2" charset="-79"/>
              </a:rPr>
            </a:br>
            <a:r>
              <a:rPr lang="id-ID" dirty="0">
                <a:latin typeface="Aharoni" panose="02010803020104030203" pitchFamily="2" charset="-79"/>
                <a:cs typeface="Aharoni" panose="02010803020104030203" pitchFamily="2" charset="-79"/>
              </a:rPr>
              <a:t>Guru memberikan kalimat model, kemudian menyebutkan kata lain yang dapat menduduki posisi jabatan tertentu. Setelah itu guru memberi contoh penggantian kata tersebut.</a:t>
            </a:r>
            <a:br>
              <a:rPr lang="id-ID" dirty="0">
                <a:latin typeface="Aharoni" panose="02010803020104030203" pitchFamily="2" charset="-79"/>
                <a:cs typeface="Aharoni" panose="02010803020104030203" pitchFamily="2" charset="-79"/>
              </a:rPr>
            </a:br>
            <a:r>
              <a:rPr lang="id-ID" dirty="0">
                <a:latin typeface="Aharoni" panose="02010803020104030203" pitchFamily="2" charset="-79"/>
                <a:cs typeface="Aharoni" panose="02010803020104030203" pitchFamily="2" charset="-79"/>
              </a:rPr>
              <a:t>Contoh: Ayah membeli buku</a:t>
            </a:r>
            <a:br>
              <a:rPr lang="id-ID" dirty="0">
                <a:latin typeface="Aharoni" panose="02010803020104030203" pitchFamily="2" charset="-79"/>
                <a:cs typeface="Aharoni" panose="02010803020104030203" pitchFamily="2" charset="-79"/>
              </a:rPr>
            </a:br>
            <a:r>
              <a:rPr lang="id-ID" dirty="0">
                <a:latin typeface="Aharoni" panose="02010803020104030203" pitchFamily="2" charset="-79"/>
                <a:cs typeface="Aharoni" panose="02010803020104030203" pitchFamily="2" charset="-79"/>
              </a:rPr>
              <a:t>Sepatu Ayah membeli sepatu</a:t>
            </a:r>
            <a:br>
              <a:rPr lang="id-ID" dirty="0">
                <a:latin typeface="Aharoni" panose="02010803020104030203" pitchFamily="2" charset="-79"/>
                <a:cs typeface="Aharoni" panose="02010803020104030203" pitchFamily="2" charset="-79"/>
              </a:rPr>
            </a:br>
            <a:endParaRPr lang="en-US" dirty="0" smtClean="0">
              <a:latin typeface="Aharoni" panose="02010803020104030203" pitchFamily="2" charset="-79"/>
              <a:cs typeface="Aharoni" panose="02010803020104030203" pitchFamily="2" charset="-79"/>
            </a:endParaRPr>
          </a:p>
          <a:p>
            <a:r>
              <a:rPr lang="id-ID" dirty="0" smtClean="0">
                <a:latin typeface="Aharoni" panose="02010803020104030203" pitchFamily="2" charset="-79"/>
                <a:cs typeface="Aharoni" panose="02010803020104030203" pitchFamily="2" charset="-79"/>
              </a:rPr>
              <a:t>f. </a:t>
            </a:r>
            <a:r>
              <a:rPr lang="id-ID" dirty="0">
                <a:latin typeface="Aharoni" panose="02010803020104030203" pitchFamily="2" charset="-79"/>
                <a:cs typeface="Aharoni" panose="02010803020104030203" pitchFamily="2" charset="-79"/>
              </a:rPr>
              <a:t>Transformasi</a:t>
            </a:r>
            <a:br>
              <a:rPr lang="id-ID" dirty="0">
                <a:latin typeface="Aharoni" panose="02010803020104030203" pitchFamily="2" charset="-79"/>
                <a:cs typeface="Aharoni" panose="02010803020104030203" pitchFamily="2" charset="-79"/>
              </a:rPr>
            </a:br>
            <a:r>
              <a:rPr lang="id-ID" dirty="0">
                <a:latin typeface="Aharoni" panose="02010803020104030203" pitchFamily="2" charset="-79"/>
                <a:cs typeface="Aharoni" panose="02010803020104030203" pitchFamily="2" charset="-79"/>
              </a:rPr>
              <a:t>Guru memberikan kalimat model. Siswa mengubah bentuk kalimat model dan menuliskannya.</a:t>
            </a:r>
            <a:br>
              <a:rPr lang="id-ID" dirty="0">
                <a:latin typeface="Aharoni" panose="02010803020104030203" pitchFamily="2" charset="-79"/>
                <a:cs typeface="Aharoni" panose="02010803020104030203" pitchFamily="2" charset="-79"/>
              </a:rPr>
            </a:br>
            <a:r>
              <a:rPr lang="id-ID" dirty="0">
                <a:latin typeface="Aharoni" panose="02010803020104030203" pitchFamily="2" charset="-79"/>
                <a:cs typeface="Aharoni" panose="02010803020104030203" pitchFamily="2" charset="-79"/>
              </a:rPr>
              <a:t>Guru : Ibu memasak nasi.</a:t>
            </a:r>
            <a:br>
              <a:rPr lang="id-ID" dirty="0">
                <a:latin typeface="Aharoni" panose="02010803020104030203" pitchFamily="2" charset="-79"/>
                <a:cs typeface="Aharoni" panose="02010803020104030203" pitchFamily="2" charset="-79"/>
              </a:rPr>
            </a:br>
            <a:r>
              <a:rPr lang="id-ID" dirty="0">
                <a:latin typeface="Aharoni" panose="02010803020104030203" pitchFamily="2" charset="-79"/>
                <a:cs typeface="Aharoni" panose="02010803020104030203" pitchFamily="2" charset="-79"/>
              </a:rPr>
              <a:t>Siswa : Ibu memasak apa?</a:t>
            </a:r>
            <a:br>
              <a:rPr lang="id-ID" dirty="0">
                <a:latin typeface="Aharoni" panose="02010803020104030203" pitchFamily="2" charset="-79"/>
                <a:cs typeface="Aharoni" panose="02010803020104030203" pitchFamily="2" charset="-79"/>
              </a:rPr>
            </a:br>
            <a:endParaRPr lang="id-ID"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56802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4851" y="257577"/>
            <a:ext cx="9456263" cy="6555641"/>
          </a:xfrm>
          <a:prstGeom prst="rect">
            <a:avLst/>
          </a:prstGeom>
          <a:noFill/>
        </p:spPr>
        <p:txBody>
          <a:bodyPr wrap="square" rtlCol="0">
            <a:spAutoFit/>
          </a:bodyPr>
          <a:lstStyle/>
          <a:p>
            <a:r>
              <a:rPr lang="id-ID" sz="2800" dirty="0">
                <a:latin typeface="Aharoni" panose="02010803020104030203" pitchFamily="2" charset="-79"/>
                <a:cs typeface="Aharoni" panose="02010803020104030203" pitchFamily="2" charset="-79"/>
              </a:rPr>
              <a:t>Menurut Sabarti Akhadiah, dkk (1996: 82), pembelajaran menulis di Sekolah Dasar adalah sebagai berikut.</a:t>
            </a:r>
          </a:p>
          <a:p>
            <a:r>
              <a:rPr lang="id-ID" sz="2800" dirty="0">
                <a:latin typeface="Aharoni" panose="02010803020104030203" pitchFamily="2" charset="-79"/>
                <a:cs typeface="Aharoni" panose="02010803020104030203" pitchFamily="2" charset="-79"/>
              </a:rPr>
              <a:t>a) </a:t>
            </a:r>
            <a:r>
              <a:rPr lang="id-ID" sz="2800" dirty="0" smtClean="0">
                <a:latin typeface="Aharoni" panose="02010803020104030203" pitchFamily="2" charset="-79"/>
                <a:cs typeface="Aharoni" panose="02010803020104030203" pitchFamily="2" charset="-79"/>
              </a:rPr>
              <a:t>Pembelajaran </a:t>
            </a:r>
            <a:r>
              <a:rPr lang="id-ID" sz="2800" dirty="0">
                <a:latin typeface="Aharoni" panose="02010803020104030203" pitchFamily="2" charset="-79"/>
                <a:cs typeface="Aharoni" panose="02010803020104030203" pitchFamily="2" charset="-79"/>
              </a:rPr>
              <a:t>menulis permulaan.</a:t>
            </a:r>
          </a:p>
          <a:p>
            <a:r>
              <a:rPr lang="id-ID" sz="2800" dirty="0">
                <a:latin typeface="Aharoni" panose="02010803020104030203" pitchFamily="2" charset="-79"/>
                <a:cs typeface="Aharoni" panose="02010803020104030203" pitchFamily="2" charset="-79"/>
              </a:rPr>
              <a:t>Pembelajaran ini meliputi persiapan menulis dengan melatih siswa memegang pensil dan menggoreskannya di kertas, menulis huruf dan merangkainya menjadi suku kata, suku kata menjadi kata, dan kata menjadi kalimat sederhana.</a:t>
            </a:r>
          </a:p>
          <a:p>
            <a:r>
              <a:rPr lang="id-ID" sz="2800" dirty="0">
                <a:latin typeface="Aharoni" panose="02010803020104030203" pitchFamily="2" charset="-79"/>
                <a:cs typeface="Aharoni" panose="02010803020104030203" pitchFamily="2" charset="-79"/>
              </a:rPr>
              <a:t>b) </a:t>
            </a:r>
            <a:r>
              <a:rPr lang="id-ID" sz="2800" dirty="0" smtClean="0">
                <a:latin typeface="Aharoni" panose="02010803020104030203" pitchFamily="2" charset="-79"/>
                <a:cs typeface="Aharoni" panose="02010803020104030203" pitchFamily="2" charset="-79"/>
              </a:rPr>
              <a:t>Pembelajaran </a:t>
            </a:r>
            <a:r>
              <a:rPr lang="id-ID" sz="2800" dirty="0">
                <a:latin typeface="Aharoni" panose="02010803020104030203" pitchFamily="2" charset="-79"/>
                <a:cs typeface="Aharoni" panose="02010803020104030203" pitchFamily="2" charset="-79"/>
              </a:rPr>
              <a:t>menulis lanjut.</a:t>
            </a:r>
          </a:p>
          <a:p>
            <a:r>
              <a:rPr lang="id-ID" sz="2800" dirty="0">
                <a:latin typeface="Aharoni" panose="02010803020104030203" pitchFamily="2" charset="-79"/>
                <a:cs typeface="Aharoni" panose="02010803020104030203" pitchFamily="2" charset="-79"/>
              </a:rPr>
              <a:t>Dalam pembelajaran ini, dapat dikelompokkan menjadi </a:t>
            </a:r>
            <a:r>
              <a:rPr lang="en-US" sz="2800" dirty="0" err="1" smtClean="0">
                <a:latin typeface="Aharoni" panose="02010803020104030203" pitchFamily="2" charset="-79"/>
                <a:cs typeface="Aharoni" panose="02010803020104030203" pitchFamily="2" charset="-79"/>
              </a:rPr>
              <a:t>empat</a:t>
            </a:r>
            <a:r>
              <a:rPr lang="id-ID" sz="2800" dirty="0" smtClean="0">
                <a:latin typeface="Aharoni" panose="02010803020104030203" pitchFamily="2" charset="-79"/>
                <a:cs typeface="Aharoni" panose="02010803020104030203" pitchFamily="2" charset="-79"/>
              </a:rPr>
              <a:t> </a:t>
            </a:r>
            <a:r>
              <a:rPr lang="id-ID" sz="2800" dirty="0">
                <a:latin typeface="Aharoni" panose="02010803020104030203" pitchFamily="2" charset="-79"/>
                <a:cs typeface="Aharoni" panose="02010803020104030203" pitchFamily="2" charset="-79"/>
              </a:rPr>
              <a:t>pokok </a:t>
            </a:r>
            <a:r>
              <a:rPr lang="id-ID" sz="2800" dirty="0" smtClean="0">
                <a:latin typeface="Aharoni" panose="02010803020104030203" pitchFamily="2" charset="-79"/>
                <a:cs typeface="Aharoni" panose="02010803020104030203" pitchFamily="2" charset="-79"/>
              </a:rPr>
              <a:t>bahasan:</a:t>
            </a:r>
            <a:endParaRPr lang="id-ID" sz="2800" dirty="0">
              <a:latin typeface="Aharoni" panose="02010803020104030203" pitchFamily="2" charset="-79"/>
              <a:cs typeface="Aharoni" panose="02010803020104030203" pitchFamily="2" charset="-79"/>
            </a:endParaRPr>
          </a:p>
          <a:p>
            <a:r>
              <a:rPr lang="id-ID" sz="2800" dirty="0">
                <a:latin typeface="Aharoni" panose="02010803020104030203" pitchFamily="2" charset="-79"/>
                <a:cs typeface="Aharoni" panose="02010803020104030203" pitchFamily="2" charset="-79"/>
              </a:rPr>
              <a:t>1)  pengembangan paragraf,</a:t>
            </a:r>
          </a:p>
          <a:p>
            <a:r>
              <a:rPr lang="id-ID" sz="2800" dirty="0">
                <a:latin typeface="Aharoni" panose="02010803020104030203" pitchFamily="2" charset="-79"/>
                <a:cs typeface="Aharoni" panose="02010803020104030203" pitchFamily="2" charset="-79"/>
              </a:rPr>
              <a:t>2)  menulis surat dan laporan,</a:t>
            </a:r>
          </a:p>
          <a:p>
            <a:r>
              <a:rPr lang="id-ID" sz="2800" dirty="0">
                <a:latin typeface="Aharoni" panose="02010803020104030203" pitchFamily="2" charset="-79"/>
                <a:cs typeface="Aharoni" panose="02010803020104030203" pitchFamily="2" charset="-79"/>
              </a:rPr>
              <a:t>3)  pengembangan bermacam-macam karangan, dan</a:t>
            </a:r>
          </a:p>
          <a:p>
            <a:r>
              <a:rPr lang="id-ID" sz="2800" dirty="0">
                <a:latin typeface="Aharoni" panose="02010803020104030203" pitchFamily="2" charset="-79"/>
                <a:cs typeface="Aharoni" panose="02010803020104030203" pitchFamily="2" charset="-79"/>
              </a:rPr>
              <a:t>4)  menulis puisi dan naskah drama</a:t>
            </a:r>
            <a:r>
              <a:rPr lang="id-ID" sz="2800" dirty="0" smtClean="0">
                <a:latin typeface="Aharoni" panose="02010803020104030203" pitchFamily="2" charset="-79"/>
                <a:cs typeface="Aharoni" panose="02010803020104030203" pitchFamily="2" charset="-79"/>
              </a:rPr>
              <a:t>.</a:t>
            </a:r>
            <a:endParaRPr lang="id-ID"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491604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0608" y="360608"/>
            <a:ext cx="9191355" cy="7109639"/>
          </a:xfrm>
          <a:prstGeom prst="rect">
            <a:avLst/>
          </a:prstGeom>
          <a:noFill/>
        </p:spPr>
        <p:txBody>
          <a:bodyPr wrap="square" rtlCol="0">
            <a:spAutoFit/>
          </a:bodyPr>
          <a:lstStyle/>
          <a:p>
            <a:r>
              <a:rPr lang="id-ID" sz="2400" dirty="0" smtClean="0">
                <a:latin typeface="Aharoni" panose="02010803020104030203" pitchFamily="2" charset="-79"/>
                <a:cs typeface="Aharoni" panose="02010803020104030203" pitchFamily="2" charset="-79"/>
              </a:rPr>
              <a:t>2</a:t>
            </a:r>
            <a:r>
              <a:rPr lang="id-ID" sz="2400" dirty="0">
                <a:latin typeface="Aharoni" panose="02010803020104030203" pitchFamily="2" charset="-79"/>
                <a:cs typeface="Aharoni" panose="02010803020104030203" pitchFamily="2" charset="-79"/>
              </a:rPr>
              <a:t>. Memperkenalkan Karangan</a:t>
            </a:r>
            <a:br>
              <a:rPr lang="id-ID" sz="2400" dirty="0">
                <a:latin typeface="Aharoni" panose="02010803020104030203" pitchFamily="2" charset="-79"/>
                <a:cs typeface="Aharoni" panose="02010803020104030203" pitchFamily="2" charset="-79"/>
              </a:rPr>
            </a:br>
            <a:r>
              <a:rPr lang="id-ID" sz="2400" dirty="0">
                <a:latin typeface="Aharoni" panose="02010803020104030203" pitchFamily="2" charset="-79"/>
                <a:cs typeface="Aharoni" panose="02010803020104030203" pitchFamily="2" charset="-79"/>
              </a:rPr>
              <a:t>Dalam memperkenalkan karangan dapat ditempuh dengan dua teknik, </a:t>
            </a:r>
            <a:r>
              <a:rPr lang="id-ID" sz="2400" dirty="0" smtClean="0">
                <a:latin typeface="Aharoni" panose="02010803020104030203" pitchFamily="2" charset="-79"/>
                <a:cs typeface="Aharoni" panose="02010803020104030203" pitchFamily="2" charset="-79"/>
              </a:rPr>
              <a:t>yaitu</a:t>
            </a:r>
            <a:r>
              <a:rPr lang="en-US" sz="2400" dirty="0">
                <a:latin typeface="Aharoni" panose="02010803020104030203" pitchFamily="2" charset="-79"/>
                <a:cs typeface="Aharoni" panose="02010803020104030203" pitchFamily="2" charset="-79"/>
              </a:rPr>
              <a:t> </a:t>
            </a:r>
            <a:r>
              <a:rPr lang="id-ID" sz="2400" dirty="0" smtClean="0">
                <a:latin typeface="Aharoni" panose="02010803020104030203" pitchFamily="2" charset="-79"/>
                <a:cs typeface="Aharoni" panose="02010803020104030203" pitchFamily="2" charset="-79"/>
              </a:rPr>
              <a:t>(1</a:t>
            </a:r>
            <a:r>
              <a:rPr lang="id-ID" sz="2400" dirty="0">
                <a:latin typeface="Aharoni" panose="02010803020104030203" pitchFamily="2" charset="-79"/>
                <a:cs typeface="Aharoni" panose="02010803020104030203" pitchFamily="2" charset="-79"/>
              </a:rPr>
              <a:t>) baca dan tulis, atau (2) simak dan tulis.</a:t>
            </a:r>
            <a:br>
              <a:rPr lang="id-ID" sz="2400" dirty="0">
                <a:latin typeface="Aharoni" panose="02010803020104030203" pitchFamily="2" charset="-79"/>
                <a:cs typeface="Aharoni" panose="02010803020104030203" pitchFamily="2" charset="-79"/>
              </a:rPr>
            </a:br>
            <a:r>
              <a:rPr lang="id-ID" sz="2400" dirty="0">
                <a:latin typeface="Aharoni" panose="02010803020104030203" pitchFamily="2" charset="-79"/>
                <a:cs typeface="Aharoni" panose="02010803020104030203" pitchFamily="2" charset="-79"/>
              </a:rPr>
              <a:t/>
            </a:r>
            <a:br>
              <a:rPr lang="id-ID" sz="2400" dirty="0">
                <a:latin typeface="Aharoni" panose="02010803020104030203" pitchFamily="2" charset="-79"/>
                <a:cs typeface="Aharoni" panose="02010803020104030203" pitchFamily="2" charset="-79"/>
              </a:rPr>
            </a:br>
            <a:r>
              <a:rPr lang="id-ID" sz="2400" dirty="0">
                <a:latin typeface="Aharoni" panose="02010803020104030203" pitchFamily="2" charset="-79"/>
                <a:cs typeface="Aharoni" panose="02010803020104030203" pitchFamily="2" charset="-79"/>
              </a:rPr>
              <a:t>3. Meniru Model</a:t>
            </a:r>
            <a:br>
              <a:rPr lang="id-ID" sz="2400" dirty="0">
                <a:latin typeface="Aharoni" panose="02010803020104030203" pitchFamily="2" charset="-79"/>
                <a:cs typeface="Aharoni" panose="02010803020104030203" pitchFamily="2" charset="-79"/>
              </a:rPr>
            </a:br>
            <a:r>
              <a:rPr lang="id-ID" sz="2400" dirty="0">
                <a:latin typeface="Aharoni" panose="02010803020104030203" pitchFamily="2" charset="-79"/>
                <a:cs typeface="Aharoni" panose="02010803020104030203" pitchFamily="2" charset="-79"/>
              </a:rPr>
              <a:t>Dalam teknik ini guru menyiapkan contoh karangan yang dipakai sebagai model oleh siswa untuk menyusun karangan. Struktur karangan memang sama, tetapi berbeda dalam isi</a:t>
            </a:r>
            <a:r>
              <a:rPr lang="id-ID" sz="2400" dirty="0" smtClean="0">
                <a:latin typeface="Aharoni" panose="02010803020104030203" pitchFamily="2" charset="-79"/>
                <a:cs typeface="Aharoni" panose="02010803020104030203" pitchFamily="2" charset="-79"/>
              </a:rPr>
              <a:t>.</a:t>
            </a:r>
            <a:endParaRPr lang="en-US" sz="2400" dirty="0" smtClean="0">
              <a:latin typeface="Aharoni" panose="02010803020104030203" pitchFamily="2" charset="-79"/>
              <a:cs typeface="Aharoni" panose="02010803020104030203" pitchFamily="2" charset="-79"/>
            </a:endParaRPr>
          </a:p>
          <a:p>
            <a:r>
              <a:rPr lang="id-ID" sz="2400" dirty="0">
                <a:latin typeface="Aharoni" panose="02010803020104030203" pitchFamily="2" charset="-79"/>
                <a:cs typeface="Aharoni" panose="02010803020104030203" pitchFamily="2" charset="-79"/>
              </a:rPr>
              <a:t/>
            </a:r>
            <a:br>
              <a:rPr lang="id-ID" sz="2400" dirty="0">
                <a:latin typeface="Aharoni" panose="02010803020104030203" pitchFamily="2" charset="-79"/>
                <a:cs typeface="Aharoni" panose="02010803020104030203" pitchFamily="2" charset="-79"/>
              </a:rPr>
            </a:br>
            <a:r>
              <a:rPr lang="id-ID" sz="2400" dirty="0">
                <a:latin typeface="Aharoni" panose="02010803020104030203" pitchFamily="2" charset="-79"/>
                <a:cs typeface="Aharoni" panose="02010803020104030203" pitchFamily="2" charset="-79"/>
              </a:rPr>
              <a:t>4. Karangan Bersama</a:t>
            </a:r>
            <a:br>
              <a:rPr lang="id-ID" sz="2400" dirty="0">
                <a:latin typeface="Aharoni" panose="02010803020104030203" pitchFamily="2" charset="-79"/>
                <a:cs typeface="Aharoni" panose="02010803020104030203" pitchFamily="2" charset="-79"/>
              </a:rPr>
            </a:br>
            <a:r>
              <a:rPr lang="id-ID" sz="2400" dirty="0">
                <a:latin typeface="Aharoni" panose="02010803020104030203" pitchFamily="2" charset="-79"/>
                <a:cs typeface="Aharoni" panose="02010803020104030203" pitchFamily="2" charset="-79"/>
              </a:rPr>
              <a:t>Pelaksanaan teknik ini dimulai dengan pengamatan yang dilakukan siswa bersama guru. Misalnya, mengamati kebun sekolah. Setelah itu siswa ditugasi menyusun kembali sebuah kalimat yang berhubungan dengan hasil pengamatannya terhadap kebun sekolah. Kemudian, kalimat dari siswa tadi disusun bersama-sama dan dengan bantuan guru diperbaiki sehingga menjadi sebuah karangan</a:t>
            </a:r>
            <a:r>
              <a:rPr lang="id-ID" sz="2400" dirty="0" smtClean="0">
                <a:latin typeface="Aharoni" panose="02010803020104030203" pitchFamily="2" charset="-79"/>
                <a:cs typeface="Aharoni" panose="02010803020104030203" pitchFamily="2" charset="-79"/>
              </a:rPr>
              <a:t>.</a:t>
            </a:r>
            <a:endParaRPr lang="en-US" sz="2400" dirty="0" smtClean="0">
              <a:latin typeface="Aharoni" panose="02010803020104030203" pitchFamily="2" charset="-79"/>
              <a:cs typeface="Aharoni" panose="02010803020104030203" pitchFamily="2" charset="-79"/>
            </a:endParaRPr>
          </a:p>
          <a:p>
            <a:r>
              <a:rPr lang="id-ID" sz="2400" dirty="0">
                <a:latin typeface="Aharoni" panose="02010803020104030203" pitchFamily="2" charset="-79"/>
                <a:cs typeface="Aharoni" panose="02010803020104030203" pitchFamily="2" charset="-79"/>
              </a:rPr>
              <a:t/>
            </a:r>
            <a:br>
              <a:rPr lang="id-ID" sz="2400" dirty="0">
                <a:latin typeface="Aharoni" panose="02010803020104030203" pitchFamily="2" charset="-79"/>
                <a:cs typeface="Aharoni" panose="02010803020104030203" pitchFamily="2" charset="-79"/>
              </a:rPr>
            </a:br>
            <a:endParaRPr lang="id-ID" sz="24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371095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0608" y="360608"/>
            <a:ext cx="9163220" cy="6740307"/>
          </a:xfrm>
          <a:prstGeom prst="rect">
            <a:avLst/>
          </a:prstGeom>
          <a:noFill/>
        </p:spPr>
        <p:txBody>
          <a:bodyPr wrap="square" rtlCol="0">
            <a:spAutoFit/>
          </a:bodyPr>
          <a:lstStyle/>
          <a:p>
            <a:r>
              <a:rPr lang="id-ID" sz="2400" dirty="0" smtClean="0">
                <a:latin typeface="Aharoni" panose="02010803020104030203" pitchFamily="2" charset="-79"/>
                <a:cs typeface="Aharoni" panose="02010803020104030203" pitchFamily="2" charset="-79"/>
              </a:rPr>
              <a:t>5</a:t>
            </a:r>
            <a:r>
              <a:rPr lang="id-ID" sz="2400" dirty="0">
                <a:latin typeface="Aharoni" panose="02010803020104030203" pitchFamily="2" charset="-79"/>
                <a:cs typeface="Aharoni" panose="02010803020104030203" pitchFamily="2" charset="-79"/>
              </a:rPr>
              <a:t>. Mengisi</a:t>
            </a:r>
            <a:br>
              <a:rPr lang="id-ID" sz="2400" dirty="0">
                <a:latin typeface="Aharoni" panose="02010803020104030203" pitchFamily="2" charset="-79"/>
                <a:cs typeface="Aharoni" panose="02010803020104030203" pitchFamily="2" charset="-79"/>
              </a:rPr>
            </a:br>
            <a:r>
              <a:rPr lang="id-ID" sz="2400" dirty="0">
                <a:latin typeface="Aharoni" panose="02010803020104030203" pitchFamily="2" charset="-79"/>
                <a:cs typeface="Aharoni" panose="02010803020104030203" pitchFamily="2" charset="-79"/>
              </a:rPr>
              <a:t>Teknik ini dipraktikkan dengan cara guru menyiapkan sebuah karangan yang kata kelima dan setiap kalimat pembangun cerita dihilangkan. Kemudian, karangan diberikan kepada siswa untuk disempurnakan atau diisi titik-titik dengan sebuah kata sehingga menjadi karangan yang utuh.</a:t>
            </a:r>
            <a:br>
              <a:rPr lang="id-ID" sz="2400" dirty="0">
                <a:latin typeface="Aharoni" panose="02010803020104030203" pitchFamily="2" charset="-79"/>
                <a:cs typeface="Aharoni" panose="02010803020104030203" pitchFamily="2" charset="-79"/>
              </a:rPr>
            </a:br>
            <a:endParaRPr lang="en-US" sz="2400" dirty="0" smtClean="0">
              <a:latin typeface="Aharoni" panose="02010803020104030203" pitchFamily="2" charset="-79"/>
              <a:cs typeface="Aharoni" panose="02010803020104030203" pitchFamily="2" charset="-79"/>
            </a:endParaRPr>
          </a:p>
          <a:p>
            <a:r>
              <a:rPr lang="id-ID" sz="2400" dirty="0" smtClean="0">
                <a:latin typeface="Aharoni" panose="02010803020104030203" pitchFamily="2" charset="-79"/>
                <a:cs typeface="Aharoni" panose="02010803020104030203" pitchFamily="2" charset="-79"/>
              </a:rPr>
              <a:t>6</a:t>
            </a:r>
            <a:r>
              <a:rPr lang="id-ID" sz="2400" dirty="0">
                <a:latin typeface="Aharoni" panose="02010803020104030203" pitchFamily="2" charset="-79"/>
                <a:cs typeface="Aharoni" panose="02010803020104030203" pitchFamily="2" charset="-79"/>
              </a:rPr>
              <a:t>. Menyusun Kembali</a:t>
            </a:r>
            <a:br>
              <a:rPr lang="id-ID" sz="2400" dirty="0">
                <a:latin typeface="Aharoni" panose="02010803020104030203" pitchFamily="2" charset="-79"/>
                <a:cs typeface="Aharoni" panose="02010803020104030203" pitchFamily="2" charset="-79"/>
              </a:rPr>
            </a:br>
            <a:r>
              <a:rPr lang="id-ID" sz="2400" dirty="0">
                <a:latin typeface="Aharoni" panose="02010803020104030203" pitchFamily="2" charset="-79"/>
                <a:cs typeface="Aharoni" panose="02010803020104030203" pitchFamily="2" charset="-79"/>
              </a:rPr>
              <a:t>Suatu karangan yang telah dikacaukan urutan kalimatnya, kemudian diberikan kepada siswa untuk mengurutkan kembali menjadi sebuah karangan dengan urutan kalimat yang benar.</a:t>
            </a:r>
            <a:br>
              <a:rPr lang="id-ID" sz="2400" dirty="0">
                <a:latin typeface="Aharoni" panose="02010803020104030203" pitchFamily="2" charset="-79"/>
                <a:cs typeface="Aharoni" panose="02010803020104030203" pitchFamily="2" charset="-79"/>
              </a:rPr>
            </a:br>
            <a:endParaRPr lang="en-US" sz="2400" dirty="0" smtClean="0">
              <a:latin typeface="Aharoni" panose="02010803020104030203" pitchFamily="2" charset="-79"/>
              <a:cs typeface="Aharoni" panose="02010803020104030203" pitchFamily="2" charset="-79"/>
            </a:endParaRPr>
          </a:p>
          <a:p>
            <a:r>
              <a:rPr lang="id-ID" sz="2400" dirty="0" smtClean="0">
                <a:latin typeface="Aharoni" panose="02010803020104030203" pitchFamily="2" charset="-79"/>
                <a:cs typeface="Aharoni" panose="02010803020104030203" pitchFamily="2" charset="-79"/>
              </a:rPr>
              <a:t>7</a:t>
            </a:r>
            <a:r>
              <a:rPr lang="id-ID" sz="2400" dirty="0">
                <a:latin typeface="Aharoni" panose="02010803020104030203" pitchFamily="2" charset="-79"/>
                <a:cs typeface="Aharoni" panose="02010803020104030203" pitchFamily="2" charset="-79"/>
              </a:rPr>
              <a:t>. Menyelesaikan Cerita</a:t>
            </a:r>
            <a:br>
              <a:rPr lang="id-ID" sz="2400" dirty="0">
                <a:latin typeface="Aharoni" panose="02010803020104030203" pitchFamily="2" charset="-79"/>
                <a:cs typeface="Aharoni" panose="02010803020104030203" pitchFamily="2" charset="-79"/>
              </a:rPr>
            </a:br>
            <a:r>
              <a:rPr lang="id-ID" sz="2400" dirty="0">
                <a:latin typeface="Aharoni" panose="02010803020104030203" pitchFamily="2" charset="-79"/>
                <a:cs typeface="Aharoni" panose="02010803020104030203" pitchFamily="2" charset="-79"/>
              </a:rPr>
              <a:t>Siswa diberi cerita yang belum selesai dan ditugasi menyelesaikan cerita tersebut menjadi cerita yang utuh.</a:t>
            </a:r>
            <a:br>
              <a:rPr lang="id-ID" sz="2400" dirty="0">
                <a:latin typeface="Aharoni" panose="02010803020104030203" pitchFamily="2" charset="-79"/>
                <a:cs typeface="Aharoni" panose="02010803020104030203" pitchFamily="2" charset="-79"/>
              </a:rPr>
            </a:br>
            <a:endParaRPr lang="en-US" sz="2400" dirty="0" smtClean="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6549331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5691" y="416878"/>
            <a:ext cx="9163220" cy="6001643"/>
          </a:xfrm>
          <a:prstGeom prst="rect">
            <a:avLst/>
          </a:prstGeom>
          <a:noFill/>
        </p:spPr>
        <p:txBody>
          <a:bodyPr wrap="square" rtlCol="0">
            <a:spAutoFit/>
          </a:bodyPr>
          <a:lstStyle/>
          <a:p>
            <a:r>
              <a:rPr lang="id-ID" sz="2400" dirty="0" smtClean="0">
                <a:latin typeface="Aharoni" panose="02010803020104030203" pitchFamily="2" charset="-79"/>
                <a:cs typeface="Aharoni" panose="02010803020104030203" pitchFamily="2" charset="-79"/>
              </a:rPr>
              <a:t>8</a:t>
            </a:r>
            <a:r>
              <a:rPr lang="id-ID" sz="2400" dirty="0">
                <a:latin typeface="Aharoni" panose="02010803020104030203" pitchFamily="2" charset="-79"/>
                <a:cs typeface="Aharoni" panose="02010803020104030203" pitchFamily="2" charset="-79"/>
              </a:rPr>
              <a:t>. Menjawab Pertanyaan</a:t>
            </a:r>
            <a:br>
              <a:rPr lang="id-ID" sz="2400" dirty="0">
                <a:latin typeface="Aharoni" panose="02010803020104030203" pitchFamily="2" charset="-79"/>
                <a:cs typeface="Aharoni" panose="02010803020104030203" pitchFamily="2" charset="-79"/>
              </a:rPr>
            </a:br>
            <a:r>
              <a:rPr lang="id-ID" sz="2400" dirty="0">
                <a:latin typeface="Aharoni" panose="02010803020104030203" pitchFamily="2" charset="-79"/>
                <a:cs typeface="Aharoni" panose="02010803020104030203" pitchFamily="2" charset="-79"/>
              </a:rPr>
              <a:t>Siswa diberi pertanyaan dan kalimat jawaban siswa tersebut dapat disusun sebuah cerita tentang kesenangannya.</a:t>
            </a:r>
            <a:br>
              <a:rPr lang="id-ID" sz="2400" dirty="0">
                <a:latin typeface="Aharoni" panose="02010803020104030203" pitchFamily="2" charset="-79"/>
                <a:cs typeface="Aharoni" panose="02010803020104030203" pitchFamily="2" charset="-79"/>
              </a:rPr>
            </a:br>
            <a:endParaRPr lang="en-US" sz="2400" dirty="0" smtClean="0">
              <a:latin typeface="Aharoni" panose="02010803020104030203" pitchFamily="2" charset="-79"/>
              <a:cs typeface="Aharoni" panose="02010803020104030203" pitchFamily="2" charset="-79"/>
            </a:endParaRPr>
          </a:p>
          <a:p>
            <a:r>
              <a:rPr lang="id-ID" sz="2400" dirty="0" smtClean="0">
                <a:latin typeface="Aharoni" panose="02010803020104030203" pitchFamily="2" charset="-79"/>
                <a:cs typeface="Aharoni" panose="02010803020104030203" pitchFamily="2" charset="-79"/>
              </a:rPr>
              <a:t>9</a:t>
            </a:r>
            <a:r>
              <a:rPr lang="id-ID" sz="2400" dirty="0">
                <a:latin typeface="Aharoni" panose="02010803020104030203" pitchFamily="2" charset="-79"/>
                <a:cs typeface="Aharoni" panose="02010803020104030203" pitchFamily="2" charset="-79"/>
              </a:rPr>
              <a:t>. Meringkas Bacaan</a:t>
            </a:r>
            <a:br>
              <a:rPr lang="id-ID" sz="2400" dirty="0">
                <a:latin typeface="Aharoni" panose="02010803020104030203" pitchFamily="2" charset="-79"/>
                <a:cs typeface="Aharoni" panose="02010803020104030203" pitchFamily="2" charset="-79"/>
              </a:rPr>
            </a:br>
            <a:r>
              <a:rPr lang="id-ID" sz="2400" dirty="0">
                <a:latin typeface="Aharoni" panose="02010803020104030203" pitchFamily="2" charset="-79"/>
                <a:cs typeface="Aharoni" panose="02010803020104030203" pitchFamily="2" charset="-79"/>
              </a:rPr>
              <a:t>Teknik ini dilaksanakan dengan jalan siswa diberi suatu bacaan yang berupa cerita pendek atau sebuah wacana. Siswa disuruh membaca/mempelajari bacaan tersebut, kemudian meringkasnya.</a:t>
            </a:r>
            <a:br>
              <a:rPr lang="id-ID" sz="2400" dirty="0">
                <a:latin typeface="Aharoni" panose="02010803020104030203" pitchFamily="2" charset="-79"/>
                <a:cs typeface="Aharoni" panose="02010803020104030203" pitchFamily="2" charset="-79"/>
              </a:rPr>
            </a:br>
            <a:r>
              <a:rPr lang="id-ID" sz="2400" dirty="0">
                <a:latin typeface="Aharoni" panose="02010803020104030203" pitchFamily="2" charset="-79"/>
                <a:cs typeface="Aharoni" panose="02010803020104030203" pitchFamily="2" charset="-79"/>
              </a:rPr>
              <a:t/>
            </a:r>
            <a:br>
              <a:rPr lang="id-ID" sz="2400" dirty="0">
                <a:latin typeface="Aharoni" panose="02010803020104030203" pitchFamily="2" charset="-79"/>
                <a:cs typeface="Aharoni" panose="02010803020104030203" pitchFamily="2" charset="-79"/>
              </a:rPr>
            </a:br>
            <a:r>
              <a:rPr lang="id-ID" sz="2400" dirty="0">
                <a:latin typeface="Aharoni" panose="02010803020104030203" pitchFamily="2" charset="-79"/>
                <a:cs typeface="Aharoni" panose="02010803020104030203" pitchFamily="2" charset="-79"/>
              </a:rPr>
              <a:t>10. Parafrase</a:t>
            </a:r>
            <a:br>
              <a:rPr lang="id-ID" sz="2400" dirty="0">
                <a:latin typeface="Aharoni" panose="02010803020104030203" pitchFamily="2" charset="-79"/>
                <a:cs typeface="Aharoni" panose="02010803020104030203" pitchFamily="2" charset="-79"/>
              </a:rPr>
            </a:br>
            <a:r>
              <a:rPr lang="id-ID" sz="2400" dirty="0">
                <a:latin typeface="Aharoni" panose="02010803020104030203" pitchFamily="2" charset="-79"/>
                <a:cs typeface="Aharoni" panose="02010803020104030203" pitchFamily="2" charset="-79"/>
              </a:rPr>
              <a:t>Dalam pengajaran menulis dapat digunakan teknik parafrase dengan jalan guru memberi karangan puisi yang harus diubah oleh siswa dalam bentuk prosa atau sebaliknya.</a:t>
            </a:r>
            <a:br>
              <a:rPr lang="id-ID" sz="2400" dirty="0">
                <a:latin typeface="Aharoni" panose="02010803020104030203" pitchFamily="2" charset="-79"/>
                <a:cs typeface="Aharoni" panose="02010803020104030203" pitchFamily="2" charset="-79"/>
              </a:rPr>
            </a:br>
            <a:endParaRPr lang="id-ID" sz="24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230048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0608" y="360608"/>
            <a:ext cx="9374235" cy="6370975"/>
          </a:xfrm>
          <a:prstGeom prst="rect">
            <a:avLst/>
          </a:prstGeom>
          <a:noFill/>
        </p:spPr>
        <p:txBody>
          <a:bodyPr wrap="square" rtlCol="0">
            <a:spAutoFit/>
          </a:bodyPr>
          <a:lstStyle/>
          <a:p>
            <a:r>
              <a:rPr lang="id-ID" sz="2400" dirty="0" smtClean="0">
                <a:latin typeface="Aharoni" panose="02010803020104030203" pitchFamily="2" charset="-79"/>
                <a:cs typeface="Aharoni" panose="02010803020104030203" pitchFamily="2" charset="-79"/>
              </a:rPr>
              <a:t>11</a:t>
            </a:r>
            <a:r>
              <a:rPr lang="id-ID" sz="2400" dirty="0">
                <a:latin typeface="Aharoni" panose="02010803020104030203" pitchFamily="2" charset="-79"/>
                <a:cs typeface="Aharoni" panose="02010803020104030203" pitchFamily="2" charset="-79"/>
              </a:rPr>
              <a:t>. Reka Cerita Gambar</a:t>
            </a:r>
            <a:br>
              <a:rPr lang="id-ID" sz="2400" dirty="0">
                <a:latin typeface="Aharoni" panose="02010803020104030203" pitchFamily="2" charset="-79"/>
                <a:cs typeface="Aharoni" panose="02010803020104030203" pitchFamily="2" charset="-79"/>
              </a:rPr>
            </a:br>
            <a:r>
              <a:rPr lang="id-ID" sz="2400" dirty="0">
                <a:latin typeface="Aharoni" panose="02010803020104030203" pitchFamily="2" charset="-79"/>
                <a:cs typeface="Aharoni" panose="02010803020104030203" pitchFamily="2" charset="-79"/>
              </a:rPr>
              <a:t>Teknik ini bertujuan untuk melatih mengembangkan imajinasi siswa. Dengan melihat gambar tunggal atau gambar berseri siswa disuruh menuliskan sebuah cerita yang ada hubungannya dengan gambar yang diamati.</a:t>
            </a:r>
            <a:br>
              <a:rPr lang="id-ID" sz="2400" dirty="0">
                <a:latin typeface="Aharoni" panose="02010803020104030203" pitchFamily="2" charset="-79"/>
                <a:cs typeface="Aharoni" panose="02010803020104030203" pitchFamily="2" charset="-79"/>
              </a:rPr>
            </a:br>
            <a:endParaRPr lang="en-US" sz="2400" dirty="0" smtClean="0">
              <a:latin typeface="Aharoni" panose="02010803020104030203" pitchFamily="2" charset="-79"/>
              <a:cs typeface="Aharoni" panose="02010803020104030203" pitchFamily="2" charset="-79"/>
            </a:endParaRPr>
          </a:p>
          <a:p>
            <a:r>
              <a:rPr lang="id-ID" sz="2400" dirty="0" smtClean="0">
                <a:latin typeface="Aharoni" panose="02010803020104030203" pitchFamily="2" charset="-79"/>
                <a:cs typeface="Aharoni" panose="02010803020104030203" pitchFamily="2" charset="-79"/>
              </a:rPr>
              <a:t>12</a:t>
            </a:r>
            <a:r>
              <a:rPr lang="id-ID" sz="2400" dirty="0">
                <a:latin typeface="Aharoni" panose="02010803020104030203" pitchFamily="2" charset="-79"/>
                <a:cs typeface="Aharoni" panose="02010803020104030203" pitchFamily="2" charset="-79"/>
              </a:rPr>
              <a:t>. Memerikan</a:t>
            </a:r>
            <a:br>
              <a:rPr lang="id-ID" sz="2400" dirty="0">
                <a:latin typeface="Aharoni" panose="02010803020104030203" pitchFamily="2" charset="-79"/>
                <a:cs typeface="Aharoni" panose="02010803020104030203" pitchFamily="2" charset="-79"/>
              </a:rPr>
            </a:br>
            <a:r>
              <a:rPr lang="id-ID" sz="2400" dirty="0">
                <a:latin typeface="Aharoni" panose="02010803020104030203" pitchFamily="2" charset="-79"/>
                <a:cs typeface="Aharoni" panose="02010803020104030203" pitchFamily="2" charset="-79"/>
              </a:rPr>
              <a:t>Teknik ini dilakukan dengan jalan siswa disuruh mengamati sesuatu, apakah kelasnya atau yang lain, kemudian disuruh menggambarkan atau memerikan apa-apa yang diamatinya dalam bentuk tulisan.</a:t>
            </a:r>
            <a:br>
              <a:rPr lang="id-ID" sz="2400" dirty="0">
                <a:latin typeface="Aharoni" panose="02010803020104030203" pitchFamily="2" charset="-79"/>
                <a:cs typeface="Aharoni" panose="02010803020104030203" pitchFamily="2" charset="-79"/>
              </a:rPr>
            </a:br>
            <a:endParaRPr lang="en-US" sz="2400" dirty="0" smtClean="0">
              <a:latin typeface="Aharoni" panose="02010803020104030203" pitchFamily="2" charset="-79"/>
              <a:cs typeface="Aharoni" panose="02010803020104030203" pitchFamily="2" charset="-79"/>
            </a:endParaRPr>
          </a:p>
          <a:p>
            <a:r>
              <a:rPr lang="id-ID" sz="2400" dirty="0" smtClean="0">
                <a:latin typeface="Aharoni" panose="02010803020104030203" pitchFamily="2" charset="-79"/>
                <a:cs typeface="Aharoni" panose="02010803020104030203" pitchFamily="2" charset="-79"/>
              </a:rPr>
              <a:t>13</a:t>
            </a:r>
            <a:r>
              <a:rPr lang="id-ID" sz="2400" dirty="0">
                <a:latin typeface="Aharoni" panose="02010803020104030203" pitchFamily="2" charset="-79"/>
                <a:cs typeface="Aharoni" panose="02010803020104030203" pitchFamily="2" charset="-79"/>
              </a:rPr>
              <a:t>. Mengembangkan Kata Kunci</a:t>
            </a:r>
            <a:br>
              <a:rPr lang="id-ID" sz="2400" dirty="0">
                <a:latin typeface="Aharoni" panose="02010803020104030203" pitchFamily="2" charset="-79"/>
                <a:cs typeface="Aharoni" panose="02010803020104030203" pitchFamily="2" charset="-79"/>
              </a:rPr>
            </a:br>
            <a:r>
              <a:rPr lang="id-ID" sz="2400" dirty="0">
                <a:latin typeface="Aharoni" panose="02010803020104030203" pitchFamily="2" charset="-79"/>
                <a:cs typeface="Aharoni" panose="02010803020104030203" pitchFamily="2" charset="-79"/>
              </a:rPr>
              <a:t>Pelaksanaan teknik ini dengan jalan siswa diberi beberapa kata kunci, kemudian disuruh mengembangkan kata-kata itu menjadi sebuah karangan.</a:t>
            </a:r>
            <a:br>
              <a:rPr lang="id-ID" sz="2400" dirty="0">
                <a:latin typeface="Aharoni" panose="02010803020104030203" pitchFamily="2" charset="-79"/>
                <a:cs typeface="Aharoni" panose="02010803020104030203" pitchFamily="2" charset="-79"/>
              </a:rPr>
            </a:br>
            <a:endParaRPr lang="en-US" sz="2400" dirty="0" smtClean="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411481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0608" y="360608"/>
            <a:ext cx="9852537" cy="6555641"/>
          </a:xfrm>
          <a:prstGeom prst="rect">
            <a:avLst/>
          </a:prstGeom>
          <a:noFill/>
        </p:spPr>
        <p:txBody>
          <a:bodyPr wrap="square" rtlCol="0">
            <a:spAutoFit/>
          </a:bodyPr>
          <a:lstStyle/>
          <a:p>
            <a:r>
              <a:rPr lang="id-ID" sz="2800" dirty="0" smtClean="0">
                <a:latin typeface="Aharoni" panose="02010803020104030203" pitchFamily="2" charset="-79"/>
                <a:cs typeface="Aharoni" panose="02010803020104030203" pitchFamily="2" charset="-79"/>
              </a:rPr>
              <a:t>14</a:t>
            </a:r>
            <a:r>
              <a:rPr lang="id-ID" sz="2800" dirty="0">
                <a:latin typeface="Aharoni" panose="02010803020104030203" pitchFamily="2" charset="-79"/>
                <a:cs typeface="Aharoni" panose="02010803020104030203" pitchFamily="2" charset="-79"/>
              </a:rPr>
              <a:t>. Mengembangkan Kalimat Topik</a:t>
            </a:r>
            <a:br>
              <a:rPr lang="id-ID" sz="2800" dirty="0">
                <a:latin typeface="Aharoni" panose="02010803020104030203" pitchFamily="2" charset="-79"/>
                <a:cs typeface="Aharoni" panose="02010803020104030203" pitchFamily="2" charset="-79"/>
              </a:rPr>
            </a:br>
            <a:r>
              <a:rPr lang="id-ID" sz="2800" dirty="0">
                <a:latin typeface="Aharoni" panose="02010803020104030203" pitchFamily="2" charset="-79"/>
                <a:cs typeface="Aharoni" panose="02010803020104030203" pitchFamily="2" charset="-79"/>
              </a:rPr>
              <a:t>Dalam teknik mengembangkan kalimat topik yang dikembangkan adalah sebuah kalimat yang diberikan kepada siswa. Kalimat topik sifatnya masih umum dan luas yang harus dikembangkan dengan beberapa kalimat penjelas.</a:t>
            </a:r>
            <a:br>
              <a:rPr lang="id-ID" sz="2800" dirty="0">
                <a:latin typeface="Aharoni" panose="02010803020104030203" pitchFamily="2" charset="-79"/>
                <a:cs typeface="Aharoni" panose="02010803020104030203" pitchFamily="2" charset="-79"/>
              </a:rPr>
            </a:br>
            <a:endParaRPr lang="en-US" sz="2800" dirty="0" smtClean="0">
              <a:latin typeface="Aharoni" panose="02010803020104030203" pitchFamily="2" charset="-79"/>
              <a:cs typeface="Aharoni" panose="02010803020104030203" pitchFamily="2" charset="-79"/>
            </a:endParaRPr>
          </a:p>
          <a:p>
            <a:r>
              <a:rPr lang="id-ID" sz="2800" dirty="0" smtClean="0">
                <a:latin typeface="Aharoni" panose="02010803020104030203" pitchFamily="2" charset="-79"/>
                <a:cs typeface="Aharoni" panose="02010803020104030203" pitchFamily="2" charset="-79"/>
              </a:rPr>
              <a:t>15</a:t>
            </a:r>
            <a:r>
              <a:rPr lang="id-ID" sz="2800" dirty="0">
                <a:latin typeface="Aharoni" panose="02010803020104030203" pitchFamily="2" charset="-79"/>
                <a:cs typeface="Aharoni" panose="02010803020104030203" pitchFamily="2" charset="-79"/>
              </a:rPr>
              <a:t>. Mengembangkan Judul</a:t>
            </a:r>
            <a:br>
              <a:rPr lang="id-ID" sz="2800" dirty="0">
                <a:latin typeface="Aharoni" panose="02010803020104030203" pitchFamily="2" charset="-79"/>
                <a:cs typeface="Aharoni" panose="02010803020104030203" pitchFamily="2" charset="-79"/>
              </a:rPr>
            </a:br>
            <a:r>
              <a:rPr lang="id-ID" sz="2800" dirty="0">
                <a:latin typeface="Aharoni" panose="02010803020104030203" pitchFamily="2" charset="-79"/>
                <a:cs typeface="Aharoni" panose="02010803020104030203" pitchFamily="2" charset="-79"/>
              </a:rPr>
              <a:t>Dalam penerapan teknik mengembangkan judul, siswa diberi judul yang terdiri dari beberapa kata yang harus dikembangkan menjadi beberapa kalimat topik, kalimat topik dikembangkan menjadi paragraf, dan paragraf harus berhubungan satu sama lain yang membentuk suatu cerita yang utuh dan padu.</a:t>
            </a:r>
            <a:br>
              <a:rPr lang="id-ID" sz="2800" dirty="0">
                <a:latin typeface="Aharoni" panose="02010803020104030203" pitchFamily="2" charset="-79"/>
                <a:cs typeface="Aharoni" panose="02010803020104030203" pitchFamily="2" charset="-79"/>
              </a:rPr>
            </a:br>
            <a:endParaRPr lang="id-ID"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076473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7895" y="425470"/>
            <a:ext cx="9360167" cy="6432530"/>
          </a:xfrm>
          <a:prstGeom prst="rect">
            <a:avLst/>
          </a:prstGeom>
          <a:noFill/>
        </p:spPr>
        <p:txBody>
          <a:bodyPr wrap="square" rtlCol="0">
            <a:spAutoFit/>
          </a:bodyPr>
          <a:lstStyle/>
          <a:p>
            <a:r>
              <a:rPr lang="id-ID" sz="2800" dirty="0" smtClean="0">
                <a:latin typeface="Aharoni" panose="02010803020104030203" pitchFamily="2" charset="-79"/>
                <a:cs typeface="Aharoni" panose="02010803020104030203" pitchFamily="2" charset="-79"/>
              </a:rPr>
              <a:t>16</a:t>
            </a:r>
            <a:r>
              <a:rPr lang="id-ID" sz="2800" dirty="0">
                <a:latin typeface="Aharoni" panose="02010803020104030203" pitchFamily="2" charset="-79"/>
                <a:cs typeface="Aharoni" panose="02010803020104030203" pitchFamily="2" charset="-79"/>
              </a:rPr>
              <a:t>. Mengembangkan Peribahasa</a:t>
            </a:r>
            <a:br>
              <a:rPr lang="id-ID" sz="2800" dirty="0">
                <a:latin typeface="Aharoni" panose="02010803020104030203" pitchFamily="2" charset="-79"/>
                <a:cs typeface="Aharoni" panose="02010803020104030203" pitchFamily="2" charset="-79"/>
              </a:rPr>
            </a:br>
            <a:r>
              <a:rPr lang="id-ID" sz="2800" dirty="0">
                <a:latin typeface="Aharoni" panose="02010803020104030203" pitchFamily="2" charset="-79"/>
                <a:cs typeface="Aharoni" panose="02010803020104030203" pitchFamily="2" charset="-79"/>
              </a:rPr>
              <a:t>Teknik ini dilaksanakan dengan jalan pemberian sebuah peribahasa yang sudah dikenal dan difahami maknanya oleh siswa. Kemudian, siswa ditugasi menulis karangan singkat berdasarkan peribahasa tersebut.</a:t>
            </a:r>
            <a:br>
              <a:rPr lang="id-ID" sz="2800" dirty="0">
                <a:latin typeface="Aharoni" panose="02010803020104030203" pitchFamily="2" charset="-79"/>
                <a:cs typeface="Aharoni" panose="02010803020104030203" pitchFamily="2" charset="-79"/>
              </a:rPr>
            </a:br>
            <a:r>
              <a:rPr lang="id-ID" sz="2800" dirty="0">
                <a:latin typeface="Aharoni" panose="02010803020104030203" pitchFamily="2" charset="-79"/>
                <a:cs typeface="Aharoni" panose="02010803020104030203" pitchFamily="2" charset="-79"/>
              </a:rPr>
              <a:t/>
            </a:r>
            <a:br>
              <a:rPr lang="id-ID" sz="2800" dirty="0">
                <a:latin typeface="Aharoni" panose="02010803020104030203" pitchFamily="2" charset="-79"/>
                <a:cs typeface="Aharoni" panose="02010803020104030203" pitchFamily="2" charset="-79"/>
              </a:rPr>
            </a:br>
            <a:r>
              <a:rPr lang="id-ID" sz="2800" dirty="0" smtClean="0">
                <a:latin typeface="Aharoni" panose="02010803020104030203" pitchFamily="2" charset="-79"/>
                <a:cs typeface="Aharoni" panose="02010803020104030203" pitchFamily="2" charset="-79"/>
              </a:rPr>
              <a:t>17</a:t>
            </a:r>
            <a:r>
              <a:rPr lang="id-ID" sz="2800" dirty="0">
                <a:latin typeface="Aharoni" panose="02010803020104030203" pitchFamily="2" charset="-79"/>
                <a:cs typeface="Aharoni" panose="02010803020104030203" pitchFamily="2" charset="-79"/>
              </a:rPr>
              <a:t>. Menulis Surat</a:t>
            </a:r>
            <a:br>
              <a:rPr lang="id-ID" sz="2800" dirty="0">
                <a:latin typeface="Aharoni" panose="02010803020104030203" pitchFamily="2" charset="-79"/>
                <a:cs typeface="Aharoni" panose="02010803020104030203" pitchFamily="2" charset="-79"/>
              </a:rPr>
            </a:br>
            <a:r>
              <a:rPr lang="id-ID" sz="2800" dirty="0">
                <a:latin typeface="Aharoni" panose="02010803020104030203" pitchFamily="2" charset="-79"/>
                <a:cs typeface="Aharoni" panose="02010803020104030203" pitchFamily="2" charset="-79"/>
              </a:rPr>
              <a:t>Dalam pembelajaran menulis surat ada dua cara/teknik yang bisa diberikan kepada siswa. Cara pertama adalah menulis surat secara terpimpin, sedangkan cara kedua adalah menulis surat secara bebas.</a:t>
            </a:r>
            <a:br>
              <a:rPr lang="id-ID" sz="2800" dirty="0">
                <a:latin typeface="Aharoni" panose="02010803020104030203" pitchFamily="2" charset="-79"/>
                <a:cs typeface="Aharoni" panose="02010803020104030203" pitchFamily="2" charset="-79"/>
              </a:rPr>
            </a:br>
            <a:endParaRPr lang="en-US" sz="2800" dirty="0" smtClean="0">
              <a:latin typeface="Aharoni" panose="02010803020104030203" pitchFamily="2" charset="-79"/>
              <a:cs typeface="Aharoni" panose="02010803020104030203" pitchFamily="2" charset="-79"/>
            </a:endParaRPr>
          </a:p>
          <a:p>
            <a:endParaRPr lang="id-ID" sz="2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164533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2300" y="768570"/>
            <a:ext cx="9078813" cy="5262979"/>
          </a:xfrm>
          <a:prstGeom prst="rect">
            <a:avLst/>
          </a:prstGeom>
          <a:noFill/>
        </p:spPr>
        <p:txBody>
          <a:bodyPr wrap="square" rtlCol="0">
            <a:spAutoFit/>
          </a:bodyPr>
          <a:lstStyle/>
          <a:p>
            <a:r>
              <a:rPr lang="id-ID" sz="2400" dirty="0" smtClean="0">
                <a:latin typeface="Aharoni" panose="02010803020104030203" pitchFamily="2" charset="-79"/>
                <a:cs typeface="Aharoni" panose="02010803020104030203" pitchFamily="2" charset="-79"/>
              </a:rPr>
              <a:t>18</a:t>
            </a:r>
            <a:r>
              <a:rPr lang="id-ID" sz="2400" dirty="0">
                <a:latin typeface="Aharoni" panose="02010803020104030203" pitchFamily="2" charset="-79"/>
                <a:cs typeface="Aharoni" panose="02010803020104030203" pitchFamily="2" charset="-79"/>
              </a:rPr>
              <a:t>. Menyusun Dialog</a:t>
            </a:r>
            <a:br>
              <a:rPr lang="id-ID" sz="2400" dirty="0">
                <a:latin typeface="Aharoni" panose="02010803020104030203" pitchFamily="2" charset="-79"/>
                <a:cs typeface="Aharoni" panose="02010803020104030203" pitchFamily="2" charset="-79"/>
              </a:rPr>
            </a:br>
            <a:r>
              <a:rPr lang="id-ID" sz="2400" dirty="0">
                <a:latin typeface="Aharoni" panose="02010803020104030203" pitchFamily="2" charset="-79"/>
                <a:cs typeface="Aharoni" panose="02010803020104030203" pitchFamily="2" charset="-79"/>
              </a:rPr>
              <a:t>Teknik menyusun atau mengembangkan dialog atau percakapan dapat digunakan untuk pembelajaran menulis karena dialog sudah dikenal oleh setiap siswa.</a:t>
            </a:r>
            <a:br>
              <a:rPr lang="id-ID" sz="2400" dirty="0">
                <a:latin typeface="Aharoni" panose="02010803020104030203" pitchFamily="2" charset="-79"/>
                <a:cs typeface="Aharoni" panose="02010803020104030203" pitchFamily="2" charset="-79"/>
              </a:rPr>
            </a:br>
            <a:endParaRPr lang="en-US" sz="2400" dirty="0" smtClean="0">
              <a:latin typeface="Aharoni" panose="02010803020104030203" pitchFamily="2" charset="-79"/>
              <a:cs typeface="Aharoni" panose="02010803020104030203" pitchFamily="2" charset="-79"/>
            </a:endParaRPr>
          </a:p>
          <a:p>
            <a:r>
              <a:rPr lang="id-ID" sz="2400" dirty="0" smtClean="0">
                <a:latin typeface="Aharoni" panose="02010803020104030203" pitchFamily="2" charset="-79"/>
                <a:cs typeface="Aharoni" panose="02010803020104030203" pitchFamily="2" charset="-79"/>
              </a:rPr>
              <a:t>19</a:t>
            </a:r>
            <a:r>
              <a:rPr lang="id-ID" sz="2400" dirty="0">
                <a:latin typeface="Aharoni" panose="02010803020104030203" pitchFamily="2" charset="-79"/>
                <a:cs typeface="Aharoni" panose="02010803020104030203" pitchFamily="2" charset="-79"/>
              </a:rPr>
              <a:t>. Menyusun Wacana</a:t>
            </a:r>
            <a:br>
              <a:rPr lang="id-ID" sz="2400" dirty="0">
                <a:latin typeface="Aharoni" panose="02010803020104030203" pitchFamily="2" charset="-79"/>
                <a:cs typeface="Aharoni" panose="02010803020104030203" pitchFamily="2" charset="-79"/>
              </a:rPr>
            </a:br>
            <a:r>
              <a:rPr lang="id-ID" sz="2400" dirty="0">
                <a:latin typeface="Aharoni" panose="02010803020104030203" pitchFamily="2" charset="-79"/>
                <a:cs typeface="Aharoni" panose="02010803020104030203" pitchFamily="2" charset="-79"/>
              </a:rPr>
              <a:t>Teknik menyusun wacana dalam pembelajaran menulis merupakan teknik pembelajaran menulis secara bebas.</a:t>
            </a:r>
            <a:br>
              <a:rPr lang="id-ID" sz="2400" dirty="0">
                <a:latin typeface="Aharoni" panose="02010803020104030203" pitchFamily="2" charset="-79"/>
                <a:cs typeface="Aharoni" panose="02010803020104030203" pitchFamily="2" charset="-79"/>
              </a:rPr>
            </a:br>
            <a:r>
              <a:rPr lang="id-ID" sz="2400" dirty="0">
                <a:latin typeface="Aharoni" panose="02010803020104030203" pitchFamily="2" charset="-79"/>
                <a:cs typeface="Aharoni" panose="02010803020104030203" pitchFamily="2" charset="-79"/>
              </a:rPr>
              <a:t>Pemilihan kesembilan belas teknik di atas dengan sendirinya harus disesuaikan dengan tingkat kemampuan siswa. Misalnya, teknik menyusun wacana tidak mungkin diberikan pada siswa kelas 2 SD, tetapi siswa kelas 6 yang sudah banyak berlatih menulis.</a:t>
            </a:r>
            <a:br>
              <a:rPr lang="id-ID" sz="2400" dirty="0">
                <a:latin typeface="Aharoni" panose="02010803020104030203" pitchFamily="2" charset="-79"/>
                <a:cs typeface="Aharoni" panose="02010803020104030203" pitchFamily="2" charset="-79"/>
              </a:rPr>
            </a:br>
            <a:endParaRPr lang="id-ID" sz="24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891859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98954" y="2759645"/>
            <a:ext cx="5896740" cy="2554545"/>
          </a:xfrm>
          <a:prstGeom prst="rect">
            <a:avLst/>
          </a:prstGeom>
          <a:noFill/>
        </p:spPr>
        <p:txBody>
          <a:bodyPr wrap="square" rtlCol="0">
            <a:spAutoFit/>
          </a:bodyPr>
          <a:lstStyle/>
          <a:p>
            <a:pPr algn="ctr"/>
            <a:r>
              <a:rPr lang="en-US" sz="4000" dirty="0" smtClean="0">
                <a:latin typeface="Aharoni" panose="02010803020104030203" pitchFamily="2" charset="-79"/>
                <a:cs typeface="Aharoni" panose="02010803020104030203" pitchFamily="2" charset="-79"/>
              </a:rPr>
              <a:t>HUBUNGAN MENULIS DENGAN KETERAMPILAN LAINNYA</a:t>
            </a:r>
            <a:endParaRPr lang="id-ID" sz="4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4391833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913" y="321972"/>
            <a:ext cx="8828170" cy="5693866"/>
          </a:xfrm>
          <a:prstGeom prst="rect">
            <a:avLst/>
          </a:prstGeom>
          <a:noFill/>
        </p:spPr>
        <p:txBody>
          <a:bodyPr wrap="square" rtlCol="0">
            <a:spAutoFit/>
          </a:bodyPr>
          <a:lstStyle/>
          <a:p>
            <a:r>
              <a:rPr lang="id-ID" sz="2800" dirty="0" smtClean="0">
                <a:latin typeface="Aharoni" panose="02010803020104030203" pitchFamily="2" charset="-79"/>
                <a:cs typeface="Aharoni" panose="02010803020104030203" pitchFamily="2" charset="-79"/>
              </a:rPr>
              <a:t>Hubungan </a:t>
            </a:r>
            <a:r>
              <a:rPr lang="id-ID" sz="2800" dirty="0">
                <a:latin typeface="Aharoni" panose="02010803020104030203" pitchFamily="2" charset="-79"/>
                <a:cs typeface="Aharoni" panose="02010803020104030203" pitchFamily="2" charset="-79"/>
              </a:rPr>
              <a:t>antar keempat aspek keterampilan berbahasa tersebut.</a:t>
            </a:r>
            <a:br>
              <a:rPr lang="id-ID" sz="2800" dirty="0">
                <a:latin typeface="Aharoni" panose="02010803020104030203" pitchFamily="2" charset="-79"/>
                <a:cs typeface="Aharoni" panose="02010803020104030203" pitchFamily="2" charset="-79"/>
              </a:rPr>
            </a:br>
            <a:r>
              <a:rPr lang="id-ID" sz="2800" dirty="0">
                <a:latin typeface="Aharoni" panose="02010803020104030203" pitchFamily="2" charset="-79"/>
                <a:cs typeface="Aharoni" panose="02010803020104030203" pitchFamily="2" charset="-79"/>
              </a:rPr>
              <a:t>1. Hubungan Menulis dengan Membaca</a:t>
            </a:r>
            <a:br>
              <a:rPr lang="id-ID" sz="2800" dirty="0">
                <a:latin typeface="Aharoni" panose="02010803020104030203" pitchFamily="2" charset="-79"/>
                <a:cs typeface="Aharoni" panose="02010803020104030203" pitchFamily="2" charset="-79"/>
              </a:rPr>
            </a:br>
            <a:r>
              <a:rPr lang="id-ID" sz="2800" dirty="0">
                <a:latin typeface="Aharoni" panose="02010803020104030203" pitchFamily="2" charset="-79"/>
                <a:cs typeface="Aharoni" panose="02010803020104030203" pitchFamily="2" charset="-79"/>
              </a:rPr>
              <a:t>Menulis dan membaca adalah kegiatan berbahasa tulis. Pesan yang disampaikan penulis disampaikan penulis dan diterima oleh pembaca dijembatani oleh lambang bahasa yang dituliskan. Menurut Goodman dkk. (1987) dan Tierney (1983 dalam Tompskin dan Hoskisson, 1995), baca tulis merupakan suatu kegiatan yang menjadikan penulis sebagai pembaca dan pembaca sebagai penulis.</a:t>
            </a:r>
            <a:br>
              <a:rPr lang="id-ID" sz="2800" dirty="0">
                <a:latin typeface="Aharoni" panose="02010803020104030203" pitchFamily="2" charset="-79"/>
                <a:cs typeface="Aharoni" panose="02010803020104030203" pitchFamily="2" charset="-79"/>
              </a:rPr>
            </a:br>
            <a:endParaRPr lang="id-ID"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2249160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4642" y="302359"/>
            <a:ext cx="9179862" cy="6555641"/>
          </a:xfrm>
          <a:prstGeom prst="rect">
            <a:avLst/>
          </a:prstGeom>
          <a:noFill/>
        </p:spPr>
        <p:txBody>
          <a:bodyPr wrap="square" rtlCol="0">
            <a:spAutoFit/>
          </a:bodyPr>
          <a:lstStyle/>
          <a:p>
            <a:r>
              <a:rPr lang="id-ID" sz="2800" dirty="0" smtClean="0">
                <a:latin typeface="Aharoni" panose="02010803020104030203" pitchFamily="2" charset="-79"/>
                <a:cs typeface="Aharoni" panose="02010803020104030203" pitchFamily="2" charset="-79"/>
              </a:rPr>
              <a:t>2</a:t>
            </a:r>
            <a:r>
              <a:rPr lang="id-ID" sz="2800" dirty="0">
                <a:latin typeface="Aharoni" panose="02010803020104030203" pitchFamily="2" charset="-79"/>
                <a:cs typeface="Aharoni" panose="02010803020104030203" pitchFamily="2" charset="-79"/>
              </a:rPr>
              <a:t>. Hubungan Menulis dengan Menyimak</a:t>
            </a:r>
            <a:br>
              <a:rPr lang="id-ID" sz="2800" dirty="0">
                <a:latin typeface="Aharoni" panose="02010803020104030203" pitchFamily="2" charset="-79"/>
                <a:cs typeface="Aharoni" panose="02010803020104030203" pitchFamily="2" charset="-79"/>
              </a:rPr>
            </a:br>
            <a:r>
              <a:rPr lang="id-ID" sz="2800" dirty="0">
                <a:latin typeface="Aharoni" panose="02010803020104030203" pitchFamily="2" charset="-79"/>
                <a:cs typeface="Aharoni" panose="02010803020104030203" pitchFamily="2" charset="-79"/>
              </a:rPr>
              <a:t>Sewaktu menulis, seseorang butuh inspirasi, ide, atau informasi untuk tulisannya. Hal ini dapat diperoleh dari berbagai sumber: sumber tercetak seperti buku, majalah, surat kabar, dan juga sumber tak tercetak seperti radio, televisi, ceramah, pidato, wawancara. Jika dari sumber tercetak diperoleh dengan membaca, maka dari sumber tak tercetak perolehan informasi dilakukan dengan menyimak.</a:t>
            </a:r>
            <a:br>
              <a:rPr lang="id-ID" sz="2800" dirty="0">
                <a:latin typeface="Aharoni" panose="02010803020104030203" pitchFamily="2" charset="-79"/>
                <a:cs typeface="Aharoni" panose="02010803020104030203" pitchFamily="2" charset="-79"/>
              </a:rPr>
            </a:br>
            <a:r>
              <a:rPr lang="id-ID" sz="2800" dirty="0">
                <a:latin typeface="Aharoni" panose="02010803020104030203" pitchFamily="2" charset="-79"/>
                <a:cs typeface="Aharoni" panose="02010803020104030203" pitchFamily="2" charset="-79"/>
              </a:rPr>
              <a:t>Melalui menyimak, penulis tidak hanya memperoleh ide atau informasi untuk tulisannya, tetapi juga menginspirasi tata saji dan struktur penyampaian lisan yang menarik hatinya, yang akan bergunan untuk aktivitas menulis.</a:t>
            </a:r>
            <a:br>
              <a:rPr lang="id-ID" sz="2800" dirty="0">
                <a:latin typeface="Aharoni" panose="02010803020104030203" pitchFamily="2" charset="-79"/>
                <a:cs typeface="Aharoni" panose="02010803020104030203" pitchFamily="2" charset="-79"/>
              </a:rPr>
            </a:br>
            <a:endParaRPr lang="id-ID"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250035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770131" y="1421630"/>
            <a:ext cx="9723550" cy="2123658"/>
          </a:xfrm>
          <a:prstGeom prst="rect">
            <a:avLst/>
          </a:prstGeom>
          <a:noFill/>
        </p:spPr>
        <p:txBody>
          <a:bodyPr wrap="square" rtlCol="0">
            <a:spAutoFit/>
          </a:bodyPr>
          <a:lstStyle/>
          <a:p>
            <a:r>
              <a:rPr lang="en-US" sz="4400" dirty="0" smtClean="0">
                <a:latin typeface="Aharoni" panose="02010803020104030203" pitchFamily="2" charset="-79"/>
                <a:cs typeface="Aharoni" panose="02010803020104030203" pitchFamily="2" charset="-79"/>
              </a:rPr>
              <a:t>PENDEKATAN </a:t>
            </a:r>
            <a:endParaRPr lang="en-US" sz="4400" dirty="0" smtClean="0">
              <a:latin typeface="Aharoni" panose="02010803020104030203" pitchFamily="2" charset="-79"/>
              <a:cs typeface="Aharoni" panose="02010803020104030203" pitchFamily="2" charset="-79"/>
            </a:endParaRPr>
          </a:p>
          <a:p>
            <a:r>
              <a:rPr lang="en-US" sz="4400" dirty="0" smtClean="0">
                <a:latin typeface="Aharoni" panose="02010803020104030203" pitchFamily="2" charset="-79"/>
                <a:cs typeface="Aharoni" panose="02010803020104030203" pitchFamily="2" charset="-79"/>
              </a:rPr>
              <a:t>PEMBELAJARAN </a:t>
            </a:r>
          </a:p>
          <a:p>
            <a:r>
              <a:rPr lang="en-US" sz="4400" dirty="0" smtClean="0">
                <a:latin typeface="Aharoni" panose="02010803020104030203" pitchFamily="2" charset="-79"/>
                <a:cs typeface="Aharoni" panose="02010803020104030203" pitchFamily="2" charset="-79"/>
              </a:rPr>
              <a:t>MENULIS </a:t>
            </a:r>
            <a:r>
              <a:rPr lang="en-US" sz="4400" dirty="0" smtClean="0">
                <a:latin typeface="Aharoni" panose="02010803020104030203" pitchFamily="2" charset="-79"/>
                <a:cs typeface="Aharoni" panose="02010803020104030203" pitchFamily="2" charset="-79"/>
              </a:rPr>
              <a:t>DI SD</a:t>
            </a:r>
            <a:endParaRPr lang="id-ID" sz="44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3676543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913" y="321972"/>
            <a:ext cx="9306472" cy="6124754"/>
          </a:xfrm>
          <a:prstGeom prst="rect">
            <a:avLst/>
          </a:prstGeom>
          <a:noFill/>
        </p:spPr>
        <p:txBody>
          <a:bodyPr wrap="square" rtlCol="0">
            <a:spAutoFit/>
          </a:bodyPr>
          <a:lstStyle/>
          <a:p>
            <a:r>
              <a:rPr lang="id-ID" sz="2800" dirty="0" smtClean="0">
                <a:latin typeface="Aharoni" panose="02010803020104030203" pitchFamily="2" charset="-79"/>
                <a:cs typeface="Aharoni" panose="02010803020104030203" pitchFamily="2" charset="-79"/>
              </a:rPr>
              <a:t>3</a:t>
            </a:r>
            <a:r>
              <a:rPr lang="id-ID" sz="2800" dirty="0">
                <a:latin typeface="Aharoni" panose="02010803020104030203" pitchFamily="2" charset="-79"/>
                <a:cs typeface="Aharoni" panose="02010803020104030203" pitchFamily="2" charset="-79"/>
              </a:rPr>
              <a:t>. Hubungan Menulis dengan Berbicara</a:t>
            </a:r>
            <a:br>
              <a:rPr lang="id-ID" sz="2800" dirty="0">
                <a:latin typeface="Aharoni" panose="02010803020104030203" pitchFamily="2" charset="-79"/>
                <a:cs typeface="Aharoni" panose="02010803020104030203" pitchFamily="2" charset="-79"/>
              </a:rPr>
            </a:br>
            <a:r>
              <a:rPr lang="id-ID" sz="2800" dirty="0">
                <a:latin typeface="Aharoni" panose="02010803020104030203" pitchFamily="2" charset="-79"/>
                <a:cs typeface="Aharoni" panose="02010803020104030203" pitchFamily="2" charset="-79"/>
              </a:rPr>
              <a:t>Menulis dan membaca merupakan keterampilan berbahasa yang bersifat aktif-produktif. Artinya, penulis dan pembicara berperan sebagai penyampai atau pengirim pesan kepada pihak lain. Keduanya harus mengambil sejumlah keputusan berkaitan dengan topik, tujuan, jenis informasi yang akan disampaikan, serta cara penyampaiannya sesuai dengan kondisi sasaran (pembaca atau pendengar)dan corak teksnya (eksposisi, deskripsi, narasi, atau argumentasi). Kalaupun ada perbedaan, hal ini disebabkan karena perbedaan kacaraan dan medianya.</a:t>
            </a:r>
            <a:br>
              <a:rPr lang="id-ID" sz="2800" dirty="0">
                <a:latin typeface="Aharoni" panose="02010803020104030203" pitchFamily="2" charset="-79"/>
                <a:cs typeface="Aharoni" panose="02010803020104030203" pitchFamily="2" charset="-79"/>
              </a:rPr>
            </a:br>
            <a:endParaRPr lang="id-ID"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154602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945304" y="166038"/>
            <a:ext cx="8435662" cy="2308324"/>
          </a:xfrm>
          <a:prstGeom prst="rect">
            <a:avLst/>
          </a:prstGeom>
          <a:noFill/>
        </p:spPr>
        <p:txBody>
          <a:bodyPr wrap="square" rtlCol="0">
            <a:spAutoFit/>
          </a:bodyPr>
          <a:lstStyle/>
          <a:p>
            <a:pPr algn="ctr"/>
            <a:r>
              <a:rPr lang="en-US" sz="4800" dirty="0" smtClean="0">
                <a:latin typeface="Aharoni" panose="02010803020104030203" pitchFamily="2" charset="-79"/>
                <a:cs typeface="Aharoni" panose="02010803020104030203" pitchFamily="2" charset="-79"/>
              </a:rPr>
              <a:t>METODE, MODEL, DAN TEKNIK LAIN DALAM PEMBELAJARAN MENULIS</a:t>
            </a:r>
            <a:endParaRPr lang="id-ID" sz="4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9544436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3817" y="1058247"/>
            <a:ext cx="11114468" cy="3785652"/>
          </a:xfrm>
          <a:prstGeom prst="rect">
            <a:avLst/>
          </a:prstGeom>
          <a:noFill/>
        </p:spPr>
        <p:txBody>
          <a:bodyPr wrap="square" rtlCol="0">
            <a:spAutoFit/>
          </a:bodyPr>
          <a:lstStyle/>
          <a:p>
            <a:r>
              <a:rPr lang="id-ID" sz="4000" dirty="0" smtClean="0">
                <a:latin typeface="Aharoni" panose="02010803020104030203" pitchFamily="2" charset="-79"/>
                <a:cs typeface="Aharoni" panose="02010803020104030203" pitchFamily="2" charset="-79"/>
              </a:rPr>
              <a:t>1.</a:t>
            </a:r>
            <a:r>
              <a:rPr lang="id-ID" sz="4000" dirty="0">
                <a:latin typeface="Aharoni" panose="02010803020104030203" pitchFamily="2" charset="-79"/>
                <a:cs typeface="Aharoni" panose="02010803020104030203" pitchFamily="2" charset="-79"/>
              </a:rPr>
              <a:t> Metode Pemecahan Masalah </a:t>
            </a:r>
            <a:endParaRPr lang="en-US" sz="4000" dirty="0" smtClean="0">
              <a:latin typeface="Aharoni" panose="02010803020104030203" pitchFamily="2" charset="-79"/>
              <a:cs typeface="Aharoni" panose="02010803020104030203" pitchFamily="2" charset="-79"/>
            </a:endParaRPr>
          </a:p>
          <a:p>
            <a:r>
              <a:rPr lang="id-ID" sz="4000" dirty="0" smtClean="0">
                <a:latin typeface="Aharoni" panose="02010803020104030203" pitchFamily="2" charset="-79"/>
                <a:cs typeface="Aharoni" panose="02010803020104030203" pitchFamily="2" charset="-79"/>
              </a:rPr>
              <a:t>(</a:t>
            </a:r>
            <a:r>
              <a:rPr lang="id-ID" sz="4000" dirty="0">
                <a:latin typeface="Aharoni" panose="02010803020104030203" pitchFamily="2" charset="-79"/>
                <a:cs typeface="Aharoni" panose="02010803020104030203" pitchFamily="2" charset="-79"/>
              </a:rPr>
              <a:t>Problem Solving</a:t>
            </a:r>
            <a:r>
              <a:rPr lang="id-ID" sz="4000" dirty="0" smtClean="0">
                <a:latin typeface="Aharoni" panose="02010803020104030203" pitchFamily="2" charset="-79"/>
                <a:cs typeface="Aharoni" panose="02010803020104030203" pitchFamily="2" charset="-79"/>
              </a:rPr>
              <a:t>)</a:t>
            </a:r>
            <a:r>
              <a:rPr lang="id-ID" sz="4000" dirty="0">
                <a:latin typeface="Aharoni" panose="02010803020104030203" pitchFamily="2" charset="-79"/>
                <a:cs typeface="Aharoni" panose="02010803020104030203" pitchFamily="2" charset="-79"/>
              </a:rPr>
              <a:t> </a:t>
            </a:r>
          </a:p>
          <a:p>
            <a:r>
              <a:rPr lang="id-ID" sz="4000" dirty="0">
                <a:latin typeface="Aharoni" panose="02010803020104030203" pitchFamily="2" charset="-79"/>
                <a:cs typeface="Aharoni" panose="02010803020104030203" pitchFamily="2" charset="-79"/>
              </a:rPr>
              <a:t>2. Picture and Picture</a:t>
            </a:r>
          </a:p>
          <a:p>
            <a:r>
              <a:rPr lang="id-ID" sz="4000" dirty="0" smtClean="0">
                <a:latin typeface="Aharoni" panose="02010803020104030203" pitchFamily="2" charset="-79"/>
                <a:cs typeface="Aharoni" panose="02010803020104030203" pitchFamily="2" charset="-79"/>
              </a:rPr>
              <a:t>3</a:t>
            </a:r>
            <a:r>
              <a:rPr lang="id-ID" sz="4000" dirty="0">
                <a:latin typeface="Aharoni" panose="02010803020104030203" pitchFamily="2" charset="-79"/>
                <a:cs typeface="Aharoni" panose="02010803020104030203" pitchFamily="2" charset="-79"/>
              </a:rPr>
              <a:t>. </a:t>
            </a:r>
            <a:r>
              <a:rPr lang="id-ID" sz="4000" dirty="0" smtClean="0">
                <a:latin typeface="Aharoni" panose="02010803020104030203" pitchFamily="2" charset="-79"/>
                <a:cs typeface="Aharoni" panose="02010803020104030203" pitchFamily="2" charset="-79"/>
              </a:rPr>
              <a:t>Model </a:t>
            </a:r>
            <a:r>
              <a:rPr lang="id-ID" sz="4000" dirty="0">
                <a:latin typeface="Aharoni" panose="02010803020104030203" pitchFamily="2" charset="-79"/>
                <a:cs typeface="Aharoni" panose="02010803020104030203" pitchFamily="2" charset="-79"/>
              </a:rPr>
              <a:t>Examples Non Examples</a:t>
            </a:r>
          </a:p>
          <a:p>
            <a:r>
              <a:rPr lang="id-ID" sz="4000" dirty="0" smtClean="0">
                <a:latin typeface="Aharoni" panose="02010803020104030203" pitchFamily="2" charset="-79"/>
                <a:cs typeface="Aharoni" panose="02010803020104030203" pitchFamily="2" charset="-79"/>
              </a:rPr>
              <a:t>4</a:t>
            </a:r>
            <a:r>
              <a:rPr lang="id-ID" sz="4000" dirty="0">
                <a:latin typeface="Aharoni" panose="02010803020104030203" pitchFamily="2" charset="-79"/>
                <a:cs typeface="Aharoni" panose="02010803020104030203" pitchFamily="2" charset="-79"/>
              </a:rPr>
              <a:t>. </a:t>
            </a:r>
            <a:r>
              <a:rPr lang="id-ID" sz="4000" dirty="0" smtClean="0">
                <a:latin typeface="Aharoni" panose="02010803020104030203" pitchFamily="2" charset="-79"/>
                <a:cs typeface="Aharoni" panose="02010803020104030203" pitchFamily="2" charset="-79"/>
              </a:rPr>
              <a:t>Metode </a:t>
            </a:r>
            <a:r>
              <a:rPr lang="id-ID" sz="4000" dirty="0">
                <a:latin typeface="Aharoni" panose="02010803020104030203" pitchFamily="2" charset="-79"/>
                <a:cs typeface="Aharoni" panose="02010803020104030203" pitchFamily="2" charset="-79"/>
              </a:rPr>
              <a:t>Langsung</a:t>
            </a:r>
          </a:p>
          <a:p>
            <a:r>
              <a:rPr lang="id-ID" sz="4000" dirty="0" smtClean="0">
                <a:latin typeface="Aharoni" panose="02010803020104030203" pitchFamily="2" charset="-79"/>
                <a:cs typeface="Aharoni" panose="02010803020104030203" pitchFamily="2" charset="-79"/>
              </a:rPr>
              <a:t>5</a:t>
            </a:r>
            <a:r>
              <a:rPr lang="id-ID" sz="4000" dirty="0">
                <a:latin typeface="Aharoni" panose="02010803020104030203" pitchFamily="2" charset="-79"/>
                <a:cs typeface="Aharoni" panose="02010803020104030203" pitchFamily="2" charset="-79"/>
              </a:rPr>
              <a:t>. </a:t>
            </a:r>
            <a:r>
              <a:rPr lang="id-ID" sz="4000" dirty="0" smtClean="0">
                <a:latin typeface="Aharoni" panose="02010803020104030203" pitchFamily="2" charset="-79"/>
                <a:cs typeface="Aharoni" panose="02010803020104030203" pitchFamily="2" charset="-79"/>
              </a:rPr>
              <a:t>Metode Sugesti-Imajinasi</a:t>
            </a:r>
            <a:endParaRPr lang="id-ID" sz="4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876007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2463" y="439269"/>
            <a:ext cx="11114468" cy="5509200"/>
          </a:xfrm>
          <a:prstGeom prst="rect">
            <a:avLst/>
          </a:prstGeom>
          <a:noFill/>
        </p:spPr>
        <p:txBody>
          <a:bodyPr wrap="square" rtlCol="0">
            <a:spAutoFit/>
          </a:bodyPr>
          <a:lstStyle/>
          <a:p>
            <a:r>
              <a:rPr lang="id-ID" sz="3200" dirty="0" smtClean="0">
                <a:latin typeface="Aharoni" panose="02010803020104030203" pitchFamily="2" charset="-79"/>
                <a:cs typeface="Aharoni" panose="02010803020104030203" pitchFamily="2" charset="-79"/>
              </a:rPr>
              <a:t>B</a:t>
            </a:r>
            <a:r>
              <a:rPr lang="id-ID" sz="3200" dirty="0">
                <a:latin typeface="Aharoni" panose="02010803020104030203" pitchFamily="2" charset="-79"/>
                <a:cs typeface="Aharoni" panose="02010803020104030203" pitchFamily="2" charset="-79"/>
              </a:rPr>
              <a:t>.  MODEL</a:t>
            </a:r>
          </a:p>
          <a:p>
            <a:r>
              <a:rPr lang="id-ID" sz="3200" dirty="0" smtClean="0">
                <a:latin typeface="Aharoni" panose="02010803020104030203" pitchFamily="2" charset="-79"/>
                <a:cs typeface="Aharoni" panose="02010803020104030203" pitchFamily="2" charset="-79"/>
              </a:rPr>
              <a:t>1</a:t>
            </a:r>
            <a:r>
              <a:rPr lang="id-ID" sz="3200" dirty="0">
                <a:latin typeface="Aharoni" panose="02010803020104030203" pitchFamily="2" charset="-79"/>
                <a:cs typeface="Aharoni" panose="02010803020104030203" pitchFamily="2" charset="-79"/>
              </a:rPr>
              <a:t>. </a:t>
            </a:r>
            <a:r>
              <a:rPr lang="id-ID" sz="3200" dirty="0" smtClean="0">
                <a:latin typeface="Aharoni" panose="02010803020104030203" pitchFamily="2" charset="-79"/>
                <a:cs typeface="Aharoni" panose="02010803020104030203" pitchFamily="2" charset="-79"/>
              </a:rPr>
              <a:t>Model </a:t>
            </a:r>
            <a:r>
              <a:rPr lang="id-ID" sz="3200" dirty="0">
                <a:latin typeface="Aharoni" panose="02010803020104030203" pitchFamily="2" charset="-79"/>
                <a:cs typeface="Aharoni" panose="02010803020104030203" pitchFamily="2" charset="-79"/>
              </a:rPr>
              <a:t>Pembelajaran Menulis dengan </a:t>
            </a:r>
            <a:endParaRPr lang="en-US" sz="3200" dirty="0" smtClean="0">
              <a:latin typeface="Aharoni" panose="02010803020104030203" pitchFamily="2" charset="-79"/>
              <a:cs typeface="Aharoni" panose="02010803020104030203" pitchFamily="2" charset="-79"/>
            </a:endParaRPr>
          </a:p>
          <a:p>
            <a:r>
              <a:rPr lang="id-ID" sz="3200" dirty="0" smtClean="0">
                <a:latin typeface="Aharoni" panose="02010803020104030203" pitchFamily="2" charset="-79"/>
                <a:cs typeface="Aharoni" panose="02010803020104030203" pitchFamily="2" charset="-79"/>
              </a:rPr>
              <a:t>Pendekatan </a:t>
            </a:r>
            <a:r>
              <a:rPr lang="id-ID" sz="3200" dirty="0">
                <a:latin typeface="Aharoni" panose="02010803020104030203" pitchFamily="2" charset="-79"/>
                <a:cs typeface="Aharoni" panose="02010803020104030203" pitchFamily="2" charset="-79"/>
              </a:rPr>
              <a:t>Proses</a:t>
            </a:r>
          </a:p>
          <a:p>
            <a:r>
              <a:rPr lang="id-ID" sz="3200" dirty="0" smtClean="0">
                <a:latin typeface="Aharoni" panose="02010803020104030203" pitchFamily="2" charset="-79"/>
                <a:cs typeface="Aharoni" panose="02010803020104030203" pitchFamily="2" charset="-79"/>
              </a:rPr>
              <a:t>2</a:t>
            </a:r>
            <a:r>
              <a:rPr lang="id-ID" sz="3200" dirty="0">
                <a:latin typeface="Aharoni" panose="02010803020104030203" pitchFamily="2" charset="-79"/>
                <a:cs typeface="Aharoni" panose="02010803020104030203" pitchFamily="2" charset="-79"/>
              </a:rPr>
              <a:t>.  </a:t>
            </a:r>
            <a:r>
              <a:rPr lang="en-US" sz="3200" dirty="0" smtClean="0">
                <a:latin typeface="Aharoni" panose="02010803020104030203" pitchFamily="2" charset="-79"/>
                <a:cs typeface="Aharoni" panose="02010803020104030203" pitchFamily="2" charset="-79"/>
              </a:rPr>
              <a:t>Model </a:t>
            </a:r>
            <a:r>
              <a:rPr lang="en-US" sz="3200" dirty="0" err="1" smtClean="0">
                <a:latin typeface="Aharoni" panose="02010803020104030203" pitchFamily="2" charset="-79"/>
                <a:cs typeface="Aharoni" panose="02010803020104030203" pitchFamily="2" charset="-79"/>
              </a:rPr>
              <a:t>Pembelajara</a:t>
            </a:r>
            <a:r>
              <a:rPr lang="id-ID" sz="3200" dirty="0" smtClean="0">
                <a:latin typeface="Aharoni" panose="02010803020104030203" pitchFamily="2" charset="-79"/>
                <a:cs typeface="Aharoni" panose="02010803020104030203" pitchFamily="2" charset="-79"/>
              </a:rPr>
              <a:t>n</a:t>
            </a:r>
            <a:r>
              <a:rPr lang="id-ID" sz="3200" dirty="0">
                <a:latin typeface="Aharoni" panose="02010803020104030203" pitchFamily="2" charset="-79"/>
                <a:cs typeface="Aharoni" panose="02010803020104030203" pitchFamily="2" charset="-79"/>
              </a:rPr>
              <a:t> Menulis Imajinatif</a:t>
            </a:r>
          </a:p>
          <a:p>
            <a:endParaRPr lang="en-US" sz="3200" dirty="0" smtClean="0">
              <a:latin typeface="Aharoni" panose="02010803020104030203" pitchFamily="2" charset="-79"/>
              <a:cs typeface="Aharoni" panose="02010803020104030203" pitchFamily="2" charset="-79"/>
            </a:endParaRPr>
          </a:p>
          <a:p>
            <a:r>
              <a:rPr lang="id-ID" sz="3200" dirty="0" smtClean="0">
                <a:latin typeface="Aharoni" panose="02010803020104030203" pitchFamily="2" charset="-79"/>
                <a:cs typeface="Aharoni" panose="02010803020104030203" pitchFamily="2" charset="-79"/>
              </a:rPr>
              <a:t>C</a:t>
            </a:r>
            <a:r>
              <a:rPr lang="id-ID" sz="3200" dirty="0">
                <a:latin typeface="Aharoni" panose="02010803020104030203" pitchFamily="2" charset="-79"/>
                <a:cs typeface="Aharoni" panose="02010803020104030203" pitchFamily="2" charset="-79"/>
              </a:rPr>
              <a:t>. TEKNIK</a:t>
            </a:r>
          </a:p>
          <a:p>
            <a:r>
              <a:rPr lang="id-ID" sz="3200" dirty="0" smtClean="0">
                <a:latin typeface="Aharoni" panose="02010803020104030203" pitchFamily="2" charset="-79"/>
                <a:cs typeface="Aharoni" panose="02010803020104030203" pitchFamily="2" charset="-79"/>
              </a:rPr>
              <a:t>1.</a:t>
            </a:r>
            <a:r>
              <a:rPr lang="en-US" sz="3200" dirty="0">
                <a:latin typeface="Aharoni" panose="02010803020104030203" pitchFamily="2" charset="-79"/>
                <a:cs typeface="Aharoni" panose="02010803020104030203" pitchFamily="2" charset="-79"/>
              </a:rPr>
              <a:t> </a:t>
            </a:r>
            <a:r>
              <a:rPr lang="id-ID" sz="3200" dirty="0" smtClean="0">
                <a:latin typeface="Aharoni" panose="02010803020104030203" pitchFamily="2" charset="-79"/>
                <a:cs typeface="Aharoni" panose="02010803020104030203" pitchFamily="2" charset="-79"/>
              </a:rPr>
              <a:t>Teknik </a:t>
            </a:r>
            <a:r>
              <a:rPr lang="id-ID" sz="3200" dirty="0">
                <a:latin typeface="Aharoni" panose="02010803020104030203" pitchFamily="2" charset="-79"/>
                <a:cs typeface="Aharoni" panose="02010803020104030203" pitchFamily="2" charset="-79"/>
              </a:rPr>
              <a:t>pancingan kata kunci</a:t>
            </a:r>
          </a:p>
          <a:p>
            <a:r>
              <a:rPr lang="id-ID" sz="3200" dirty="0" smtClean="0">
                <a:latin typeface="Aharoni" panose="02010803020104030203" pitchFamily="2" charset="-79"/>
                <a:cs typeface="Aharoni" panose="02010803020104030203" pitchFamily="2" charset="-79"/>
              </a:rPr>
              <a:t>2</a:t>
            </a:r>
            <a:r>
              <a:rPr lang="id-ID" sz="3200" dirty="0">
                <a:latin typeface="Aharoni" panose="02010803020104030203" pitchFamily="2" charset="-79"/>
                <a:cs typeface="Aharoni" panose="02010803020104030203" pitchFamily="2" charset="-79"/>
              </a:rPr>
              <a:t>. </a:t>
            </a:r>
            <a:r>
              <a:rPr lang="id-ID" sz="3200" dirty="0" smtClean="0">
                <a:latin typeface="Aharoni" panose="02010803020104030203" pitchFamily="2" charset="-79"/>
                <a:cs typeface="Aharoni" panose="02010803020104030203" pitchFamily="2" charset="-79"/>
              </a:rPr>
              <a:t>Teknik 3M</a:t>
            </a:r>
            <a:r>
              <a:rPr lang="en-US" sz="3200" dirty="0" smtClean="0">
                <a:latin typeface="Aharoni" panose="02010803020104030203" pitchFamily="2" charset="-79"/>
                <a:cs typeface="Aharoni" panose="02010803020104030203" pitchFamily="2" charset="-79"/>
              </a:rPr>
              <a:t> (</a:t>
            </a:r>
            <a:r>
              <a:rPr lang="id-ID" sz="3200" dirty="0" smtClean="0">
                <a:latin typeface="Aharoni" panose="02010803020104030203" pitchFamily="2" charset="-79"/>
                <a:cs typeface="Aharoni" panose="02010803020104030203" pitchFamily="2" charset="-79"/>
              </a:rPr>
              <a:t>mengamati</a:t>
            </a:r>
            <a:r>
              <a:rPr lang="id-ID" sz="3200" dirty="0">
                <a:latin typeface="Aharoni" panose="02010803020104030203" pitchFamily="2" charset="-79"/>
                <a:cs typeface="Aharoni" panose="02010803020104030203" pitchFamily="2" charset="-79"/>
              </a:rPr>
              <a:t>, meniru, dan </a:t>
            </a:r>
            <a:r>
              <a:rPr lang="id-ID" sz="3200" dirty="0" smtClean="0">
                <a:latin typeface="Aharoni" panose="02010803020104030203" pitchFamily="2" charset="-79"/>
                <a:cs typeface="Aharoni" panose="02010803020104030203" pitchFamily="2" charset="-79"/>
              </a:rPr>
              <a:t>menambahi</a:t>
            </a:r>
            <a:r>
              <a:rPr lang="en-US" sz="3200" dirty="0" smtClean="0">
                <a:latin typeface="Aharoni" panose="02010803020104030203" pitchFamily="2" charset="-79"/>
                <a:cs typeface="Aharoni" panose="02010803020104030203" pitchFamily="2" charset="-79"/>
              </a:rPr>
              <a:t>)</a:t>
            </a:r>
            <a:endParaRPr lang="en-US" sz="3200" dirty="0">
              <a:latin typeface="Aharoni" panose="02010803020104030203" pitchFamily="2" charset="-79"/>
              <a:cs typeface="Aharoni" panose="02010803020104030203" pitchFamily="2" charset="-79"/>
            </a:endParaRPr>
          </a:p>
          <a:p>
            <a:r>
              <a:rPr lang="en-US" sz="3200" dirty="0" smtClean="0">
                <a:latin typeface="Aharoni" panose="02010803020104030203" pitchFamily="2" charset="-79"/>
                <a:cs typeface="Aharoni" panose="02010803020104030203" pitchFamily="2" charset="-79"/>
              </a:rPr>
              <a:t>3. </a:t>
            </a:r>
            <a:r>
              <a:rPr lang="id-ID" sz="3200" dirty="0" smtClean="0">
                <a:latin typeface="Aharoni" panose="02010803020104030203" pitchFamily="2" charset="-79"/>
                <a:cs typeface="Aharoni" panose="02010803020104030203" pitchFamily="2" charset="-79"/>
              </a:rPr>
              <a:t>Teknik </a:t>
            </a:r>
            <a:r>
              <a:rPr lang="id-ID" sz="3200" dirty="0">
                <a:latin typeface="Aharoni" panose="02010803020104030203" pitchFamily="2" charset="-79"/>
                <a:cs typeface="Aharoni" panose="02010803020104030203" pitchFamily="2" charset="-79"/>
              </a:rPr>
              <a:t>Field Trip</a:t>
            </a:r>
          </a:p>
          <a:p>
            <a:r>
              <a:rPr lang="id-ID" sz="3200" dirty="0" smtClean="0">
                <a:latin typeface="Aharoni" panose="02010803020104030203" pitchFamily="2" charset="-79"/>
                <a:cs typeface="Aharoni" panose="02010803020104030203" pitchFamily="2" charset="-79"/>
              </a:rPr>
              <a:t>4</a:t>
            </a:r>
            <a:r>
              <a:rPr lang="id-ID" sz="3200" dirty="0">
                <a:latin typeface="Aharoni" panose="02010803020104030203" pitchFamily="2" charset="-79"/>
                <a:cs typeface="Aharoni" panose="02010803020104030203" pitchFamily="2" charset="-79"/>
              </a:rPr>
              <a:t>. </a:t>
            </a:r>
            <a:r>
              <a:rPr lang="id-ID" sz="3200" dirty="0" smtClean="0">
                <a:latin typeface="Aharoni" panose="02010803020104030203" pitchFamily="2" charset="-79"/>
                <a:cs typeface="Aharoni" panose="02010803020104030203" pitchFamily="2" charset="-79"/>
              </a:rPr>
              <a:t>Teknik </a:t>
            </a:r>
            <a:r>
              <a:rPr lang="id-ID" sz="3200" dirty="0">
                <a:latin typeface="Aharoni" panose="02010803020104030203" pitchFamily="2" charset="-79"/>
                <a:cs typeface="Aharoni" panose="02010803020104030203" pitchFamily="2" charset="-79"/>
              </a:rPr>
              <a:t>pengandaian 180o </a:t>
            </a:r>
            <a:r>
              <a:rPr lang="id-ID" sz="3200" dirty="0" smtClean="0">
                <a:latin typeface="Aharoni" panose="02010803020104030203" pitchFamily="2" charset="-79"/>
                <a:cs typeface="Aharoni" panose="02010803020104030203" pitchFamily="2" charset="-79"/>
              </a:rPr>
              <a:t>berbeda</a:t>
            </a:r>
            <a:r>
              <a:rPr lang="id-ID" sz="3200" dirty="0">
                <a:latin typeface="Aharoni" panose="02010803020104030203" pitchFamily="2" charset="-79"/>
                <a:cs typeface="Aharoni" panose="02010803020104030203" pitchFamily="2" charset="-79"/>
              </a:rPr>
              <a:t> </a:t>
            </a:r>
          </a:p>
          <a:p>
            <a:r>
              <a:rPr lang="id-ID" sz="3200" dirty="0">
                <a:latin typeface="Aharoni" panose="02010803020104030203" pitchFamily="2" charset="-79"/>
                <a:cs typeface="Aharoni" panose="02010803020104030203" pitchFamily="2" charset="-79"/>
              </a:rPr>
              <a:t>5. </a:t>
            </a:r>
            <a:r>
              <a:rPr lang="id-ID" sz="3200" dirty="0" smtClean="0">
                <a:latin typeface="Aharoni" panose="02010803020104030203" pitchFamily="2" charset="-79"/>
                <a:cs typeface="Aharoni" panose="02010803020104030203" pitchFamily="2" charset="-79"/>
              </a:rPr>
              <a:t>Teknik </a:t>
            </a:r>
            <a:r>
              <a:rPr lang="id-ID" sz="3200" dirty="0">
                <a:latin typeface="Aharoni" panose="02010803020104030203" pitchFamily="2" charset="-79"/>
                <a:cs typeface="Aharoni" panose="02010803020104030203" pitchFamily="2" charset="-79"/>
              </a:rPr>
              <a:t>kancing </a:t>
            </a:r>
            <a:r>
              <a:rPr lang="id-ID" sz="3200" dirty="0" smtClean="0">
                <a:latin typeface="Aharoni" panose="02010803020104030203" pitchFamily="2" charset="-79"/>
                <a:cs typeface="Aharoni" panose="02010803020104030203" pitchFamily="2" charset="-79"/>
              </a:rPr>
              <a:t>gemerincing</a:t>
            </a:r>
            <a:endParaRPr lang="id-ID" sz="32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0793276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50482" y="896766"/>
            <a:ext cx="10174310" cy="4062651"/>
          </a:xfrm>
          <a:prstGeom prst="rect">
            <a:avLst/>
          </a:prstGeom>
          <a:noFill/>
        </p:spPr>
        <p:txBody>
          <a:bodyPr wrap="square" rtlCol="0">
            <a:spAutoFit/>
          </a:bodyPr>
          <a:lstStyle/>
          <a:p>
            <a:pPr algn="ctr"/>
            <a:r>
              <a:rPr lang="id-ID" sz="6000" dirty="0">
                <a:latin typeface="Aharoni" panose="02010803020104030203" pitchFamily="2" charset="-79"/>
                <a:cs typeface="Aharoni" panose="02010803020104030203" pitchFamily="2" charset="-79"/>
              </a:rPr>
              <a:t>STRATEGI PEMBELAJARAN MENULIS DENGAN MODEL LINTAS KETERAMPILAN BERBAHASA</a:t>
            </a:r>
          </a:p>
          <a:p>
            <a:endParaRPr lang="id-ID" dirty="0"/>
          </a:p>
        </p:txBody>
      </p:sp>
    </p:spTree>
    <p:extLst>
      <p:ext uri="{BB962C8B-B14F-4D97-AF65-F5344CB8AC3E}">
        <p14:creationId xmlns:p14="http://schemas.microsoft.com/office/powerpoint/2010/main" val="4558730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78719" y="292648"/>
            <a:ext cx="10034426" cy="3416320"/>
          </a:xfrm>
          <a:prstGeom prst="rect">
            <a:avLst/>
          </a:prstGeom>
          <a:noFill/>
        </p:spPr>
        <p:txBody>
          <a:bodyPr wrap="square" rtlCol="0">
            <a:spAutoFit/>
          </a:bodyPr>
          <a:lstStyle/>
          <a:p>
            <a:r>
              <a:rPr lang="id-ID" dirty="0" smtClean="0"/>
              <a:t>1</a:t>
            </a:r>
            <a:r>
              <a:rPr lang="id-ID" dirty="0"/>
              <a:t>. </a:t>
            </a:r>
            <a:r>
              <a:rPr lang="id-ID" sz="3600" dirty="0" smtClean="0">
                <a:latin typeface="Aharoni" panose="02010803020104030203" pitchFamily="2" charset="-79"/>
                <a:cs typeface="Aharoni" panose="02010803020104030203" pitchFamily="2" charset="-79"/>
              </a:rPr>
              <a:t>Bermain-main </a:t>
            </a:r>
            <a:r>
              <a:rPr lang="id-ID" sz="3600" dirty="0">
                <a:latin typeface="Aharoni" panose="02010803020104030203" pitchFamily="2" charset="-79"/>
                <a:cs typeface="Aharoni" panose="02010803020104030203" pitchFamily="2" charset="-79"/>
              </a:rPr>
              <a:t>dengan bahasa dan tulisan</a:t>
            </a:r>
          </a:p>
          <a:p>
            <a:r>
              <a:rPr lang="id-ID" sz="3600" dirty="0" smtClean="0">
                <a:latin typeface="Aharoni" panose="02010803020104030203" pitchFamily="2" charset="-79"/>
                <a:cs typeface="Aharoni" panose="02010803020104030203" pitchFamily="2" charset="-79"/>
              </a:rPr>
              <a:t>2</a:t>
            </a:r>
            <a:r>
              <a:rPr lang="id-ID" sz="3600" dirty="0">
                <a:latin typeface="Aharoni" panose="02010803020104030203" pitchFamily="2" charset="-79"/>
                <a:cs typeface="Aharoni" panose="02010803020104030203" pitchFamily="2" charset="-79"/>
              </a:rPr>
              <a:t>. </a:t>
            </a:r>
            <a:r>
              <a:rPr lang="id-ID" sz="3600" dirty="0" smtClean="0">
                <a:latin typeface="Aharoni" panose="02010803020104030203" pitchFamily="2" charset="-79"/>
                <a:cs typeface="Aharoni" panose="02010803020104030203" pitchFamily="2" charset="-79"/>
              </a:rPr>
              <a:t>Kuis</a:t>
            </a:r>
            <a:endParaRPr lang="id-ID" sz="3600" dirty="0">
              <a:latin typeface="Aharoni" panose="02010803020104030203" pitchFamily="2" charset="-79"/>
              <a:cs typeface="Aharoni" panose="02010803020104030203" pitchFamily="2" charset="-79"/>
            </a:endParaRPr>
          </a:p>
          <a:p>
            <a:r>
              <a:rPr lang="id-ID" sz="3600" dirty="0" smtClean="0">
                <a:latin typeface="Aharoni" panose="02010803020104030203" pitchFamily="2" charset="-79"/>
                <a:cs typeface="Aharoni" panose="02010803020104030203" pitchFamily="2" charset="-79"/>
              </a:rPr>
              <a:t>3</a:t>
            </a:r>
            <a:r>
              <a:rPr lang="id-ID" sz="3600" dirty="0">
                <a:latin typeface="Aharoni" panose="02010803020104030203" pitchFamily="2" charset="-79"/>
                <a:cs typeface="Aharoni" panose="02010803020104030203" pitchFamily="2" charset="-79"/>
              </a:rPr>
              <a:t>. </a:t>
            </a:r>
            <a:r>
              <a:rPr lang="id-ID" sz="3600" dirty="0" smtClean="0">
                <a:latin typeface="Aharoni" panose="02010803020104030203" pitchFamily="2" charset="-79"/>
                <a:cs typeface="Aharoni" panose="02010803020104030203" pitchFamily="2" charset="-79"/>
              </a:rPr>
              <a:t>Memberi </a:t>
            </a:r>
            <a:r>
              <a:rPr lang="id-ID" sz="3600" dirty="0">
                <a:latin typeface="Aharoni" panose="02010803020104030203" pitchFamily="2" charset="-79"/>
                <a:cs typeface="Aharoni" panose="02010803020104030203" pitchFamily="2" charset="-79"/>
              </a:rPr>
              <a:t>atau mengganti akhir cerita</a:t>
            </a:r>
          </a:p>
          <a:p>
            <a:r>
              <a:rPr lang="id-ID" sz="3600" dirty="0" smtClean="0">
                <a:latin typeface="Aharoni" panose="02010803020104030203" pitchFamily="2" charset="-79"/>
                <a:cs typeface="Aharoni" panose="02010803020104030203" pitchFamily="2" charset="-79"/>
              </a:rPr>
              <a:t>4</a:t>
            </a:r>
            <a:r>
              <a:rPr lang="id-ID" sz="3600" dirty="0">
                <a:latin typeface="Aharoni" panose="02010803020104030203" pitchFamily="2" charset="-79"/>
                <a:cs typeface="Aharoni" panose="02010803020104030203" pitchFamily="2" charset="-79"/>
              </a:rPr>
              <a:t>. </a:t>
            </a:r>
            <a:r>
              <a:rPr lang="id-ID" sz="3600" dirty="0" smtClean="0">
                <a:latin typeface="Aharoni" panose="02010803020104030203" pitchFamily="2" charset="-79"/>
                <a:cs typeface="Aharoni" panose="02010803020104030203" pitchFamily="2" charset="-79"/>
              </a:rPr>
              <a:t>Menulis </a:t>
            </a:r>
            <a:r>
              <a:rPr lang="id-ID" sz="3600" dirty="0">
                <a:latin typeface="Aharoni" panose="02010803020104030203" pitchFamily="2" charset="-79"/>
                <a:cs typeface="Aharoni" panose="02010803020104030203" pitchFamily="2" charset="-79"/>
              </a:rPr>
              <a:t>meniru model: copy the master</a:t>
            </a:r>
          </a:p>
          <a:p>
            <a:r>
              <a:rPr lang="id-ID" sz="3600" dirty="0" smtClean="0">
                <a:latin typeface="Aharoni" panose="02010803020104030203" pitchFamily="2" charset="-79"/>
                <a:cs typeface="Aharoni" panose="02010803020104030203" pitchFamily="2" charset="-79"/>
              </a:rPr>
              <a:t>5</a:t>
            </a:r>
            <a:r>
              <a:rPr lang="id-ID" sz="3600" dirty="0">
                <a:latin typeface="Aharoni" panose="02010803020104030203" pitchFamily="2" charset="-79"/>
                <a:cs typeface="Aharoni" panose="02010803020104030203" pitchFamily="2" charset="-79"/>
              </a:rPr>
              <a:t>. </a:t>
            </a:r>
            <a:r>
              <a:rPr lang="id-ID" sz="3600" dirty="0" smtClean="0">
                <a:latin typeface="Aharoni" panose="02010803020104030203" pitchFamily="2" charset="-79"/>
                <a:cs typeface="Aharoni" panose="02010803020104030203" pitchFamily="2" charset="-79"/>
              </a:rPr>
              <a:t>Pembelajaran </a:t>
            </a:r>
            <a:r>
              <a:rPr lang="id-ID" sz="3600" dirty="0">
                <a:latin typeface="Aharoni" panose="02010803020104030203" pitchFamily="2" charset="-79"/>
                <a:cs typeface="Aharoni" panose="02010803020104030203" pitchFamily="2" charset="-79"/>
              </a:rPr>
              <a:t>menulis diluar kelas</a:t>
            </a:r>
          </a:p>
          <a:p>
            <a:endParaRPr lang="en-US" sz="3600" dirty="0" smtClean="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5228668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276" y="334851"/>
            <a:ext cx="8768333" cy="6370975"/>
          </a:xfrm>
          <a:prstGeom prst="rect">
            <a:avLst/>
          </a:prstGeom>
          <a:noFill/>
        </p:spPr>
        <p:txBody>
          <a:bodyPr wrap="square" rtlCol="0">
            <a:spAutoFit/>
          </a:bodyPr>
          <a:lstStyle/>
          <a:p>
            <a:r>
              <a:rPr lang="id-ID" sz="2400" dirty="0" smtClean="0">
                <a:latin typeface="Aharoni" panose="02010803020104030203" pitchFamily="2" charset="-79"/>
                <a:cs typeface="Aharoni" panose="02010803020104030203" pitchFamily="2" charset="-79"/>
              </a:rPr>
              <a:t>EVALUASI </a:t>
            </a:r>
            <a:r>
              <a:rPr lang="id-ID" sz="2400" dirty="0">
                <a:latin typeface="Aharoni" panose="02010803020104030203" pitchFamily="2" charset="-79"/>
                <a:cs typeface="Aharoni" panose="02010803020104030203" pitchFamily="2" charset="-79"/>
              </a:rPr>
              <a:t>MENULIS DI SD</a:t>
            </a:r>
          </a:p>
          <a:p>
            <a:r>
              <a:rPr lang="id-ID" sz="2400" dirty="0" smtClean="0">
                <a:latin typeface="Aharoni" panose="02010803020104030203" pitchFamily="2" charset="-79"/>
                <a:cs typeface="Aharoni" panose="02010803020104030203" pitchFamily="2" charset="-79"/>
              </a:rPr>
              <a:t>Menurut </a:t>
            </a:r>
            <a:r>
              <a:rPr lang="id-ID" sz="2400" dirty="0">
                <a:latin typeface="Aharoni" panose="02010803020104030203" pitchFamily="2" charset="-79"/>
                <a:cs typeface="Aharoni" panose="02010803020104030203" pitchFamily="2" charset="-79"/>
              </a:rPr>
              <a:t>Sabarti Akhadiah (1991: 150), ruang lingkup evaluasi pembelajaran menulis permulaan di SD meliputi:</a:t>
            </a:r>
          </a:p>
          <a:p>
            <a:r>
              <a:rPr lang="id-ID" sz="2400" dirty="0">
                <a:latin typeface="Aharoni" panose="02010803020104030203" pitchFamily="2" charset="-79"/>
                <a:cs typeface="Aharoni" panose="02010803020104030203" pitchFamily="2" charset="-79"/>
              </a:rPr>
              <a:t>1. </a:t>
            </a:r>
            <a:r>
              <a:rPr lang="id-ID" sz="2400" dirty="0" smtClean="0">
                <a:latin typeface="Aharoni" panose="02010803020104030203" pitchFamily="2" charset="-79"/>
                <a:cs typeface="Aharoni" panose="02010803020104030203" pitchFamily="2" charset="-79"/>
              </a:rPr>
              <a:t>Penguasaan </a:t>
            </a:r>
            <a:r>
              <a:rPr lang="id-ID" sz="2400" dirty="0">
                <a:latin typeface="Aharoni" panose="02010803020104030203" pitchFamily="2" charset="-79"/>
                <a:cs typeface="Aharoni" panose="02010803020104030203" pitchFamily="2" charset="-79"/>
              </a:rPr>
              <a:t>lambang bunyi</a:t>
            </a:r>
          </a:p>
          <a:p>
            <a:r>
              <a:rPr lang="en-US" sz="2400" dirty="0" smtClean="0">
                <a:latin typeface="Aharoni" panose="02010803020104030203" pitchFamily="2" charset="-79"/>
                <a:cs typeface="Aharoni" panose="02010803020104030203" pitchFamily="2" charset="-79"/>
                <a:sym typeface="Wingdings" panose="05000000000000000000" pitchFamily="2" charset="2"/>
              </a:rPr>
              <a:t> </a:t>
            </a:r>
            <a:r>
              <a:rPr lang="id-ID" sz="2400" dirty="0" smtClean="0">
                <a:latin typeface="Aharoni" panose="02010803020104030203" pitchFamily="2" charset="-79"/>
                <a:cs typeface="Aharoni" panose="02010803020104030203" pitchFamily="2" charset="-79"/>
              </a:rPr>
              <a:t>Dikte </a:t>
            </a:r>
            <a:r>
              <a:rPr lang="id-ID" sz="2400" dirty="0">
                <a:latin typeface="Aharoni" panose="02010803020104030203" pitchFamily="2" charset="-79"/>
                <a:cs typeface="Aharoni" panose="02010803020104030203" pitchFamily="2" charset="-79"/>
              </a:rPr>
              <a:t>merupakan cara yang paling efektif untuk mengetahui penguasaan siswa tentang lambang bunyi.</a:t>
            </a:r>
          </a:p>
          <a:p>
            <a:r>
              <a:rPr lang="id-ID" sz="2400" dirty="0">
                <a:latin typeface="Aharoni" panose="02010803020104030203" pitchFamily="2" charset="-79"/>
                <a:cs typeface="Aharoni" panose="02010803020104030203" pitchFamily="2" charset="-79"/>
              </a:rPr>
              <a:t>2. </a:t>
            </a:r>
            <a:r>
              <a:rPr lang="id-ID" sz="2400" dirty="0" smtClean="0">
                <a:latin typeface="Aharoni" panose="02010803020104030203" pitchFamily="2" charset="-79"/>
                <a:cs typeface="Aharoni" panose="02010803020104030203" pitchFamily="2" charset="-79"/>
              </a:rPr>
              <a:t>Penguasaan </a:t>
            </a:r>
            <a:r>
              <a:rPr lang="id-ID" sz="2400" dirty="0">
                <a:latin typeface="Aharoni" panose="02010803020104030203" pitchFamily="2" charset="-79"/>
                <a:cs typeface="Aharoni" panose="02010803020104030203" pitchFamily="2" charset="-79"/>
              </a:rPr>
              <a:t>ejaan dan tanda baca</a:t>
            </a:r>
          </a:p>
          <a:p>
            <a:r>
              <a:rPr lang="en-US" sz="2400" dirty="0" smtClean="0">
                <a:latin typeface="Aharoni" panose="02010803020104030203" pitchFamily="2" charset="-79"/>
                <a:cs typeface="Aharoni" panose="02010803020104030203" pitchFamily="2" charset="-79"/>
                <a:sym typeface="Wingdings" panose="05000000000000000000" pitchFamily="2" charset="2"/>
              </a:rPr>
              <a:t> </a:t>
            </a:r>
            <a:r>
              <a:rPr lang="id-ID" sz="2400" dirty="0" smtClean="0">
                <a:latin typeface="Aharoni" panose="02010803020104030203" pitchFamily="2" charset="-79"/>
                <a:cs typeface="Aharoni" panose="02010803020104030203" pitchFamily="2" charset="-79"/>
              </a:rPr>
              <a:t>Guru </a:t>
            </a:r>
            <a:r>
              <a:rPr lang="id-ID" sz="2400" dirty="0">
                <a:latin typeface="Aharoni" panose="02010803020104030203" pitchFamily="2" charset="-79"/>
                <a:cs typeface="Aharoni" panose="02010803020104030203" pitchFamily="2" charset="-79"/>
              </a:rPr>
              <a:t>bisa menggunakan teknik dikte, pilihan ganda, atau perbaikan ejaan yang salah untuk mengetahui kemampuan siswa dalam penguasaan ejaan dan tanda baca.</a:t>
            </a:r>
          </a:p>
          <a:p>
            <a:r>
              <a:rPr lang="id-ID" sz="2400" dirty="0">
                <a:latin typeface="Aharoni" panose="02010803020104030203" pitchFamily="2" charset="-79"/>
                <a:cs typeface="Aharoni" panose="02010803020104030203" pitchFamily="2" charset="-79"/>
              </a:rPr>
              <a:t>3. </a:t>
            </a:r>
            <a:r>
              <a:rPr lang="id-ID" sz="2400" dirty="0" smtClean="0">
                <a:latin typeface="Aharoni" panose="02010803020104030203" pitchFamily="2" charset="-79"/>
                <a:cs typeface="Aharoni" panose="02010803020104030203" pitchFamily="2" charset="-79"/>
              </a:rPr>
              <a:t>Kemampuan </a:t>
            </a:r>
            <a:r>
              <a:rPr lang="id-ID" sz="2400" dirty="0">
                <a:latin typeface="Aharoni" panose="02010803020104030203" pitchFamily="2" charset="-79"/>
                <a:cs typeface="Aharoni" panose="02010803020104030203" pitchFamily="2" charset="-79"/>
              </a:rPr>
              <a:t>memilih kata</a:t>
            </a:r>
          </a:p>
          <a:p>
            <a:r>
              <a:rPr lang="en-US" sz="2400" dirty="0" smtClean="0">
                <a:latin typeface="Aharoni" panose="02010803020104030203" pitchFamily="2" charset="-79"/>
                <a:cs typeface="Aharoni" panose="02010803020104030203" pitchFamily="2" charset="-79"/>
                <a:sym typeface="Wingdings" panose="05000000000000000000" pitchFamily="2" charset="2"/>
              </a:rPr>
              <a:t> </a:t>
            </a:r>
            <a:r>
              <a:rPr lang="id-ID" sz="2400" dirty="0" smtClean="0">
                <a:latin typeface="Aharoni" panose="02010803020104030203" pitchFamily="2" charset="-79"/>
                <a:cs typeface="Aharoni" panose="02010803020104030203" pitchFamily="2" charset="-79"/>
              </a:rPr>
              <a:t>Tes </a:t>
            </a:r>
            <a:r>
              <a:rPr lang="id-ID" sz="2400" dirty="0">
                <a:latin typeface="Aharoni" panose="02010803020104030203" pitchFamily="2" charset="-79"/>
                <a:cs typeface="Aharoni" panose="02010803020104030203" pitchFamily="2" charset="-79"/>
              </a:rPr>
              <a:t>dalam hal ini sebenarnya merupakan semacam tes kosa kata yang lebih menekankan pada kemampuan siswa dalam menggunakan kata secara tepat dalam kalimat.</a:t>
            </a:r>
          </a:p>
          <a:p>
            <a:r>
              <a:rPr lang="id-ID" sz="2400" dirty="0">
                <a:latin typeface="Aharoni" panose="02010803020104030203" pitchFamily="2" charset="-79"/>
                <a:cs typeface="Aharoni" panose="02010803020104030203" pitchFamily="2" charset="-79"/>
              </a:rPr>
              <a:t> </a:t>
            </a:r>
          </a:p>
        </p:txBody>
      </p:sp>
    </p:spTree>
    <p:extLst>
      <p:ext uri="{BB962C8B-B14F-4D97-AF65-F5344CB8AC3E}">
        <p14:creationId xmlns:p14="http://schemas.microsoft.com/office/powerpoint/2010/main" val="1658606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1065" y="218941"/>
            <a:ext cx="9131913" cy="6247864"/>
          </a:xfrm>
          <a:prstGeom prst="rect">
            <a:avLst/>
          </a:prstGeom>
          <a:noFill/>
        </p:spPr>
        <p:txBody>
          <a:bodyPr wrap="square" rtlCol="0">
            <a:spAutoFit/>
          </a:bodyPr>
          <a:lstStyle/>
          <a:p>
            <a:r>
              <a:rPr lang="id-ID" sz="4000" dirty="0" smtClean="0">
                <a:latin typeface="Aharoni" panose="02010803020104030203" pitchFamily="2" charset="-79"/>
                <a:cs typeface="Aharoni" panose="02010803020104030203" pitchFamily="2" charset="-79"/>
              </a:rPr>
              <a:t>1</a:t>
            </a:r>
            <a:r>
              <a:rPr lang="id-ID" sz="4000" dirty="0">
                <a:latin typeface="Aharoni" panose="02010803020104030203" pitchFamily="2" charset="-79"/>
                <a:cs typeface="Aharoni" panose="02010803020104030203" pitchFamily="2" charset="-79"/>
              </a:rPr>
              <a:t>. </a:t>
            </a:r>
            <a:r>
              <a:rPr lang="en-US" sz="4000" dirty="0">
                <a:latin typeface="Aharoni" panose="02010803020104030203" pitchFamily="2" charset="-79"/>
                <a:cs typeface="Aharoni" panose="02010803020104030203" pitchFamily="2" charset="-79"/>
              </a:rPr>
              <a:t>P</a:t>
            </a:r>
            <a:r>
              <a:rPr lang="id-ID" sz="4000" dirty="0" smtClean="0">
                <a:latin typeface="Aharoni" panose="02010803020104030203" pitchFamily="2" charset="-79"/>
                <a:cs typeface="Aharoni" panose="02010803020104030203" pitchFamily="2" charset="-79"/>
              </a:rPr>
              <a:t>endekatan </a:t>
            </a:r>
            <a:r>
              <a:rPr lang="id-ID" sz="4000" dirty="0">
                <a:latin typeface="Aharoni" panose="02010803020104030203" pitchFamily="2" charset="-79"/>
                <a:cs typeface="Aharoni" panose="02010803020104030203" pitchFamily="2" charset="-79"/>
              </a:rPr>
              <a:t>komunikatif</a:t>
            </a:r>
          </a:p>
          <a:p>
            <a:r>
              <a:rPr lang="id-ID" sz="4000" dirty="0">
                <a:latin typeface="Aharoni" panose="02010803020104030203" pitchFamily="2" charset="-79"/>
                <a:cs typeface="Aharoni" panose="02010803020104030203" pitchFamily="2" charset="-79"/>
              </a:rPr>
              <a:t>pendekatan komunikatif memfokuskan pada keterampilan siswa mengimplementasikan fungsi bahasa (untuk berkomunikasi) dalam pembelajaran, pendekatan komunikatif tampak pada pembelajaran, misalnya: mendeskripsikan suatu benda, menulis surat, dan membuat iklan</a:t>
            </a:r>
            <a:r>
              <a:rPr lang="id-ID" sz="4000" dirty="0" smtClean="0">
                <a:latin typeface="Aharoni" panose="02010803020104030203" pitchFamily="2" charset="-79"/>
                <a:cs typeface="Aharoni" panose="02010803020104030203" pitchFamily="2" charset="-79"/>
              </a:rPr>
              <a:t>.</a:t>
            </a:r>
            <a:endParaRPr lang="id-ID" sz="4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292117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0726" y="117693"/>
            <a:ext cx="9272590" cy="6740307"/>
          </a:xfrm>
          <a:prstGeom prst="rect">
            <a:avLst/>
          </a:prstGeom>
          <a:noFill/>
        </p:spPr>
        <p:txBody>
          <a:bodyPr wrap="square" rtlCol="0">
            <a:spAutoFit/>
          </a:bodyPr>
          <a:lstStyle/>
          <a:p>
            <a:r>
              <a:rPr lang="id-ID" sz="3600" dirty="0" smtClean="0">
                <a:latin typeface="Aharoni" panose="02010803020104030203" pitchFamily="2" charset="-79"/>
                <a:cs typeface="Aharoni" panose="02010803020104030203" pitchFamily="2" charset="-79"/>
              </a:rPr>
              <a:t>2</a:t>
            </a:r>
            <a:r>
              <a:rPr lang="id-ID" sz="3600" dirty="0">
                <a:latin typeface="Aharoni" panose="02010803020104030203" pitchFamily="2" charset="-79"/>
                <a:cs typeface="Aharoni" panose="02010803020104030203" pitchFamily="2" charset="-79"/>
              </a:rPr>
              <a:t>. </a:t>
            </a:r>
            <a:r>
              <a:rPr lang="id-ID" sz="3600" dirty="0" smtClean="0">
                <a:latin typeface="Aharoni" panose="02010803020104030203" pitchFamily="2" charset="-79"/>
                <a:cs typeface="Aharoni" panose="02010803020104030203" pitchFamily="2" charset="-79"/>
              </a:rPr>
              <a:t>Pendekatan </a:t>
            </a:r>
            <a:r>
              <a:rPr lang="id-ID" sz="3600" dirty="0">
                <a:latin typeface="Aharoni" panose="02010803020104030203" pitchFamily="2" charset="-79"/>
                <a:cs typeface="Aharoni" panose="02010803020104030203" pitchFamily="2" charset="-79"/>
              </a:rPr>
              <a:t>integratif</a:t>
            </a:r>
          </a:p>
          <a:p>
            <a:r>
              <a:rPr lang="id-ID" sz="3600" dirty="0">
                <a:latin typeface="Aharoni" panose="02010803020104030203" pitchFamily="2" charset="-79"/>
                <a:cs typeface="Aharoni" panose="02010803020104030203" pitchFamily="2" charset="-79"/>
              </a:rPr>
              <a:t>Pendekatan integratif menekankan keterpaduan empat aspek keterampilan berbahasa (menyimak, berbicara, membaca, dan menulis) dalam pembelajaran. Pendekatan ini tampak pada butir pembelajaran, misalnya: menceritakan pengalaman yang menarik, menuliskan suatu peristiwa sederhana, membaca bacaan kemudian membuat ikhtisar, dan meringkas cerita yang didengar</a:t>
            </a:r>
            <a:r>
              <a:rPr lang="id-ID" sz="3600" dirty="0" smtClean="0">
                <a:latin typeface="Aharoni" panose="02010803020104030203" pitchFamily="2" charset="-79"/>
                <a:cs typeface="Aharoni" panose="02010803020104030203" pitchFamily="2" charset="-79"/>
              </a:rPr>
              <a:t>.</a:t>
            </a:r>
            <a:endParaRPr lang="id-ID" sz="36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720912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2253" y="0"/>
            <a:ext cx="9342929" cy="6740307"/>
          </a:xfrm>
          <a:prstGeom prst="rect">
            <a:avLst/>
          </a:prstGeom>
          <a:noFill/>
        </p:spPr>
        <p:txBody>
          <a:bodyPr wrap="square" rtlCol="0">
            <a:spAutoFit/>
          </a:bodyPr>
          <a:lstStyle/>
          <a:p>
            <a:r>
              <a:rPr lang="id-ID" sz="3600" dirty="0" smtClean="0">
                <a:latin typeface="Aharoni" panose="02010803020104030203" pitchFamily="2" charset="-79"/>
                <a:cs typeface="Aharoni" panose="02010803020104030203" pitchFamily="2" charset="-79"/>
              </a:rPr>
              <a:t>3</a:t>
            </a:r>
            <a:r>
              <a:rPr lang="id-ID" sz="3600" dirty="0">
                <a:latin typeface="Aharoni" panose="02010803020104030203" pitchFamily="2" charset="-79"/>
                <a:cs typeface="Aharoni" panose="02010803020104030203" pitchFamily="2" charset="-79"/>
              </a:rPr>
              <a:t>. </a:t>
            </a:r>
            <a:r>
              <a:rPr lang="id-ID" sz="3600" dirty="0" smtClean="0">
                <a:latin typeface="Aharoni" panose="02010803020104030203" pitchFamily="2" charset="-79"/>
                <a:cs typeface="Aharoni" panose="02010803020104030203" pitchFamily="2" charset="-79"/>
              </a:rPr>
              <a:t>Pendekatan </a:t>
            </a:r>
            <a:r>
              <a:rPr lang="id-ID" sz="3600" dirty="0">
                <a:latin typeface="Aharoni" panose="02010803020104030203" pitchFamily="2" charset="-79"/>
                <a:cs typeface="Aharoni" panose="02010803020104030203" pitchFamily="2" charset="-79"/>
              </a:rPr>
              <a:t>keterampilan proses</a:t>
            </a:r>
          </a:p>
          <a:p>
            <a:r>
              <a:rPr lang="id-ID" sz="3600" dirty="0">
                <a:latin typeface="Aharoni" panose="02010803020104030203" pitchFamily="2" charset="-79"/>
                <a:cs typeface="Aharoni" panose="02010803020104030203" pitchFamily="2" charset="-79"/>
              </a:rPr>
              <a:t>Pendekatan keterampilan proses memfokuskan keterampilan siswa dalam mengamati, mengklasifikasi, menginterpretasi, dan mengkomunikasikan. Pendekatan keterampilan proses ini tampak pada butir pembelajaran, misalnya: melaporkan hasil kunjungan, menyusun laporan pengamatan, membuat iklan, dan menyusun kalimat acak menjadi paragraf yang padu</a:t>
            </a:r>
            <a:r>
              <a:rPr lang="id-ID" sz="3600" dirty="0" smtClean="0">
                <a:latin typeface="Aharoni" panose="02010803020104030203" pitchFamily="2" charset="-79"/>
                <a:cs typeface="Aharoni" panose="02010803020104030203" pitchFamily="2" charset="-79"/>
              </a:rPr>
              <a:t>.</a:t>
            </a:r>
            <a:endParaRPr lang="id-ID" sz="36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916058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2252" y="0"/>
            <a:ext cx="9174117" cy="6986528"/>
          </a:xfrm>
          <a:prstGeom prst="rect">
            <a:avLst/>
          </a:prstGeom>
          <a:noFill/>
        </p:spPr>
        <p:txBody>
          <a:bodyPr wrap="square" rtlCol="0">
            <a:spAutoFit/>
          </a:bodyPr>
          <a:lstStyle/>
          <a:p>
            <a:r>
              <a:rPr lang="id-ID" sz="2800" dirty="0" smtClean="0">
                <a:latin typeface="Aharoni" panose="02010803020104030203" pitchFamily="2" charset="-79"/>
                <a:cs typeface="Aharoni" panose="02010803020104030203" pitchFamily="2" charset="-79"/>
              </a:rPr>
              <a:t>4</a:t>
            </a:r>
            <a:r>
              <a:rPr lang="id-ID" sz="2800" dirty="0">
                <a:latin typeface="Aharoni" panose="02010803020104030203" pitchFamily="2" charset="-79"/>
                <a:cs typeface="Aharoni" panose="02010803020104030203" pitchFamily="2" charset="-79"/>
              </a:rPr>
              <a:t>. </a:t>
            </a:r>
            <a:r>
              <a:rPr lang="id-ID" sz="2800" dirty="0" smtClean="0">
                <a:latin typeface="Aharoni" panose="02010803020104030203" pitchFamily="2" charset="-79"/>
                <a:cs typeface="Aharoni" panose="02010803020104030203" pitchFamily="2" charset="-79"/>
              </a:rPr>
              <a:t>Pendekatan </a:t>
            </a:r>
            <a:r>
              <a:rPr lang="id-ID" sz="2800" dirty="0">
                <a:latin typeface="Aharoni" panose="02010803020104030203" pitchFamily="2" charset="-79"/>
                <a:cs typeface="Aharoni" panose="02010803020104030203" pitchFamily="2" charset="-79"/>
              </a:rPr>
              <a:t>tematis</a:t>
            </a:r>
          </a:p>
          <a:p>
            <a:r>
              <a:rPr lang="id-ID" sz="2800" dirty="0">
                <a:latin typeface="Aharoni" panose="02010803020104030203" pitchFamily="2" charset="-79"/>
                <a:cs typeface="Aharoni" panose="02010803020104030203" pitchFamily="2" charset="-79"/>
              </a:rPr>
              <a:t>Pendekatan tematis menekankan tema pembelajaran sebagai payung/pemandu dalam pembelajaran</a:t>
            </a:r>
            <a:r>
              <a:rPr lang="id-ID" sz="2800" dirty="0" smtClean="0">
                <a:latin typeface="Aharoni" panose="02010803020104030203" pitchFamily="2" charset="-79"/>
                <a:cs typeface="Aharoni" panose="02010803020104030203" pitchFamily="2" charset="-79"/>
              </a:rPr>
              <a:t>.</a:t>
            </a:r>
            <a:r>
              <a:rPr lang="en-US" sz="2800" dirty="0" smtClean="0">
                <a:latin typeface="Aharoni" panose="02010803020104030203" pitchFamily="2" charset="-79"/>
                <a:cs typeface="Aharoni" panose="02010803020104030203" pitchFamily="2" charset="-79"/>
              </a:rPr>
              <a:t> P</a:t>
            </a:r>
            <a:r>
              <a:rPr lang="id-ID" sz="2800" dirty="0" smtClean="0">
                <a:latin typeface="Aharoni" panose="02010803020104030203" pitchFamily="2" charset="-79"/>
                <a:cs typeface="Aharoni" panose="02010803020104030203" pitchFamily="2" charset="-79"/>
              </a:rPr>
              <a:t>endekatan tematis </a:t>
            </a:r>
            <a:r>
              <a:rPr lang="id-ID" sz="2800" dirty="0">
                <a:latin typeface="Aharoni" panose="02010803020104030203" pitchFamily="2" charset="-79"/>
                <a:cs typeface="Aharoni" panose="02010803020104030203" pitchFamily="2" charset="-79"/>
              </a:rPr>
              <a:t>tampak pada butir pembelajaran, </a:t>
            </a:r>
            <a:r>
              <a:rPr lang="id-ID" sz="2800" dirty="0" smtClean="0">
                <a:latin typeface="Aharoni" panose="02010803020104030203" pitchFamily="2" charset="-79"/>
                <a:cs typeface="Aharoni" panose="02010803020104030203" pitchFamily="2" charset="-79"/>
              </a:rPr>
              <a:t>misa</a:t>
            </a:r>
            <a:r>
              <a:rPr lang="en-US" sz="2800" dirty="0" smtClean="0">
                <a:latin typeface="Aharoni" panose="02010803020104030203" pitchFamily="2" charset="-79"/>
                <a:cs typeface="Aharoni" panose="02010803020104030203" pitchFamily="2" charset="-79"/>
              </a:rPr>
              <a:t>l</a:t>
            </a:r>
            <a:r>
              <a:rPr lang="id-ID" sz="2800" dirty="0" smtClean="0">
                <a:latin typeface="Aharoni" panose="02010803020104030203" pitchFamily="2" charset="-79"/>
                <a:cs typeface="Aharoni" panose="02010803020104030203" pitchFamily="2" charset="-79"/>
              </a:rPr>
              <a:t>nya</a:t>
            </a:r>
            <a:r>
              <a:rPr lang="en-US" sz="2800" dirty="0" smtClean="0">
                <a:latin typeface="Aharoni" panose="02010803020104030203" pitchFamily="2" charset="-79"/>
                <a:cs typeface="Aharoni" panose="02010803020104030203" pitchFamily="2" charset="-79"/>
              </a:rPr>
              <a:t> </a:t>
            </a:r>
            <a:r>
              <a:rPr lang="id-ID" sz="2800" dirty="0" smtClean="0">
                <a:latin typeface="Aharoni" panose="02010803020104030203" pitchFamily="2" charset="-79"/>
                <a:cs typeface="Aharoni" panose="02010803020104030203" pitchFamily="2" charset="-79"/>
              </a:rPr>
              <a:t>menulis </a:t>
            </a:r>
            <a:r>
              <a:rPr lang="id-ID" sz="2800" dirty="0">
                <a:latin typeface="Aharoni" panose="02010803020104030203" pitchFamily="2" charset="-79"/>
                <a:cs typeface="Aharoni" panose="02010803020104030203" pitchFamily="2" charset="-79"/>
              </a:rPr>
              <a:t>pengalaman dalam bentuk puisi, dan menyusun naskah sambutan.</a:t>
            </a:r>
          </a:p>
          <a:p>
            <a:r>
              <a:rPr lang="id-ID" sz="2800" dirty="0">
                <a:latin typeface="Aharoni" panose="02010803020104030203" pitchFamily="2" charset="-79"/>
                <a:cs typeface="Aharoni" panose="02010803020104030203" pitchFamily="2" charset="-79"/>
              </a:rPr>
              <a:t>Pendekatan-pendekatan tersebut pada hakikatnya mempunyai karakteristik yang sama dengan pendekatan konstruktivisme, yaitu memandang siswa di dalam pembelajaran sebagai subjek pembelajaran bukan sebagat objek pembelajaran. Dalam hal ini, peran guru sebagai motivator dan fasilitator di dalam membangkitkan potensi siswa dalam membangun/mengkonstruksi gagasan/ide </a:t>
            </a:r>
            <a:r>
              <a:rPr lang="id-ID" sz="2800" dirty="0" smtClean="0">
                <a:latin typeface="Aharoni" panose="02010803020104030203" pitchFamily="2" charset="-79"/>
                <a:cs typeface="Aharoni" panose="02010803020104030203" pitchFamily="2" charset="-79"/>
              </a:rPr>
              <a:t>mas</a:t>
            </a:r>
            <a:r>
              <a:rPr lang="en-US" sz="2800" dirty="0" smtClean="0">
                <a:latin typeface="Aharoni" panose="02010803020104030203" pitchFamily="2" charset="-79"/>
                <a:cs typeface="Aharoni" panose="02010803020104030203" pitchFamily="2" charset="-79"/>
              </a:rPr>
              <a:t>in</a:t>
            </a:r>
            <a:r>
              <a:rPr lang="id-ID" sz="2800" dirty="0" smtClean="0">
                <a:latin typeface="Aharoni" panose="02010803020104030203" pitchFamily="2" charset="-79"/>
                <a:cs typeface="Aharoni" panose="02010803020104030203" pitchFamily="2" charset="-79"/>
              </a:rPr>
              <a:t>g-masing </a:t>
            </a:r>
            <a:r>
              <a:rPr lang="id-ID" sz="2800" dirty="0">
                <a:latin typeface="Aharoni" panose="02010803020104030203" pitchFamily="2" charset="-79"/>
                <a:cs typeface="Aharoni" panose="02010803020104030203" pitchFamily="2" charset="-79"/>
              </a:rPr>
              <a:t>di dalam pembelajaran.</a:t>
            </a:r>
          </a:p>
        </p:txBody>
      </p:sp>
    </p:spTree>
    <p:extLst>
      <p:ext uri="{BB962C8B-B14F-4D97-AF65-F5344CB8AC3E}">
        <p14:creationId xmlns:p14="http://schemas.microsoft.com/office/powerpoint/2010/main" val="2005333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252818" y="1856143"/>
            <a:ext cx="9981127" cy="1754326"/>
          </a:xfrm>
          <a:prstGeom prst="rect">
            <a:avLst/>
          </a:prstGeom>
          <a:noFill/>
        </p:spPr>
        <p:txBody>
          <a:bodyPr wrap="square" rtlCol="0">
            <a:spAutoFit/>
          </a:bodyPr>
          <a:lstStyle/>
          <a:p>
            <a:r>
              <a:rPr lang="en-US" sz="5400" dirty="0" smtClean="0">
                <a:solidFill>
                  <a:schemeClr val="bg1"/>
                </a:solidFill>
                <a:latin typeface="Aharoni" panose="02010803020104030203" pitchFamily="2" charset="-79"/>
                <a:cs typeface="Aharoni" panose="02010803020104030203" pitchFamily="2" charset="-79"/>
              </a:rPr>
              <a:t>METODE-METODE DALAM PEMBELAJARAN MENULIS</a:t>
            </a:r>
            <a:endParaRPr lang="id-ID" sz="54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428396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8408" y="778081"/>
            <a:ext cx="9568804" cy="4832092"/>
          </a:xfrm>
          <a:prstGeom prst="rect">
            <a:avLst/>
          </a:prstGeom>
          <a:noFill/>
        </p:spPr>
        <p:txBody>
          <a:bodyPr wrap="square" rtlCol="0">
            <a:spAutoFit/>
          </a:bodyPr>
          <a:lstStyle/>
          <a:p>
            <a:r>
              <a:rPr lang="en-US" sz="4400" dirty="0" smtClean="0">
                <a:latin typeface="Aharoni" panose="02010803020104030203" pitchFamily="2" charset="-79"/>
                <a:cs typeface="Aharoni" panose="02010803020104030203" pitchFamily="2" charset="-79"/>
              </a:rPr>
              <a:t>D</a:t>
            </a:r>
            <a:r>
              <a:rPr lang="id-ID" sz="4400" dirty="0" smtClean="0">
                <a:latin typeface="Aharoni" panose="02010803020104030203" pitchFamily="2" charset="-79"/>
                <a:cs typeface="Aharoni" panose="02010803020104030203" pitchFamily="2" charset="-79"/>
              </a:rPr>
              <a:t>alam pembelajaaran menulis permulaan ada 4 metode yang dapat diterapkan</a:t>
            </a:r>
            <a:r>
              <a:rPr lang="en-US" sz="4400" dirty="0" smtClean="0">
                <a:latin typeface="Aharoni" panose="02010803020104030203" pitchFamily="2" charset="-79"/>
                <a:cs typeface="Aharoni" panose="02010803020104030203" pitchFamily="2" charset="-79"/>
              </a:rPr>
              <a:t>: </a:t>
            </a:r>
          </a:p>
          <a:p>
            <a:pPr marL="342900" indent="-342900">
              <a:buAutoNum type="arabicParenBoth"/>
            </a:pPr>
            <a:r>
              <a:rPr lang="id-ID" sz="4400" dirty="0" smtClean="0">
                <a:latin typeface="Aharoni" panose="02010803020104030203" pitchFamily="2" charset="-79"/>
                <a:cs typeface="Aharoni" panose="02010803020104030203" pitchFamily="2" charset="-79"/>
              </a:rPr>
              <a:t>metode eja</a:t>
            </a:r>
            <a:endParaRPr lang="en-US" sz="4400" dirty="0" smtClean="0">
              <a:latin typeface="Aharoni" panose="02010803020104030203" pitchFamily="2" charset="-79"/>
              <a:cs typeface="Aharoni" panose="02010803020104030203" pitchFamily="2" charset="-79"/>
            </a:endParaRPr>
          </a:p>
          <a:p>
            <a:pPr marL="342900" indent="-342900">
              <a:buAutoNum type="arabicParenBoth"/>
            </a:pPr>
            <a:r>
              <a:rPr lang="id-ID" sz="4400" dirty="0" smtClean="0">
                <a:latin typeface="Aharoni" panose="02010803020104030203" pitchFamily="2" charset="-79"/>
                <a:cs typeface="Aharoni" panose="02010803020104030203" pitchFamily="2" charset="-79"/>
              </a:rPr>
              <a:t>metode kata lembaga</a:t>
            </a:r>
            <a:endParaRPr lang="en-US" sz="4400" dirty="0" smtClean="0">
              <a:latin typeface="Aharoni" panose="02010803020104030203" pitchFamily="2" charset="-79"/>
              <a:cs typeface="Aharoni" panose="02010803020104030203" pitchFamily="2" charset="-79"/>
            </a:endParaRPr>
          </a:p>
          <a:p>
            <a:pPr marL="342900" indent="-342900">
              <a:buAutoNum type="arabicParenBoth"/>
            </a:pPr>
            <a:r>
              <a:rPr lang="id-ID" sz="4400" dirty="0" smtClean="0">
                <a:latin typeface="Aharoni" panose="02010803020104030203" pitchFamily="2" charset="-79"/>
                <a:cs typeface="Aharoni" panose="02010803020104030203" pitchFamily="2" charset="-79"/>
              </a:rPr>
              <a:t>metode global</a:t>
            </a:r>
            <a:endParaRPr lang="en-US" sz="4400" dirty="0" smtClean="0">
              <a:latin typeface="Aharoni" panose="02010803020104030203" pitchFamily="2" charset="-79"/>
              <a:cs typeface="Aharoni" panose="02010803020104030203" pitchFamily="2" charset="-79"/>
            </a:endParaRPr>
          </a:p>
          <a:p>
            <a:pPr marL="342900" indent="-342900">
              <a:buAutoNum type="arabicParenBoth"/>
            </a:pPr>
            <a:r>
              <a:rPr lang="id-ID" sz="4400" dirty="0" smtClean="0">
                <a:latin typeface="Aharoni" panose="02010803020104030203" pitchFamily="2" charset="-79"/>
                <a:cs typeface="Aharoni" panose="02010803020104030203" pitchFamily="2" charset="-79"/>
              </a:rPr>
              <a:t>metode SAS.</a:t>
            </a:r>
          </a:p>
        </p:txBody>
      </p:sp>
    </p:spTree>
    <p:extLst>
      <p:ext uri="{BB962C8B-B14F-4D97-AF65-F5344CB8AC3E}">
        <p14:creationId xmlns:p14="http://schemas.microsoft.com/office/powerpoint/2010/main" val="140608128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313</TotalTime>
  <Words>554</Words>
  <Application>Microsoft Office PowerPoint</Application>
  <PresentationFormat>Widescreen</PresentationFormat>
  <Paragraphs>136</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Aharoni</vt:lpstr>
      <vt:lpstr>Arial</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Khusnul</dc:creator>
  <cp:lastModifiedBy>Khusnul</cp:lastModifiedBy>
  <cp:revision>28</cp:revision>
  <dcterms:created xsi:type="dcterms:W3CDTF">2016-10-23T11:58:43Z</dcterms:created>
  <dcterms:modified xsi:type="dcterms:W3CDTF">2016-10-23T21:59:21Z</dcterms:modified>
</cp:coreProperties>
</file>