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4" r:id="rId2"/>
  </p:sldMasterIdLst>
  <p:sldIdLst>
    <p:sldId id="256" r:id="rId3"/>
    <p:sldId id="257" r:id="rId4"/>
    <p:sldId id="258" r:id="rId5"/>
    <p:sldId id="259" r:id="rId6"/>
    <p:sldId id="263" r:id="rId7"/>
    <p:sldId id="272" r:id="rId8"/>
    <p:sldId id="264" r:id="rId9"/>
    <p:sldId id="265" r:id="rId10"/>
    <p:sldId id="260" r:id="rId11"/>
    <p:sldId id="262" r:id="rId12"/>
    <p:sldId id="270" r:id="rId13"/>
    <p:sldId id="271" r:id="rId14"/>
    <p:sldId id="266" r:id="rId15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9900"/>
    <a:srgbClr val="80008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96BC-E907-4FF8-B114-CF4728DEC8F7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3B7B-81D2-4006-9856-3896920633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2934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96BC-E907-4FF8-B114-CF4728DEC8F7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3B7B-81D2-4006-9856-3896920633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13982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96BC-E907-4FF8-B114-CF4728DEC8F7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3B7B-81D2-4006-9856-3896920633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00719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96BC-E907-4FF8-B114-CF4728DEC8F7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3B7B-81D2-4006-9856-3896920633B4}" type="slidenum">
              <a:rPr lang="id-ID" smtClean="0"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754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96BC-E907-4FF8-B114-CF4728DEC8F7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3B7B-81D2-4006-9856-3896920633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63060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96BC-E907-4FF8-B114-CF4728DEC8F7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3B7B-81D2-4006-9856-3896920633B4}" type="slidenum">
              <a:rPr lang="id-ID" smtClean="0"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74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96BC-E907-4FF8-B114-CF4728DEC8F7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3B7B-81D2-4006-9856-3896920633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3794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96BC-E907-4FF8-B114-CF4728DEC8F7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3B7B-81D2-4006-9856-3896920633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493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96BC-E907-4FF8-B114-CF4728DEC8F7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3B7B-81D2-4006-9856-3896920633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4937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96BC-E907-4FF8-B114-CF4728DEC8F7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3B7B-81D2-4006-9856-3896920633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2936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16B96BC-E907-4FF8-B114-CF4728DEC8F7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C03B7B-81D2-4006-9856-3896920633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0334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96BC-E907-4FF8-B114-CF4728DEC8F7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3B7B-81D2-4006-9856-3896920633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6780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96BC-E907-4FF8-B114-CF4728DEC8F7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3B7B-81D2-4006-9856-3896920633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73241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96BC-E907-4FF8-B114-CF4728DEC8F7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3B7B-81D2-4006-9856-3896920633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7356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96BC-E907-4FF8-B114-CF4728DEC8F7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3B7B-81D2-4006-9856-3896920633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0567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96BC-E907-4FF8-B114-CF4728DEC8F7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3B7B-81D2-4006-9856-3896920633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5369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96BC-E907-4FF8-B114-CF4728DEC8F7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3B7B-81D2-4006-9856-3896920633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275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96BC-E907-4FF8-B114-CF4728DEC8F7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3B7B-81D2-4006-9856-3896920633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33630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96BC-E907-4FF8-B114-CF4728DEC8F7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3B7B-81D2-4006-9856-3896920633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854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96BC-E907-4FF8-B114-CF4728DEC8F7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3B7B-81D2-4006-9856-3896920633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94930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96BC-E907-4FF8-B114-CF4728DEC8F7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3B7B-81D2-4006-9856-3896920633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439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96BC-E907-4FF8-B114-CF4728DEC8F7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3B7B-81D2-4006-9856-3896920633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572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B96BC-E907-4FF8-B114-CF4728DEC8F7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03B7B-81D2-4006-9856-3896920633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308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16B96BC-E907-4FF8-B114-CF4728DEC8F7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DC03B7B-81D2-4006-9856-3896920633B4}" type="slidenum">
              <a:rPr lang="id-ID" smtClean="0"/>
              <a:t>‹#›</a:t>
            </a:fld>
            <a:endParaRPr lang="id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25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9482" y="131748"/>
            <a:ext cx="10030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KETERAMPILAN BERBAHASA</a:t>
            </a:r>
            <a:endParaRPr lang="id-ID" sz="5400" dirty="0">
              <a:solidFill>
                <a:srgbClr val="FF66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8" y="1055078"/>
            <a:ext cx="11324493" cy="58029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97014" y="2672862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1. </a:t>
            </a:r>
            <a:r>
              <a:rPr lang="en-US" sz="4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Menyimak</a:t>
            </a:r>
            <a:endParaRPr lang="id-ID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9248" y="4865078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2. </a:t>
            </a:r>
            <a:r>
              <a:rPr lang="en-US" sz="4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Berbicara</a:t>
            </a:r>
            <a:endParaRPr lang="id-ID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4978" y="1964976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3. </a:t>
            </a:r>
            <a:r>
              <a:rPr lang="en-US" sz="4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Membaca</a:t>
            </a:r>
            <a:endParaRPr lang="id-ID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1082" y="4157192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4. </a:t>
            </a:r>
            <a:r>
              <a:rPr lang="en-US" sz="4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Menulis</a:t>
            </a:r>
            <a:endParaRPr lang="id-ID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946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609" y="0"/>
            <a:ext cx="1231860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66229" y="1631853"/>
            <a:ext cx="6020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Menyimak</a:t>
            </a:r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Intensif</a:t>
            </a:r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4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Menyimak</a:t>
            </a:r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Ekstensif</a:t>
            </a:r>
            <a:endParaRPr lang="id-ID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1228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9295" y="211014"/>
            <a:ext cx="7301133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MENYIMAK INTENSIF</a:t>
            </a:r>
            <a:endParaRPr lang="id-ID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0913" y="1153551"/>
            <a:ext cx="1013108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 </a:t>
            </a: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kegiatan </a:t>
            </a:r>
            <a:r>
              <a:rPr lang="id-ID" sz="2400" dirty="0">
                <a:latin typeface="Aharoni" panose="02010803020104030203" pitchFamily="2" charset="-79"/>
                <a:cs typeface="Aharoni" panose="02010803020104030203" pitchFamily="2" charset="-79"/>
              </a:rPr>
              <a:t>menyimak yang harus dilakukan dengan sungguh-sungguh, penuh konsentrasi untuk menangkap makna yang dikehendaki. </a:t>
            </a: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Ciri-ciri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enyimak intensif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pPr marL="342900" indent="-342900">
              <a:buAutoNum type="alphaLcParenBoth"/>
            </a:pP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menyimak </a:t>
            </a:r>
            <a:r>
              <a:rPr lang="id-ID" sz="2400" dirty="0">
                <a:latin typeface="Aharoni" panose="02010803020104030203" pitchFamily="2" charset="-79"/>
                <a:cs typeface="Aharoni" panose="02010803020104030203" pitchFamily="2" charset="-79"/>
              </a:rPr>
              <a:t>intensif adalah menyimak </a:t>
            </a: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pemahaman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lphaLcParenBoth"/>
            </a:pP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menyimak </a:t>
            </a:r>
            <a:r>
              <a:rPr lang="id-ID" sz="2400" dirty="0">
                <a:latin typeface="Aharoni" panose="02010803020104030203" pitchFamily="2" charset="-79"/>
                <a:cs typeface="Aharoni" panose="02010803020104030203" pitchFamily="2" charset="-79"/>
              </a:rPr>
              <a:t>intensif memerlukan konsentrasi </a:t>
            </a: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tinggi</a:t>
            </a: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lphaLcParenBoth"/>
            </a:pP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menyimak </a:t>
            </a:r>
            <a:r>
              <a:rPr lang="id-ID" sz="2400" dirty="0">
                <a:latin typeface="Aharoni" panose="02010803020104030203" pitchFamily="2" charset="-79"/>
                <a:cs typeface="Aharoni" panose="02010803020104030203" pitchFamily="2" charset="-79"/>
              </a:rPr>
              <a:t>intensif ialah memahami bahasa </a:t>
            </a: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formal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lphaLcParenBoth"/>
            </a:pP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menyimak </a:t>
            </a:r>
            <a:r>
              <a:rPr lang="id-ID" sz="2400" dirty="0">
                <a:latin typeface="Aharoni" panose="02010803020104030203" pitchFamily="2" charset="-79"/>
                <a:cs typeface="Aharoni" panose="02010803020104030203" pitchFamily="2" charset="-79"/>
              </a:rPr>
              <a:t>intensif diakhiri dengan reproduksi bahan simakan. 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 </a:t>
            </a: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Jenis-jenis </a:t>
            </a:r>
            <a:r>
              <a:rPr lang="id-ID" sz="2400" dirty="0">
                <a:latin typeface="Aharoni" panose="02010803020104030203" pitchFamily="2" charset="-79"/>
                <a:cs typeface="Aharoni" panose="02010803020104030203" pitchFamily="2" charset="-79"/>
              </a:rPr>
              <a:t>menyimak </a:t>
            </a: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intensif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id-ID" sz="2400" dirty="0"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menyimak kritis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(b</a:t>
            </a:r>
            <a:r>
              <a:rPr lang="id-ID" sz="2400" dirty="0">
                <a:latin typeface="Aharoni" panose="02010803020104030203" pitchFamily="2" charset="-79"/>
                <a:cs typeface="Aharoni" panose="02010803020104030203" pitchFamily="2" charset="-79"/>
              </a:rPr>
              <a:t>) menyimak </a:t>
            </a: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konsentratif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(c</a:t>
            </a:r>
            <a:r>
              <a:rPr lang="id-ID" sz="2400" dirty="0">
                <a:latin typeface="Aharoni" panose="02010803020104030203" pitchFamily="2" charset="-79"/>
                <a:cs typeface="Aharoni" panose="02010803020104030203" pitchFamily="2" charset="-79"/>
              </a:rPr>
              <a:t>) menyimak </a:t>
            </a: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eksploratif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(d</a:t>
            </a:r>
            <a:r>
              <a:rPr lang="id-ID" sz="2400" dirty="0">
                <a:latin typeface="Aharoni" panose="02010803020104030203" pitchFamily="2" charset="-79"/>
                <a:cs typeface="Aharoni" panose="02010803020104030203" pitchFamily="2" charset="-79"/>
              </a:rPr>
              <a:t>) menyimak </a:t>
            </a: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interogatif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(e</a:t>
            </a:r>
            <a:r>
              <a:rPr lang="id-ID" sz="2400" dirty="0">
                <a:latin typeface="Aharoni" panose="02010803020104030203" pitchFamily="2" charset="-79"/>
                <a:cs typeface="Aharoni" panose="02010803020104030203" pitchFamily="2" charset="-79"/>
              </a:rPr>
              <a:t>) menyimak </a:t>
            </a: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selektif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(f</a:t>
            </a:r>
            <a:r>
              <a:rPr lang="id-ID" sz="2400" dirty="0">
                <a:latin typeface="Aharoni" panose="02010803020104030203" pitchFamily="2" charset="-79"/>
                <a:cs typeface="Aharoni" panose="02010803020104030203" pitchFamily="2" charset="-79"/>
              </a:rPr>
              <a:t>) menyimak kreatif.</a:t>
            </a:r>
            <a:br>
              <a:rPr lang="id-ID" sz="2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71504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5422" y="1112349"/>
            <a:ext cx="1049449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roses </a:t>
            </a:r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menyimak yang dilakukan dalam kehidupan 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sehari-hari</a:t>
            </a:r>
            <a:endParaRPr lang="en-US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menyimak </a:t>
            </a:r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radio, televisi, percakapan orang di pasar, 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pengumuman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j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enis </a:t>
            </a:r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kegiatan menyimak 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ekstensif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a)menyimak sekunder yang terjadi secara 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kebetulan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(b</a:t>
            </a:r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) menyimak 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sosial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yaitu </a:t>
            </a:r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menyimak masyarakat dalam kehidupan sosial, di pasar, di kantor 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pos </a:t>
            </a:r>
            <a:endParaRPr lang="en-US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c) menyimak 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estetika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 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bersifat apresiatif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d) menyimak pasif, dilakukan tanpa upaya sadar. Misalnya, seseorang mendengarkan bahasa daerah, setelah itu dalam kurun waktu dua atau tiga tahun berikutnya orang itu sudah dapat berbahasa daerah tersebut.</a:t>
            </a:r>
          </a:p>
          <a:p>
            <a:endParaRPr lang="id-ID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2871" y="154743"/>
            <a:ext cx="730113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MENYIMAK EKSTENSIF</a:t>
            </a:r>
            <a:endParaRPr lang="id-ID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3311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7422" y="309489"/>
            <a:ext cx="75543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Sebagai</a:t>
            </a:r>
            <a:r>
              <a:rPr lang="en-US" sz="4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sarana</a:t>
            </a:r>
            <a:r>
              <a:rPr lang="en-US" sz="4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berlatih</a:t>
            </a:r>
            <a:r>
              <a:rPr lang="en-US" sz="4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4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berikut</a:t>
            </a:r>
            <a:r>
              <a:rPr lang="en-US" sz="4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akan</a:t>
            </a:r>
            <a:r>
              <a:rPr lang="en-US" sz="4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diperdengarkan</a:t>
            </a:r>
            <a:r>
              <a:rPr lang="en-US" sz="4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beberapa</a:t>
            </a:r>
            <a:r>
              <a:rPr lang="en-US" sz="4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bahan</a:t>
            </a:r>
            <a:r>
              <a:rPr lang="en-US" sz="4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simakan</a:t>
            </a:r>
            <a:r>
              <a:rPr lang="en-US" sz="4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untuk</a:t>
            </a:r>
            <a:r>
              <a:rPr lang="en-US" sz="4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kalian </a:t>
            </a:r>
            <a:r>
              <a:rPr lang="en-US" sz="4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dengarkan</a:t>
            </a:r>
            <a:r>
              <a:rPr lang="en-US" sz="4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4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saksama</a:t>
            </a:r>
            <a:r>
              <a:rPr lang="en-US" sz="4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! </a:t>
            </a:r>
            <a:endParaRPr lang="id-ID" sz="4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19306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3" y="1181686"/>
            <a:ext cx="5676314" cy="56763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2345" y="295421"/>
            <a:ext cx="80748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ctr">
              <a:buAutoNum type="arabicPeriod"/>
            </a:pPr>
            <a:r>
              <a:rPr lang="en-US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KETERAMPILAN MENYIMAK</a:t>
            </a:r>
          </a:p>
          <a:p>
            <a:pPr algn="ctr"/>
            <a:endParaRPr lang="id-ID" sz="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45127" y="4853355"/>
            <a:ext cx="66915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Oleh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: Khusnul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Fatonah</a:t>
            </a:r>
            <a:endParaRPr lang="en-US" sz="36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Universitas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Esa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Unggul</a:t>
            </a:r>
            <a:endParaRPr lang="en-US" sz="36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Prodi PGSD</a:t>
            </a:r>
            <a:endParaRPr lang="id-ID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4849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9290" y="604909"/>
            <a:ext cx="44172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MENYIMAK</a:t>
            </a:r>
            <a:endParaRPr lang="id-ID" sz="60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3723" y="1773531"/>
            <a:ext cx="105648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Suatu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proses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kegiatan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mendengarkan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lambang-lambang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lisan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penuh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perhatian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pemahaman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apresiasi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serta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interpretasi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untuk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memperoleh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informasi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menangkap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isi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atau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pesan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serta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memahami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makna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komunikasi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telah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disampaikan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oleh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pembicara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melalui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ujaran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atau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bahasa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lisan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(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Tarigan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2008: 13). </a:t>
            </a:r>
            <a:endParaRPr lang="id-ID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3200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55" y="773723"/>
            <a:ext cx="7700889" cy="5008098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Menyimak</a:t>
            </a:r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 </a:t>
            </a:r>
            <a:r>
              <a:rPr lang="en-US" sz="5400" dirty="0" err="1" smtClean="0">
                <a:solidFill>
                  <a:srgbClr val="009900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menerima</a:t>
            </a:r>
            <a:r>
              <a:rPr lang="en-US" sz="5400" dirty="0" smtClean="0">
                <a:solidFill>
                  <a:srgbClr val="009900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5400" dirty="0" err="1" smtClean="0">
                <a:solidFill>
                  <a:srgbClr val="009900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informasi</a:t>
            </a:r>
            <a:r>
              <a:rPr lang="en-US" sz="5400" dirty="0" smtClean="0">
                <a:solidFill>
                  <a:srgbClr val="009900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5400" dirty="0" err="1" smtClean="0">
                <a:solidFill>
                  <a:srgbClr val="009900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dari</a:t>
            </a:r>
            <a:r>
              <a:rPr lang="en-US" sz="5400" dirty="0" smtClean="0">
                <a:solidFill>
                  <a:srgbClr val="009900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5400" dirty="0" err="1" smtClean="0">
                <a:solidFill>
                  <a:srgbClr val="009900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sumber</a:t>
            </a:r>
            <a:r>
              <a:rPr lang="en-US" sz="5400" dirty="0" smtClean="0">
                <a:solidFill>
                  <a:srgbClr val="009900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5400" dirty="0" err="1" smtClean="0">
                <a:solidFill>
                  <a:srgbClr val="009900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lisan</a:t>
            </a:r>
            <a:r>
              <a:rPr lang="en-US" sz="5400" dirty="0" smtClean="0">
                <a:solidFill>
                  <a:srgbClr val="009900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/ </a:t>
            </a:r>
            <a:r>
              <a:rPr lang="en-US" sz="5400" dirty="0" err="1" smtClean="0">
                <a:solidFill>
                  <a:srgbClr val="009900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menerima</a:t>
            </a:r>
            <a:r>
              <a:rPr lang="en-US" sz="5400" dirty="0" smtClean="0">
                <a:solidFill>
                  <a:srgbClr val="009900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5400" dirty="0" err="1" smtClean="0">
                <a:solidFill>
                  <a:srgbClr val="009900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informasi</a:t>
            </a:r>
            <a:r>
              <a:rPr lang="en-US" sz="5400" dirty="0" smtClean="0">
                <a:solidFill>
                  <a:srgbClr val="009900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5400" dirty="0" err="1" smtClean="0">
                <a:solidFill>
                  <a:srgbClr val="009900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dari</a:t>
            </a:r>
            <a:r>
              <a:rPr lang="en-US" sz="5400" dirty="0" smtClean="0">
                <a:solidFill>
                  <a:srgbClr val="009900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5400" dirty="0" err="1" smtClean="0">
                <a:solidFill>
                  <a:srgbClr val="009900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kegiatan</a:t>
            </a:r>
            <a:r>
              <a:rPr lang="en-US" sz="5400" dirty="0" smtClean="0">
                <a:solidFill>
                  <a:srgbClr val="009900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5400" dirty="0" err="1" smtClean="0">
                <a:solidFill>
                  <a:srgbClr val="009900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berbicara</a:t>
            </a:r>
            <a:r>
              <a:rPr lang="en-US" sz="5400" dirty="0" smtClean="0">
                <a:solidFill>
                  <a:srgbClr val="009900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. </a:t>
            </a:r>
            <a:endParaRPr lang="id-ID" sz="5400" dirty="0">
              <a:solidFill>
                <a:srgbClr val="0099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46" y="1477108"/>
            <a:ext cx="5158154" cy="46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7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5359">
            <a:off x="382737" y="2198652"/>
            <a:ext cx="4926548" cy="39324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540" y="154745"/>
            <a:ext cx="117887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80008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Hakikat</a:t>
            </a:r>
            <a:r>
              <a:rPr lang="en-US" sz="4400" dirty="0" smtClean="0">
                <a:solidFill>
                  <a:srgbClr val="80008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 smtClean="0">
                <a:solidFill>
                  <a:srgbClr val="80008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menyimak</a:t>
            </a:r>
            <a:r>
              <a:rPr lang="en-US" sz="4400" dirty="0" smtClean="0">
                <a:solidFill>
                  <a:srgbClr val="80008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 smtClean="0">
                <a:solidFill>
                  <a:srgbClr val="80008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berhubungan</a:t>
            </a:r>
            <a:r>
              <a:rPr lang="en-US" sz="4400" dirty="0" smtClean="0">
                <a:solidFill>
                  <a:srgbClr val="80008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 smtClean="0">
                <a:solidFill>
                  <a:srgbClr val="80008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4400" dirty="0" smtClean="0">
                <a:solidFill>
                  <a:srgbClr val="80008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 smtClean="0">
                <a:solidFill>
                  <a:srgbClr val="80008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mendengar</a:t>
            </a:r>
            <a:r>
              <a:rPr lang="en-US" sz="4400" dirty="0" smtClean="0">
                <a:solidFill>
                  <a:srgbClr val="80008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 smtClean="0">
                <a:solidFill>
                  <a:srgbClr val="80008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4400" dirty="0" smtClean="0">
                <a:solidFill>
                  <a:srgbClr val="80008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 smtClean="0">
                <a:solidFill>
                  <a:srgbClr val="80008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mendengarkan</a:t>
            </a:r>
            <a:r>
              <a:rPr lang="en-US" sz="4400" dirty="0" smtClean="0">
                <a:solidFill>
                  <a:srgbClr val="80008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endParaRPr lang="id-ID" sz="4400" dirty="0">
              <a:solidFill>
                <a:srgbClr val="80008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 rot="21299503">
            <a:off x="886652" y="2887595"/>
            <a:ext cx="39187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Jelaskan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perbedaan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antara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mendengar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mendengarkan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  <a:endParaRPr lang="id-ID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5359">
            <a:off x="6542041" y="1886817"/>
            <a:ext cx="4926548" cy="39324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299503">
            <a:off x="7045957" y="2889475"/>
            <a:ext cx="3918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Jadi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menyimak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itu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mendengar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atau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mendengarkan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???</a:t>
            </a:r>
            <a:endParaRPr lang="id-ID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77263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79" y="3044706"/>
            <a:ext cx="5430129" cy="38132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5083" y="211016"/>
            <a:ext cx="117887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kegiatan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mendengar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ada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unsur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ketidaksengajaan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kebetulan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sambil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lalu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tidak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dicerna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Oleh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karena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itu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apa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didengar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mungkin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tidak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dimengerti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sama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sekali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Pada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peristiwa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mendengarkan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ada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unsur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kesengajaan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tetapi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belum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diikuti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unsur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pemahaman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Menyimak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dapat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dikatakan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mencakup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mendengar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mendengarkan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disertai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usaha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pemahaman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Pada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peristiwa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menyimak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ada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unsur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kesengajaan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direncanakan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disertai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penuh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perhatian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minat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7593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19974" y="365759"/>
            <a:ext cx="869383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Jadi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kesimpulannya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</a:p>
          <a:p>
            <a:pPr algn="just"/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menyimak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adalah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suatu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proses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kegiatan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mendengarkan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bunyi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baik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bunyi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nonbahasa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bunyi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bahasa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penuh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pemahaman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perhatian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apresiasi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serta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interpretasi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menggunakan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aktivitas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telinga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menangkap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pesan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diperdengarkan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untuk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memperoleh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informasi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memahami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isi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disampaikan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bunyi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tersebut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endParaRPr lang="id-ID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68393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3385" y="1502688"/>
            <a:ext cx="93268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Menangkap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memahami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atau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menghayati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pesan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ide,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gagasan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tersirat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bahan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simakan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Mendapatkan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fakta</a:t>
            </a:r>
            <a:endParaRPr lang="en-US" sz="36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Menganalisis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fakta</a:t>
            </a:r>
            <a:endParaRPr lang="en-US" sz="36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Mengevaluasi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fakta</a:t>
            </a:r>
            <a:endParaRPr lang="en-US" sz="36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Mendapatkan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inspirasi</a:t>
            </a:r>
            <a:endParaRPr lang="en-US" sz="36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Menghibur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diri</a:t>
            </a:r>
            <a:endParaRPr lang="en-US" sz="36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Meningkatkan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kemampuan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berbicara</a:t>
            </a:r>
            <a:endParaRPr lang="en-US" sz="36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590843" y="141474"/>
            <a:ext cx="104663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TUJUAN MENYIMAK</a:t>
            </a:r>
            <a:endParaRPr lang="id-ID" sz="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49036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48443" y="3615397"/>
            <a:ext cx="75824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JENIS-JENIS MENYIMAK</a:t>
            </a:r>
            <a:endParaRPr lang="id-ID" sz="8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56289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</TotalTime>
  <Words>395</Words>
  <Application>Microsoft Office PowerPoint</Application>
  <PresentationFormat>Widescreen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Aharoni</vt:lpstr>
      <vt:lpstr>Arial</vt:lpstr>
      <vt:lpstr>Calibri</vt:lpstr>
      <vt:lpstr>Calibri Light</vt:lpstr>
      <vt:lpstr>Wingdings</vt:lpstr>
      <vt:lpstr>Office Theme</vt:lpstr>
      <vt:lpstr>Retrospect</vt:lpstr>
      <vt:lpstr>PowerPoint Presentation</vt:lpstr>
      <vt:lpstr>PowerPoint Presentation</vt:lpstr>
      <vt:lpstr>PowerPoint Presentation</vt:lpstr>
      <vt:lpstr>Menyimak  menerima informasi dari sumber lisan/ menerima informasi dari kegiatan berbicara.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Khusnul</dc:creator>
  <cp:lastModifiedBy>Khusnul</cp:lastModifiedBy>
  <cp:revision>26</cp:revision>
  <dcterms:created xsi:type="dcterms:W3CDTF">2016-09-29T10:41:22Z</dcterms:created>
  <dcterms:modified xsi:type="dcterms:W3CDTF">2016-10-22T12:05:39Z</dcterms:modified>
</cp:coreProperties>
</file>