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57" r:id="rId3"/>
    <p:sldId id="266" r:id="rId4"/>
    <p:sldId id="267" r:id="rId5"/>
    <p:sldId id="268" r:id="rId6"/>
    <p:sldId id="265" r:id="rId7"/>
    <p:sldId id="270" r:id="rId8"/>
    <p:sldId id="273" r:id="rId9"/>
    <p:sldId id="269" r:id="rId10"/>
    <p:sldId id="275" r:id="rId11"/>
    <p:sldId id="256" r:id="rId12"/>
    <p:sldId id="276" r:id="rId13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48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CCF13-8C7B-4200-9C8D-D539756ABEBF}" type="datetimeFigureOut">
              <a:rPr lang="id-ID" smtClean="0"/>
              <a:t>22/10/2016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FB2B3-5D07-4400-9C8E-9146DE84C0D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90603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CCF13-8C7B-4200-9C8D-D539756ABEBF}" type="datetimeFigureOut">
              <a:rPr lang="id-ID" smtClean="0"/>
              <a:t>22/10/2016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FB2B3-5D07-4400-9C8E-9146DE84C0D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94017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CCF13-8C7B-4200-9C8D-D539756ABEBF}" type="datetimeFigureOut">
              <a:rPr lang="id-ID" smtClean="0"/>
              <a:t>22/10/2016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FB2B3-5D07-4400-9C8E-9146DE84C0D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0230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CCF13-8C7B-4200-9C8D-D539756ABEBF}" type="datetimeFigureOut">
              <a:rPr lang="id-ID" smtClean="0"/>
              <a:t>22/10/2016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FB2B3-5D07-4400-9C8E-9146DE84C0D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63088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CCF13-8C7B-4200-9C8D-D539756ABEBF}" type="datetimeFigureOut">
              <a:rPr lang="id-ID" smtClean="0"/>
              <a:t>22/10/2016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FB2B3-5D07-4400-9C8E-9146DE84C0D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8943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CCF13-8C7B-4200-9C8D-D539756ABEBF}" type="datetimeFigureOut">
              <a:rPr lang="id-ID" smtClean="0"/>
              <a:t>22/10/2016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FB2B3-5D07-4400-9C8E-9146DE84C0D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26513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CCF13-8C7B-4200-9C8D-D539756ABEBF}" type="datetimeFigureOut">
              <a:rPr lang="id-ID" smtClean="0"/>
              <a:t>22/10/2016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FB2B3-5D07-4400-9C8E-9146DE84C0D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85929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CCF13-8C7B-4200-9C8D-D539756ABEBF}" type="datetimeFigureOut">
              <a:rPr lang="id-ID" smtClean="0"/>
              <a:t>22/10/2016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FB2B3-5D07-4400-9C8E-9146DE84C0D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82805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CCF13-8C7B-4200-9C8D-D539756ABEBF}" type="datetimeFigureOut">
              <a:rPr lang="id-ID" smtClean="0"/>
              <a:t>22/10/2016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FB2B3-5D07-4400-9C8E-9146DE84C0D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45636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CCF13-8C7B-4200-9C8D-D539756ABEBF}" type="datetimeFigureOut">
              <a:rPr lang="id-ID" smtClean="0"/>
              <a:t>22/10/2016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FB2B3-5D07-4400-9C8E-9146DE84C0D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15989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CCF13-8C7B-4200-9C8D-D539756ABEBF}" type="datetimeFigureOut">
              <a:rPr lang="id-ID" smtClean="0"/>
              <a:t>22/10/2016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FB2B3-5D07-4400-9C8E-9146DE84C0D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68293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1CCF13-8C7B-4200-9C8D-D539756ABEBF}" type="datetimeFigureOut">
              <a:rPr lang="id-ID" smtClean="0"/>
              <a:t>22/10/2016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DFB2B3-5D07-4400-9C8E-9146DE84C0D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96998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53550" y="2715064"/>
            <a:ext cx="1090246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RELEVANSI BERBICARA</a:t>
            </a:r>
            <a:endParaRPr lang="id-ID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endParaRPr lang="id-ID" sz="28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20575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22361" y="3465227"/>
            <a:ext cx="8693835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4000" dirty="0">
                <a:latin typeface="Aharoni" panose="02010803020104030203" pitchFamily="2" charset="-79"/>
                <a:cs typeface="Aharoni" panose="02010803020104030203" pitchFamily="2" charset="-79"/>
              </a:rPr>
              <a:t>1.Rasa Komunikasi</a:t>
            </a:r>
          </a:p>
          <a:p>
            <a:r>
              <a:rPr lang="id-ID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2.Rasa </a:t>
            </a:r>
            <a:r>
              <a:rPr lang="id-ID" sz="4000" dirty="0">
                <a:latin typeface="Aharoni" panose="02010803020104030203" pitchFamily="2" charset="-79"/>
                <a:cs typeface="Aharoni" panose="02010803020104030203" pitchFamily="2" charset="-79"/>
              </a:rPr>
              <a:t>Percaya Diri</a:t>
            </a:r>
          </a:p>
          <a:p>
            <a:r>
              <a:rPr lang="id-ID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3</a:t>
            </a:r>
            <a:r>
              <a:rPr lang="id-ID" sz="4000" dirty="0">
                <a:latin typeface="Aharoni" panose="02010803020104030203" pitchFamily="2" charset="-79"/>
                <a:cs typeface="Aharoni" panose="02010803020104030203" pitchFamily="2" charset="-79"/>
              </a:rPr>
              <a:t>. Rasa Kepemimpinan</a:t>
            </a:r>
          </a:p>
          <a:p>
            <a:r>
              <a:rPr lang="id-ID" sz="3200" dirty="0">
                <a:latin typeface="Aharoni" panose="02010803020104030203" pitchFamily="2" charset="-79"/>
                <a:cs typeface="Aharoni" panose="02010803020104030203" pitchFamily="2" charset="-79"/>
              </a:rPr>
              <a:t/>
            </a:r>
            <a:br>
              <a:rPr lang="id-ID" sz="3200" dirty="0"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id-ID" sz="2800" dirty="0"/>
              <a:t/>
            </a:r>
            <a:br>
              <a:rPr lang="id-ID" sz="2800" dirty="0"/>
            </a:br>
            <a:endParaRPr lang="id-ID" sz="28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9318" y="1308296"/>
            <a:ext cx="71182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SIKAP MENTAL DALAM BERBICARA</a:t>
            </a:r>
            <a:endParaRPr lang="id-ID" sz="48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097947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31684" y="1572097"/>
            <a:ext cx="9798911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id-ID" sz="2800" dirty="0"/>
              <a:t>Suhendar (1992: 118-131</a:t>
            </a:r>
            <a:r>
              <a:rPr lang="id-ID" sz="2800" dirty="0" smtClean="0"/>
              <a:t>)</a:t>
            </a:r>
            <a:r>
              <a:rPr lang="en-US" sz="2800" dirty="0" smtClean="0"/>
              <a:t>: </a:t>
            </a:r>
            <a:r>
              <a:rPr lang="id-ID" sz="2800" dirty="0" smtClean="0"/>
              <a:t>lafal,</a:t>
            </a:r>
            <a:r>
              <a:rPr lang="en-US" sz="2800" dirty="0" smtClean="0"/>
              <a:t> </a:t>
            </a:r>
            <a:r>
              <a:rPr lang="id-ID" sz="2800" dirty="0" smtClean="0"/>
              <a:t>struktur,kosakata,</a:t>
            </a:r>
            <a:r>
              <a:rPr lang="en-US" sz="2800" dirty="0" smtClean="0"/>
              <a:t> </a:t>
            </a:r>
            <a:r>
              <a:rPr lang="id-ID" sz="2800" dirty="0" smtClean="0"/>
              <a:t>kefasihan,</a:t>
            </a:r>
            <a:r>
              <a:rPr lang="en-US" sz="2800" dirty="0" smtClean="0"/>
              <a:t> </a:t>
            </a:r>
            <a:r>
              <a:rPr lang="id-ID" sz="2800" dirty="0" smtClean="0"/>
              <a:t>isi pembicaraan,</a:t>
            </a:r>
            <a:r>
              <a:rPr lang="en-US" sz="2800" dirty="0" smtClean="0"/>
              <a:t> </a:t>
            </a:r>
            <a:r>
              <a:rPr lang="id-ID" sz="2800" dirty="0" smtClean="0"/>
              <a:t>pemahaman</a:t>
            </a:r>
            <a:r>
              <a:rPr lang="id-ID" sz="2800" dirty="0"/>
              <a:t>.</a:t>
            </a:r>
          </a:p>
          <a:p>
            <a:endParaRPr lang="en-US" sz="2800" dirty="0"/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id-ID" sz="2800" dirty="0" smtClean="0"/>
              <a:t>Sapani </a:t>
            </a:r>
            <a:r>
              <a:rPr lang="id-ID" sz="2800" dirty="0"/>
              <a:t>(1990: 12-16</a:t>
            </a:r>
            <a:r>
              <a:rPr lang="id-ID" sz="2800" dirty="0" smtClean="0"/>
              <a:t>)</a:t>
            </a:r>
            <a:r>
              <a:rPr lang="en-US" sz="2800" dirty="0" smtClean="0"/>
              <a:t>:</a:t>
            </a:r>
            <a:r>
              <a:rPr lang="en-US" sz="2800" dirty="0"/>
              <a:t> </a:t>
            </a:r>
            <a:endParaRPr lang="en-US" sz="2800" dirty="0" smtClean="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id-ID" sz="2800" dirty="0" smtClean="0"/>
              <a:t>Bahasa </a:t>
            </a:r>
            <a:r>
              <a:rPr lang="id-ID" sz="2800" dirty="0"/>
              <a:t>lisan yang </a:t>
            </a:r>
            <a:r>
              <a:rPr lang="id-ID" sz="2800" dirty="0" smtClean="0"/>
              <a:t>digunakan</a:t>
            </a:r>
            <a:r>
              <a:rPr lang="en-US" sz="2800" dirty="0" smtClean="0"/>
              <a:t> </a:t>
            </a:r>
            <a:r>
              <a:rPr lang="en-US" sz="2800" dirty="0" smtClean="0">
                <a:sym typeface="Wingdings" panose="05000000000000000000" pitchFamily="2" charset="2"/>
              </a:rPr>
              <a:t> </a:t>
            </a:r>
            <a:r>
              <a:rPr lang="id-ID" sz="2800" dirty="0" smtClean="0"/>
              <a:t>lafal </a:t>
            </a:r>
            <a:r>
              <a:rPr lang="id-ID" sz="2800" dirty="0"/>
              <a:t>dan intonasi, pilihan kata, struktur bahasa, serta gaya bahasa dan </a:t>
            </a:r>
            <a:r>
              <a:rPr lang="id-ID" sz="2800" dirty="0" smtClean="0"/>
              <a:t>pragmatik</a:t>
            </a:r>
            <a:endParaRPr lang="en-US" sz="2800" dirty="0" smtClean="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id-ID" sz="2800" dirty="0" smtClean="0"/>
              <a:t>Isi pembicaraan</a:t>
            </a:r>
            <a:r>
              <a:rPr lang="en-US" sz="2800" dirty="0" smtClean="0">
                <a:sym typeface="Wingdings" panose="05000000000000000000" pitchFamily="2" charset="2"/>
              </a:rPr>
              <a:t> </a:t>
            </a:r>
            <a:r>
              <a:rPr lang="id-ID" sz="2800" dirty="0" smtClean="0"/>
              <a:t>hubungan </a:t>
            </a:r>
            <a:r>
              <a:rPr lang="id-ID" sz="2800" dirty="0"/>
              <a:t>isi topik, struktur isi, kuantitas isi, </a:t>
            </a:r>
            <a:r>
              <a:rPr lang="id-ID" sz="2800" dirty="0" smtClean="0"/>
              <a:t>serta</a:t>
            </a:r>
            <a:r>
              <a:rPr lang="en-US" sz="2800" dirty="0" smtClean="0"/>
              <a:t> </a:t>
            </a:r>
            <a:r>
              <a:rPr lang="id-ID" sz="2800" dirty="0" smtClean="0"/>
              <a:t>kualitas isi,</a:t>
            </a:r>
            <a:endParaRPr lang="en-US" sz="2800" dirty="0" smtClean="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id-ID" sz="2800" dirty="0" smtClean="0"/>
              <a:t>Tek</a:t>
            </a:r>
            <a:r>
              <a:rPr lang="en-US" sz="2800" dirty="0" err="1" smtClean="0"/>
              <a:t>ni</a:t>
            </a:r>
            <a:r>
              <a:rPr lang="id-ID" sz="2800" dirty="0" smtClean="0"/>
              <a:t>k </a:t>
            </a:r>
            <a:r>
              <a:rPr lang="id-ID" sz="2800" dirty="0"/>
              <a:t>dan </a:t>
            </a:r>
            <a:r>
              <a:rPr lang="id-ID" sz="2800" dirty="0" smtClean="0"/>
              <a:t>penampilan</a:t>
            </a:r>
            <a:r>
              <a:rPr lang="en-US" sz="2800" dirty="0" smtClean="0"/>
              <a:t> </a:t>
            </a:r>
            <a:r>
              <a:rPr lang="en-US" sz="2800" dirty="0" smtClean="0">
                <a:sym typeface="Wingdings" panose="05000000000000000000" pitchFamily="2" charset="2"/>
              </a:rPr>
              <a:t> </a:t>
            </a:r>
            <a:r>
              <a:rPr lang="id-ID" sz="2800" dirty="0" smtClean="0"/>
              <a:t>gerak-gerik </a:t>
            </a:r>
            <a:r>
              <a:rPr lang="id-ID" sz="2800" dirty="0"/>
              <a:t>dan mimik, hubungan dengan pendengar, volume suara, serta </a:t>
            </a:r>
            <a:r>
              <a:rPr lang="id-ID" sz="2800" dirty="0" smtClean="0"/>
              <a:t>jalannya </a:t>
            </a:r>
            <a:r>
              <a:rPr lang="id-ID" sz="2800" dirty="0"/>
              <a:t>pembicaraan</a:t>
            </a:r>
            <a:r>
              <a:rPr lang="id-ID" sz="2800" dirty="0" smtClean="0"/>
              <a:t>.</a:t>
            </a:r>
            <a:endParaRPr lang="id-ID" sz="2800" dirty="0"/>
          </a:p>
        </p:txBody>
      </p:sp>
      <p:sp>
        <p:nvSpPr>
          <p:cNvPr id="2" name="TextBox 1"/>
          <p:cNvSpPr txBox="1"/>
          <p:nvPr/>
        </p:nvSpPr>
        <p:spPr>
          <a:xfrm>
            <a:off x="1305187" y="689317"/>
            <a:ext cx="111165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PENILAIAN KETERAMPILAN BERBICARA</a:t>
            </a:r>
            <a:endParaRPr lang="id-ID" sz="4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231483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78104" y="168813"/>
            <a:ext cx="4304713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id-ID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Pembicaraan</a:t>
            </a:r>
            <a:endParaRPr lang="en-US" sz="4000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id-ID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Teknik</a:t>
            </a:r>
            <a:endParaRPr lang="en-US" sz="4000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4000" dirty="0">
                <a:latin typeface="Aharoni" panose="02010803020104030203" pitchFamily="2" charset="-79"/>
                <a:cs typeface="Aharoni" panose="02010803020104030203" pitchFamily="2" charset="-79"/>
              </a:rPr>
              <a:t>P</a:t>
            </a:r>
            <a:r>
              <a:rPr lang="id-ID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enampilan</a:t>
            </a:r>
            <a:endParaRPr lang="id-ID" sz="40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endParaRPr lang="id-ID" dirty="0"/>
          </a:p>
        </p:txBody>
      </p:sp>
      <p:sp>
        <p:nvSpPr>
          <p:cNvPr id="3" name="TextBox 2"/>
          <p:cNvSpPr txBox="1"/>
          <p:nvPr/>
        </p:nvSpPr>
        <p:spPr>
          <a:xfrm>
            <a:off x="0" y="28136"/>
            <a:ext cx="2926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haroni" panose="02010803020104030203" pitchFamily="2" charset="-79"/>
                <a:cs typeface="Aharoni" panose="02010803020104030203" pitchFamily="2" charset="-79"/>
              </a:rPr>
              <a:t>INTINYA:</a:t>
            </a:r>
            <a:endParaRPr lang="id-ID" sz="36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2942720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0393" y="464392"/>
            <a:ext cx="11788727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id-ID" sz="2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Dari </a:t>
            </a:r>
            <a:r>
              <a:rPr lang="id-ID" sz="2800" dirty="0">
                <a:latin typeface="Aharoni" panose="02010803020104030203" pitchFamily="2" charset="-79"/>
                <a:cs typeface="Aharoni" panose="02010803020104030203" pitchFamily="2" charset="-79"/>
              </a:rPr>
              <a:t>segi </a:t>
            </a:r>
            <a:r>
              <a:rPr lang="id-ID" sz="2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pelafalan</a:t>
            </a:r>
            <a:r>
              <a:rPr lang="en-US" sz="2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, </a:t>
            </a:r>
            <a:r>
              <a:rPr lang="id-ID" sz="2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id-ID" sz="2800" dirty="0">
                <a:latin typeface="Aharoni" panose="02010803020104030203" pitchFamily="2" charset="-79"/>
                <a:cs typeface="Aharoni" panose="02010803020104030203" pitchFamily="2" charset="-79"/>
              </a:rPr>
              <a:t>Mata Kuliah Berbicara berkaitan dengan Mata Kuliah Fonologi Bahasa </a:t>
            </a:r>
            <a:r>
              <a:rPr lang="id-ID" sz="2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Indonesia</a:t>
            </a:r>
            <a:r>
              <a:rPr lang="en-US" sz="2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.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id-ID" sz="2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Dari </a:t>
            </a:r>
            <a:r>
              <a:rPr lang="id-ID" sz="2800" dirty="0">
                <a:latin typeface="Aharoni" panose="02010803020104030203" pitchFamily="2" charset="-79"/>
                <a:cs typeface="Aharoni" panose="02010803020104030203" pitchFamily="2" charset="-79"/>
              </a:rPr>
              <a:t>segi </a:t>
            </a:r>
            <a:r>
              <a:rPr lang="id-ID" sz="2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intonasi</a:t>
            </a:r>
            <a:r>
              <a:rPr lang="en-US" sz="2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, </a:t>
            </a:r>
            <a:r>
              <a:rPr lang="id-ID" sz="2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Mata </a:t>
            </a:r>
            <a:r>
              <a:rPr lang="id-ID" sz="2800" dirty="0">
                <a:latin typeface="Aharoni" panose="02010803020104030203" pitchFamily="2" charset="-79"/>
                <a:cs typeface="Aharoni" panose="02010803020104030203" pitchFamily="2" charset="-79"/>
              </a:rPr>
              <a:t>Kuliah Berbicara berkaitan dengan Mata Kuliah Sintaksis Bahasa Indonesia. </a:t>
            </a:r>
            <a:endParaRPr lang="en-US" sz="2800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id-ID" sz="2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Dari </a:t>
            </a:r>
            <a:r>
              <a:rPr lang="id-ID" sz="2800" dirty="0">
                <a:latin typeface="Aharoni" panose="02010803020104030203" pitchFamily="2" charset="-79"/>
                <a:cs typeface="Aharoni" panose="02010803020104030203" pitchFamily="2" charset="-79"/>
              </a:rPr>
              <a:t>segi pilihan </a:t>
            </a:r>
            <a:r>
              <a:rPr lang="id-ID" sz="2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kata</a:t>
            </a:r>
            <a:r>
              <a:rPr lang="en-US" sz="2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,</a:t>
            </a:r>
            <a:r>
              <a:rPr lang="id-ID" sz="2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id-ID" sz="2800" dirty="0">
                <a:latin typeface="Aharoni" panose="02010803020104030203" pitchFamily="2" charset="-79"/>
                <a:cs typeface="Aharoni" panose="02010803020104030203" pitchFamily="2" charset="-79"/>
              </a:rPr>
              <a:t>Mata Kuliah Berbicara berkaitan dengan Mata Kuliah Semantik Bahasa </a:t>
            </a:r>
            <a:r>
              <a:rPr lang="id-ID" sz="2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Indonesia.</a:t>
            </a:r>
            <a:endParaRPr lang="en-US" sz="2800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id-ID" sz="2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Dari </a:t>
            </a:r>
            <a:r>
              <a:rPr lang="id-ID" sz="2800" dirty="0">
                <a:latin typeface="Aharoni" panose="02010803020104030203" pitchFamily="2" charset="-79"/>
                <a:cs typeface="Aharoni" panose="02010803020104030203" pitchFamily="2" charset="-79"/>
              </a:rPr>
              <a:t>segi struktur kata Mata Kuliah Berbicara berkaitan dengan Mata Kuliah Linguistik Umum, dan Sintaksis Bahasa </a:t>
            </a:r>
            <a:r>
              <a:rPr lang="id-ID" sz="2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Indonesia.</a:t>
            </a:r>
            <a:endParaRPr lang="en-US" sz="2800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id-ID" sz="2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Dari </a:t>
            </a:r>
            <a:r>
              <a:rPr lang="id-ID" sz="2800" dirty="0">
                <a:latin typeface="Aharoni" panose="02010803020104030203" pitchFamily="2" charset="-79"/>
                <a:cs typeface="Aharoni" panose="02010803020104030203" pitchFamily="2" charset="-79"/>
              </a:rPr>
              <a:t>segi sistematika dan isi pembicaraan Mata Kuliah Berbicara berkaitan dengan Mata Kuliah Wacana Bahasa Indonesia. </a:t>
            </a:r>
            <a:endParaRPr lang="en-US" sz="2800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id-ID" sz="2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Mata </a:t>
            </a:r>
            <a:r>
              <a:rPr lang="id-ID" sz="2800" dirty="0">
                <a:latin typeface="Aharoni" panose="02010803020104030203" pitchFamily="2" charset="-79"/>
                <a:cs typeface="Aharoni" panose="02010803020104030203" pitchFamily="2" charset="-79"/>
              </a:rPr>
              <a:t>Kuliah Berbicara juga berkaitan dengan Mata Kuliah Analisis Kesalahan Berbahasa karena dalam berbicara orang sering membuat kesalahan pelafalan, intonasi, pilihan kata, struktur kata, dan kalimat.</a:t>
            </a:r>
          </a:p>
        </p:txBody>
      </p:sp>
    </p:spTree>
    <p:extLst>
      <p:ext uri="{BB962C8B-B14F-4D97-AF65-F5344CB8AC3E}">
        <p14:creationId xmlns:p14="http://schemas.microsoft.com/office/powerpoint/2010/main" val="2025147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7765" y="126610"/>
            <a:ext cx="1153081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HUBUNGAN BERBICARA </a:t>
            </a:r>
          </a:p>
          <a:p>
            <a:pPr algn="ctr"/>
            <a:r>
              <a:rPr lang="en-US" sz="4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DENGAN MENYIMAK</a:t>
            </a:r>
            <a:endParaRPr lang="id-ID" sz="48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73724" y="1865082"/>
            <a:ext cx="879230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id-ID" sz="2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Kegiatan </a:t>
            </a:r>
            <a:r>
              <a:rPr lang="id-ID" sz="2400" dirty="0">
                <a:latin typeface="Aharoni" panose="02010803020104030203" pitchFamily="2" charset="-79"/>
                <a:cs typeface="Aharoni" panose="02010803020104030203" pitchFamily="2" charset="-79"/>
              </a:rPr>
              <a:t>menyimak didahului oleh kegiatan berbicara. </a:t>
            </a:r>
            <a:endParaRPr lang="en-US" sz="24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id-ID" sz="2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Kegiatan </a:t>
            </a:r>
            <a:r>
              <a:rPr lang="id-ID" sz="2400" dirty="0">
                <a:latin typeface="Aharoni" panose="02010803020104030203" pitchFamily="2" charset="-79"/>
                <a:cs typeface="Aharoni" panose="02010803020104030203" pitchFamily="2" charset="-79"/>
              </a:rPr>
              <a:t>berbicara dan menyimak saling melengkapi dan berpadu menjadi komunikasi lisan, seperti dalam bercakap-cakap, diskusi, bertelepon, tanya-jawab, interview, dan </a:t>
            </a:r>
            <a:r>
              <a:rPr lang="id-ID" sz="2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sebagainya.</a:t>
            </a:r>
            <a:endParaRPr lang="en-US" sz="2400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id-ID" sz="2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Kegiatan </a:t>
            </a:r>
            <a:r>
              <a:rPr lang="id-ID" sz="2400" dirty="0">
                <a:latin typeface="Aharoni" panose="02010803020104030203" pitchFamily="2" charset="-79"/>
                <a:cs typeface="Aharoni" panose="02010803020104030203" pitchFamily="2" charset="-79"/>
              </a:rPr>
              <a:t>berbicara dan menyimak saling melengkapi, tidak ada gunanya orang berbicara bila tidak ada orang yang menyimak. </a:t>
            </a:r>
            <a:endParaRPr lang="en-US" sz="24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id-ID" sz="2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Tidak </a:t>
            </a:r>
            <a:r>
              <a:rPr lang="id-ID" sz="2400" dirty="0">
                <a:latin typeface="Aharoni" panose="02010803020104030203" pitchFamily="2" charset="-79"/>
                <a:cs typeface="Aharoni" panose="02010803020104030203" pitchFamily="2" charset="-79"/>
              </a:rPr>
              <a:t>mungkin orang menyimak bila tidak ada orang yang berbicara. </a:t>
            </a:r>
            <a:endParaRPr lang="en-US" sz="24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id-ID" sz="2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Melalui </a:t>
            </a:r>
            <a:r>
              <a:rPr lang="id-ID" sz="2400" dirty="0">
                <a:latin typeface="Aharoni" panose="02010803020104030203" pitchFamily="2" charset="-79"/>
                <a:cs typeface="Aharoni" panose="02010803020104030203" pitchFamily="2" charset="-79"/>
              </a:rPr>
              <a:t>kegiatan menyimak siswa mengenal ucapan kata, struktur kata, dan struktur kalimat.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955551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52357" y="168812"/>
            <a:ext cx="10311618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HUBUNGAN BERBICARA </a:t>
            </a:r>
          </a:p>
          <a:p>
            <a:pPr algn="ctr"/>
            <a:r>
              <a:rPr lang="en-US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DENGAN MEMBACA</a:t>
            </a:r>
            <a:endParaRPr lang="en-US" sz="4000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endParaRPr lang="id-ID" sz="36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id-ID" sz="2400" dirty="0">
                <a:latin typeface="Aharoni" panose="02010803020104030203" pitchFamily="2" charset="-79"/>
                <a:cs typeface="Aharoni" panose="02010803020104030203" pitchFamily="2" charset="-79"/>
              </a:rPr>
              <a:t>Berbicara dan membaca berbeda dalam sifat, sarana, dan </a:t>
            </a:r>
            <a:r>
              <a:rPr lang="id-ID" sz="2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fungsi.</a:t>
            </a:r>
            <a:endParaRPr lang="en-US" sz="2400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id-ID" sz="2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Berbicara </a:t>
            </a:r>
            <a:r>
              <a:rPr lang="id-ID" sz="2400" dirty="0">
                <a:latin typeface="Aharoni" panose="02010803020104030203" pitchFamily="2" charset="-79"/>
                <a:cs typeface="Aharoni" panose="02010803020104030203" pitchFamily="2" charset="-79"/>
              </a:rPr>
              <a:t>bersifat produktif, ekspresif melalui sarana bahasa lisan dan berfungsi sebagai penyebar informasi. </a:t>
            </a:r>
            <a:endParaRPr lang="en-US" sz="2400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id-ID" sz="2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Membaca </a:t>
            </a:r>
            <a:r>
              <a:rPr lang="id-ID" sz="2400" dirty="0">
                <a:latin typeface="Aharoni" panose="02010803020104030203" pitchFamily="2" charset="-79"/>
                <a:cs typeface="Aharoni" panose="02010803020104030203" pitchFamily="2" charset="-79"/>
              </a:rPr>
              <a:t>bersifat reseptif melalui sarana bahasa tulis dan berfungsi sebagai penerima </a:t>
            </a:r>
            <a:r>
              <a:rPr lang="id-ID" sz="2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informasi.</a:t>
            </a:r>
            <a:endParaRPr lang="en-US" sz="2400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id-ID" sz="2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Bahan </a:t>
            </a:r>
            <a:r>
              <a:rPr lang="id-ID" sz="2400" dirty="0">
                <a:latin typeface="Aharoni" panose="02010803020104030203" pitchFamily="2" charset="-79"/>
                <a:cs typeface="Aharoni" panose="02010803020104030203" pitchFamily="2" charset="-79"/>
              </a:rPr>
              <a:t>pembicaraan sebagian besar didapat melalui kegiatan </a:t>
            </a:r>
            <a:r>
              <a:rPr lang="id-ID" sz="2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membaca.</a:t>
            </a:r>
            <a:endParaRPr lang="en-US" sz="2400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id-ID" sz="2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Semakin </a:t>
            </a:r>
            <a:r>
              <a:rPr lang="id-ID" sz="2400" dirty="0">
                <a:latin typeface="Aharoni" panose="02010803020104030203" pitchFamily="2" charset="-79"/>
                <a:cs typeface="Aharoni" panose="02010803020104030203" pitchFamily="2" charset="-79"/>
              </a:rPr>
              <a:t>sering orang membaca semakin banyak informasi yang diperolehnya. </a:t>
            </a:r>
            <a:endParaRPr lang="en-US" sz="2400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id-ID" sz="2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Hal </a:t>
            </a:r>
            <a:r>
              <a:rPr lang="id-ID" sz="2400" dirty="0">
                <a:latin typeface="Aharoni" panose="02010803020104030203" pitchFamily="2" charset="-79"/>
                <a:cs typeface="Aharoni" panose="02010803020104030203" pitchFamily="2" charset="-79"/>
              </a:rPr>
              <a:t>ini merupakan pendorong bagi yang bersangkutan untuk mengekspresikan kembali informasi yang diperolehnya antara lain melalui berbicara.</a:t>
            </a:r>
            <a:endParaRPr lang="en-US" sz="24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5319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7962" y="0"/>
            <a:ext cx="10719581" cy="69249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HUBUNGAN BERBICARA DENGAN MENULIS</a:t>
            </a:r>
          </a:p>
          <a:p>
            <a:pPr algn="ctr"/>
            <a:endParaRPr lang="en-US" sz="4000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id-ID" sz="2800" dirty="0">
                <a:latin typeface="Aharoni" panose="02010803020104030203" pitchFamily="2" charset="-79"/>
                <a:cs typeface="Aharoni" panose="02010803020104030203" pitchFamily="2" charset="-79"/>
              </a:rPr>
              <a:t>Kegiatan berbicara maupun kegiatan menulis bersifat </a:t>
            </a:r>
            <a:r>
              <a:rPr lang="id-ID" sz="2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produktif-ekspresif</a:t>
            </a:r>
            <a:r>
              <a:rPr lang="en-US" sz="2800" dirty="0" smtClean="0">
                <a:latin typeface="Aharoni" panose="02010803020104030203" pitchFamily="2" charset="-79"/>
                <a:cs typeface="Aharoni" panose="02010803020104030203" pitchFamily="2" charset="-79"/>
                <a:sym typeface="Wingdings" panose="05000000000000000000" pitchFamily="2" charset="2"/>
              </a:rPr>
              <a:t> </a:t>
            </a:r>
            <a:r>
              <a:rPr lang="id-ID" sz="2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berfungsi </a:t>
            </a:r>
            <a:r>
              <a:rPr lang="id-ID" sz="2800" dirty="0">
                <a:latin typeface="Aharoni" panose="02010803020104030203" pitchFamily="2" charset="-79"/>
                <a:cs typeface="Aharoni" panose="02010803020104030203" pitchFamily="2" charset="-79"/>
              </a:rPr>
              <a:t>sebagai penyampai informasi. </a:t>
            </a:r>
            <a:endParaRPr lang="en-US" sz="2800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id-ID" sz="2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Penyampaian </a:t>
            </a:r>
            <a:r>
              <a:rPr lang="id-ID" sz="2800" dirty="0">
                <a:latin typeface="Aharoni" panose="02010803020104030203" pitchFamily="2" charset="-79"/>
                <a:cs typeface="Aharoni" panose="02010803020104030203" pitchFamily="2" charset="-79"/>
              </a:rPr>
              <a:t>informasi melalui kegiatan berbicara disalurkan melalui bahasa lisan, sedangkan penyampaian informasi dalam kegiatan menulis disalurkan melalui bahasa </a:t>
            </a:r>
            <a:r>
              <a:rPr lang="id-ID" sz="2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tulis.</a:t>
            </a:r>
            <a:endParaRPr lang="en-US" sz="2800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id-ID" sz="2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Informasi </a:t>
            </a:r>
            <a:r>
              <a:rPr lang="id-ID" sz="2800" dirty="0">
                <a:latin typeface="Aharoni" panose="02010803020104030203" pitchFamily="2" charset="-79"/>
                <a:cs typeface="Aharoni" panose="02010803020104030203" pitchFamily="2" charset="-79"/>
              </a:rPr>
              <a:t>yang digunakan dalam berbicara dan menulis diperoleh melalui kegiatan menyimak ataupun membaca. </a:t>
            </a:r>
            <a:endParaRPr lang="en-US" sz="28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id-ID" sz="2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Keterampilan </a:t>
            </a:r>
            <a:r>
              <a:rPr lang="id-ID" sz="2800" dirty="0">
                <a:latin typeface="Aharoni" panose="02010803020104030203" pitchFamily="2" charset="-79"/>
                <a:cs typeface="Aharoni" panose="02010803020104030203" pitchFamily="2" charset="-79"/>
              </a:rPr>
              <a:t>menggunakan kaidah kebahasaan dalam kegiatan berbicara menunjang keterampilan menulis. </a:t>
            </a:r>
            <a:endParaRPr lang="en-US" sz="2800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id-ID" sz="2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Keterampilan </a:t>
            </a:r>
            <a:r>
              <a:rPr lang="id-ID" sz="2800" dirty="0">
                <a:latin typeface="Aharoni" panose="02010803020104030203" pitchFamily="2" charset="-79"/>
                <a:cs typeface="Aharoni" panose="02010803020104030203" pitchFamily="2" charset="-79"/>
              </a:rPr>
              <a:t>menggunakan kaidah kebahasaan menunjang keterampilan berbicara.</a:t>
            </a:r>
          </a:p>
        </p:txBody>
      </p:sp>
    </p:spTree>
    <p:extLst>
      <p:ext uri="{BB962C8B-B14F-4D97-AF65-F5344CB8AC3E}">
        <p14:creationId xmlns:p14="http://schemas.microsoft.com/office/powerpoint/2010/main" val="511450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22031" y="253218"/>
            <a:ext cx="1121195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FAKTOR-FAKTOR YANG MEMENGARUHI BERBICARA SECARA LANGSUNG</a:t>
            </a:r>
            <a:endParaRPr lang="id-ID" sz="44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8452" y="2287608"/>
            <a:ext cx="7028766" cy="4367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5099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1353" y="464234"/>
            <a:ext cx="713232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lphaLcParenBoth"/>
            </a:pPr>
            <a:r>
              <a:rPr lang="en-US" sz="4000" dirty="0">
                <a:latin typeface="Aharoni" panose="02010803020104030203" pitchFamily="2" charset="-79"/>
                <a:cs typeface="Aharoni" panose="02010803020104030203" pitchFamily="2" charset="-79"/>
              </a:rPr>
              <a:t>p</a:t>
            </a:r>
            <a:r>
              <a:rPr lang="id-ID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elafalan</a:t>
            </a:r>
            <a:endParaRPr lang="en-US" sz="40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742950" indent="-742950">
              <a:buAutoNum type="alphaLcParenBoth"/>
            </a:pPr>
            <a:r>
              <a:rPr lang="en-US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i</a:t>
            </a:r>
            <a:r>
              <a:rPr lang="id-ID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ntonasi</a:t>
            </a:r>
            <a:endParaRPr lang="en-US" sz="4000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742950" indent="-742950">
              <a:buAutoNum type="alphaLcParenBoth"/>
            </a:pPr>
            <a:r>
              <a:rPr lang="id-ID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pilihan kata</a:t>
            </a:r>
            <a:endParaRPr lang="en-US" sz="4000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742950" indent="-742950">
              <a:buAutoNum type="alphaLcParenBoth"/>
            </a:pPr>
            <a:r>
              <a:rPr lang="id-ID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struktur </a:t>
            </a:r>
            <a:r>
              <a:rPr lang="id-ID" sz="4000" dirty="0">
                <a:latin typeface="Aharoni" panose="02010803020104030203" pitchFamily="2" charset="-79"/>
                <a:cs typeface="Aharoni" panose="02010803020104030203" pitchFamily="2" charset="-79"/>
              </a:rPr>
              <a:t>kata dan </a:t>
            </a:r>
            <a:r>
              <a:rPr lang="id-ID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kalimat</a:t>
            </a:r>
            <a:endParaRPr lang="en-US" sz="4000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742950" indent="-742950">
              <a:buAutoNum type="alphaLcParenBoth"/>
            </a:pPr>
            <a:r>
              <a:rPr lang="id-ID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sistematika pembicaraan</a:t>
            </a:r>
            <a:endParaRPr lang="en-US" sz="40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742950" indent="-742950">
              <a:buAutoNum type="alphaLcParenBoth"/>
            </a:pPr>
            <a:r>
              <a:rPr lang="id-ID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isi pembicaraan</a:t>
            </a:r>
            <a:endParaRPr lang="en-US" sz="4000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742950" indent="-742950">
              <a:buAutoNum type="alphaLcParenBoth"/>
            </a:pPr>
            <a:r>
              <a:rPr lang="id-ID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cara </a:t>
            </a:r>
            <a:r>
              <a:rPr lang="id-ID" sz="4000" dirty="0">
                <a:latin typeface="Aharoni" panose="02010803020104030203" pitchFamily="2" charset="-79"/>
                <a:cs typeface="Aharoni" panose="02010803020104030203" pitchFamily="2" charset="-79"/>
              </a:rPr>
              <a:t>memulai dan mengakhiri </a:t>
            </a:r>
            <a:r>
              <a:rPr lang="id-ID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pembicaraan</a:t>
            </a:r>
            <a:endParaRPr lang="en-US" sz="4000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742950" indent="-742950">
              <a:buAutoNum type="alphaLcParenBoth"/>
            </a:pPr>
            <a:r>
              <a:rPr lang="id-ID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penampilan</a:t>
            </a:r>
            <a:r>
              <a:rPr lang="id-ID" sz="4000" dirty="0">
                <a:latin typeface="Aharoni" panose="02010803020104030203" pitchFamily="2" charset="-79"/>
                <a:cs typeface="Aharoni" panose="02010803020104030203" pitchFamily="2" charset="-79"/>
              </a:rPr>
              <a:t>.</a:t>
            </a:r>
            <a:endParaRPr lang="id-ID" sz="4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3673" y="464233"/>
            <a:ext cx="4487593" cy="5632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0406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16590" y="337624"/>
            <a:ext cx="7146387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latin typeface="Aharoni" panose="02010803020104030203" pitchFamily="2" charset="-79"/>
                <a:cs typeface="Aharoni" panose="02010803020104030203" pitchFamily="2" charset="-79"/>
              </a:rPr>
              <a:t>CIRI-CIRI PEMBICARA IDEAL</a:t>
            </a:r>
            <a:endParaRPr lang="id-ID" sz="66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endParaRPr lang="id-ID" sz="3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966027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0677" y="1234788"/>
            <a:ext cx="527538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id-ID" sz="3600" dirty="0">
                <a:latin typeface="Aharoni" panose="02010803020104030203" pitchFamily="2" charset="-79"/>
                <a:cs typeface="Aharoni" panose="02010803020104030203" pitchFamily="2" charset="-79"/>
              </a:rPr>
              <a:t>Memilih topik yang tepat. </a:t>
            </a:r>
            <a:endParaRPr lang="en-US" sz="3600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id-ID" sz="3600" dirty="0" smtClean="0">
                <a:latin typeface="Aharoni" panose="02010803020104030203" pitchFamily="2" charset="-79"/>
                <a:cs typeface="Aharoni" panose="02010803020104030203" pitchFamily="2" charset="-79"/>
              </a:rPr>
              <a:t>Menguasai </a:t>
            </a:r>
            <a:r>
              <a:rPr lang="id-ID" sz="3600" dirty="0">
                <a:latin typeface="Aharoni" panose="02010803020104030203" pitchFamily="2" charset="-79"/>
                <a:cs typeface="Aharoni" panose="02010803020104030203" pitchFamily="2" charset="-79"/>
              </a:rPr>
              <a:t>materi. </a:t>
            </a:r>
            <a:endParaRPr lang="en-US" sz="3600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id-ID" sz="3600" dirty="0" smtClean="0">
                <a:latin typeface="Aharoni" panose="02010803020104030203" pitchFamily="2" charset="-79"/>
                <a:cs typeface="Aharoni" panose="02010803020104030203" pitchFamily="2" charset="-79"/>
              </a:rPr>
              <a:t>Memahami </a:t>
            </a:r>
            <a:r>
              <a:rPr lang="id-ID" sz="3600" dirty="0">
                <a:latin typeface="Aharoni" panose="02010803020104030203" pitchFamily="2" charset="-79"/>
                <a:cs typeface="Aharoni" panose="02010803020104030203" pitchFamily="2" charset="-79"/>
              </a:rPr>
              <a:t>latar belakang pendengar. </a:t>
            </a:r>
            <a:endParaRPr lang="en-US" sz="3600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id-ID" sz="3600" dirty="0" smtClean="0">
                <a:latin typeface="Aharoni" panose="02010803020104030203" pitchFamily="2" charset="-79"/>
                <a:cs typeface="Aharoni" panose="02010803020104030203" pitchFamily="2" charset="-79"/>
              </a:rPr>
              <a:t>Mengetahui </a:t>
            </a:r>
            <a:r>
              <a:rPr lang="id-ID" sz="3600" dirty="0">
                <a:latin typeface="Aharoni" panose="02010803020104030203" pitchFamily="2" charset="-79"/>
                <a:cs typeface="Aharoni" panose="02010803020104030203" pitchFamily="2" charset="-79"/>
              </a:rPr>
              <a:t>situasi. </a:t>
            </a:r>
            <a:endParaRPr lang="en-US" sz="3600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id-ID" sz="3600" dirty="0" smtClean="0">
                <a:latin typeface="Aharoni" panose="02010803020104030203" pitchFamily="2" charset="-79"/>
                <a:cs typeface="Aharoni" panose="02010803020104030203" pitchFamily="2" charset="-79"/>
              </a:rPr>
              <a:t>Tujuan </a:t>
            </a:r>
            <a:r>
              <a:rPr lang="id-ID" sz="3600" dirty="0">
                <a:latin typeface="Aharoni" panose="02010803020104030203" pitchFamily="2" charset="-79"/>
                <a:cs typeface="Aharoni" panose="02010803020104030203" pitchFamily="2" charset="-79"/>
              </a:rPr>
              <a:t>jelas.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01175" y="1234788"/>
            <a:ext cx="689082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id-ID" sz="3600" dirty="0" smtClean="0">
                <a:latin typeface="Aharoni" panose="02010803020104030203" pitchFamily="2" charset="-79"/>
                <a:cs typeface="Aharoni" panose="02010803020104030203" pitchFamily="2" charset="-79"/>
              </a:rPr>
              <a:t>Kontak </a:t>
            </a:r>
            <a:r>
              <a:rPr lang="id-ID" sz="3600" dirty="0">
                <a:latin typeface="Aharoni" panose="02010803020104030203" pitchFamily="2" charset="-79"/>
                <a:cs typeface="Aharoni" panose="02010803020104030203" pitchFamily="2" charset="-79"/>
              </a:rPr>
              <a:t>dengan pendengar. </a:t>
            </a:r>
            <a:endParaRPr lang="en-US" sz="3600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id-ID" sz="3600" dirty="0" smtClean="0">
                <a:latin typeface="Aharoni" panose="02010803020104030203" pitchFamily="2" charset="-79"/>
                <a:cs typeface="Aharoni" panose="02010803020104030203" pitchFamily="2" charset="-79"/>
              </a:rPr>
              <a:t>Kemampuan </a:t>
            </a:r>
            <a:r>
              <a:rPr lang="id-ID" sz="3600" dirty="0">
                <a:latin typeface="Aharoni" panose="02010803020104030203" pitchFamily="2" charset="-79"/>
                <a:cs typeface="Aharoni" panose="02010803020104030203" pitchFamily="2" charset="-79"/>
              </a:rPr>
              <a:t>linguistiknya tinggi. </a:t>
            </a:r>
            <a:endParaRPr lang="en-US" sz="3600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id-ID" sz="3600" dirty="0" smtClean="0">
                <a:latin typeface="Aharoni" panose="02010803020104030203" pitchFamily="2" charset="-79"/>
                <a:cs typeface="Aharoni" panose="02010803020104030203" pitchFamily="2" charset="-79"/>
              </a:rPr>
              <a:t>Menguasai </a:t>
            </a:r>
            <a:r>
              <a:rPr lang="id-ID" sz="3600" dirty="0">
                <a:latin typeface="Aharoni" panose="02010803020104030203" pitchFamily="2" charset="-79"/>
                <a:cs typeface="Aharoni" panose="02010803020104030203" pitchFamily="2" charset="-79"/>
              </a:rPr>
              <a:t>pendengar. </a:t>
            </a:r>
            <a:endParaRPr lang="en-US" sz="3600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id-ID" sz="3600" dirty="0" smtClean="0">
                <a:latin typeface="Aharoni" panose="02010803020104030203" pitchFamily="2" charset="-79"/>
                <a:cs typeface="Aharoni" panose="02010803020104030203" pitchFamily="2" charset="-79"/>
              </a:rPr>
              <a:t>Memanfaatkan </a:t>
            </a:r>
            <a:r>
              <a:rPr lang="id-ID" sz="3600" dirty="0">
                <a:latin typeface="Aharoni" panose="02010803020104030203" pitchFamily="2" charset="-79"/>
                <a:cs typeface="Aharoni" panose="02010803020104030203" pitchFamily="2" charset="-79"/>
              </a:rPr>
              <a:t>alat </a:t>
            </a:r>
            <a:r>
              <a:rPr lang="id-ID" sz="3600" dirty="0" smtClean="0">
                <a:latin typeface="Aharoni" panose="02010803020104030203" pitchFamily="2" charset="-79"/>
                <a:cs typeface="Aharoni" panose="02010803020104030203" pitchFamily="2" charset="-79"/>
              </a:rPr>
              <a:t>bantu.</a:t>
            </a:r>
            <a:endParaRPr lang="en-US" sz="3600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id-ID" sz="3600" dirty="0" smtClean="0">
                <a:latin typeface="Aharoni" panose="02010803020104030203" pitchFamily="2" charset="-79"/>
                <a:cs typeface="Aharoni" panose="02010803020104030203" pitchFamily="2" charset="-79"/>
              </a:rPr>
              <a:t>Penampilannya meyakinkan.</a:t>
            </a:r>
            <a:endParaRPr lang="en-US" sz="3600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id-ID" sz="3600" dirty="0" smtClean="0">
                <a:latin typeface="Aharoni" panose="02010803020104030203" pitchFamily="2" charset="-79"/>
                <a:cs typeface="Aharoni" panose="02010803020104030203" pitchFamily="2" charset="-79"/>
              </a:rPr>
              <a:t>Berencana</a:t>
            </a:r>
            <a:r>
              <a:rPr lang="id-ID" sz="3600" dirty="0">
                <a:latin typeface="Aharoni" panose="02010803020104030203" pitchFamily="2" charset="-79"/>
                <a:cs typeface="Aharoni" panose="02010803020104030203" pitchFamily="2" charset="-79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17597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</TotalTime>
  <Words>426</Words>
  <Application>Microsoft Office PowerPoint</Application>
  <PresentationFormat>Widescreen</PresentationFormat>
  <Paragraphs>67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Aharoni</vt:lpstr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Khusnul</dc:creator>
  <cp:lastModifiedBy>Khusnul</cp:lastModifiedBy>
  <cp:revision>22</cp:revision>
  <dcterms:created xsi:type="dcterms:W3CDTF">2016-10-13T07:00:34Z</dcterms:created>
  <dcterms:modified xsi:type="dcterms:W3CDTF">2016-10-22T15:35:21Z</dcterms:modified>
</cp:coreProperties>
</file>