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F086850-6FE1-4056-8A2A-91A3BC107CF1}"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406463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086850-6FE1-4056-8A2A-91A3BC107CF1}"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264909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086850-6FE1-4056-8A2A-91A3BC107CF1}"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120957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086850-6FE1-4056-8A2A-91A3BC107CF1}"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105278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86850-6FE1-4056-8A2A-91A3BC107CF1}" type="datetimeFigureOut">
              <a:rPr lang="id-ID" smtClean="0"/>
              <a:t>22/10/2016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230790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F086850-6FE1-4056-8A2A-91A3BC107CF1}"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401110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F086850-6FE1-4056-8A2A-91A3BC107CF1}" type="datetimeFigureOut">
              <a:rPr lang="id-ID" smtClean="0"/>
              <a:t>22/10/2016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162836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F086850-6FE1-4056-8A2A-91A3BC107CF1}" type="datetimeFigureOut">
              <a:rPr lang="id-ID" smtClean="0"/>
              <a:t>22/10/2016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220998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86850-6FE1-4056-8A2A-91A3BC107CF1}" type="datetimeFigureOut">
              <a:rPr lang="id-ID" smtClean="0"/>
              <a:t>22/10/2016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174350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86850-6FE1-4056-8A2A-91A3BC107CF1}"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388583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86850-6FE1-4056-8A2A-91A3BC107CF1}" type="datetimeFigureOut">
              <a:rPr lang="id-ID" smtClean="0"/>
              <a:t>22/10/2016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8E80FC-1B29-4497-9777-E6632B22FED6}" type="slidenum">
              <a:rPr lang="id-ID" smtClean="0"/>
              <a:t>‹#›</a:t>
            </a:fld>
            <a:endParaRPr lang="id-ID"/>
          </a:p>
        </p:txBody>
      </p:sp>
    </p:spTree>
    <p:extLst>
      <p:ext uri="{BB962C8B-B14F-4D97-AF65-F5344CB8AC3E}">
        <p14:creationId xmlns:p14="http://schemas.microsoft.com/office/powerpoint/2010/main" val="323562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86850-6FE1-4056-8A2A-91A3BC107CF1}" type="datetimeFigureOut">
              <a:rPr lang="id-ID" smtClean="0"/>
              <a:t>22/10/2016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E80FC-1B29-4497-9777-E6632B22FED6}" type="slidenum">
              <a:rPr lang="id-ID" smtClean="0"/>
              <a:t>‹#›</a:t>
            </a:fld>
            <a:endParaRPr lang="id-ID"/>
          </a:p>
        </p:txBody>
      </p:sp>
    </p:spTree>
    <p:extLst>
      <p:ext uri="{BB962C8B-B14F-4D97-AF65-F5344CB8AC3E}">
        <p14:creationId xmlns:p14="http://schemas.microsoft.com/office/powerpoint/2010/main" val="3016954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541507" y="128195"/>
            <a:ext cx="10797053" cy="830997"/>
          </a:xfrm>
          <a:prstGeom prst="rect">
            <a:avLst/>
          </a:prstGeom>
          <a:noFill/>
        </p:spPr>
        <p:txBody>
          <a:bodyPr wrap="square" rtlCol="0">
            <a:spAutoFit/>
          </a:bodyPr>
          <a:lstStyle/>
          <a:p>
            <a:r>
              <a:rPr lang="en-US" sz="4800" dirty="0" smtClean="0">
                <a:latin typeface="Aharoni" panose="02010803020104030203" pitchFamily="2" charset="-79"/>
                <a:cs typeface="Aharoni" panose="02010803020104030203" pitchFamily="2" charset="-79"/>
              </a:rPr>
              <a:t>PRAKTIK KETERAMPILAN BERBICARA</a:t>
            </a:r>
            <a:endParaRPr lang="id-ID"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2953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20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853440" y="56138"/>
            <a:ext cx="11338560" cy="6801862"/>
          </a:xfrm>
          <a:prstGeom prst="rect">
            <a:avLst/>
          </a:prstGeom>
          <a:noFill/>
        </p:spPr>
        <p:txBody>
          <a:bodyPr wrap="square" rtlCol="0">
            <a:spAutoFit/>
          </a:bodyPr>
          <a:lstStyle/>
          <a:p>
            <a:pPr marL="342900" indent="-342900">
              <a:buAutoNum type="arabicPeriod"/>
            </a:pPr>
            <a:r>
              <a:rPr lang="en-US" sz="3600" dirty="0" smtClean="0">
                <a:latin typeface="Aharoni" panose="02010803020104030203" pitchFamily="2" charset="-79"/>
                <a:cs typeface="Aharoni" panose="02010803020104030203" pitchFamily="2" charset="-79"/>
              </a:rPr>
              <a:t>BERDIALOG</a:t>
            </a:r>
          </a:p>
          <a:p>
            <a:endParaRPr lang="en-US" dirty="0"/>
          </a:p>
          <a:p>
            <a:endParaRPr lang="en-US" dirty="0" smtClean="0"/>
          </a:p>
          <a:p>
            <a:pPr marL="285750" indent="-285750">
              <a:buFont typeface="Wingdings" panose="05000000000000000000" pitchFamily="2" charset="2"/>
              <a:buChar char="q"/>
            </a:pPr>
            <a:r>
              <a:rPr lang="en-US" sz="2800" dirty="0" smtClean="0">
                <a:latin typeface="Aharoni" panose="02010803020104030203" pitchFamily="2" charset="-79"/>
                <a:cs typeface="Aharoni" panose="02010803020104030203" pitchFamily="2" charset="-79"/>
              </a:rPr>
              <a:t>P</a:t>
            </a:r>
            <a:r>
              <a:rPr lang="id-ID" sz="2800" dirty="0" smtClean="0">
                <a:latin typeface="Aharoni" panose="02010803020104030203" pitchFamily="2" charset="-79"/>
                <a:cs typeface="Aharoni" panose="02010803020104030203" pitchFamily="2" charset="-79"/>
              </a:rPr>
              <a:t>ertukaran </a:t>
            </a:r>
            <a:r>
              <a:rPr lang="id-ID" sz="2800" dirty="0">
                <a:latin typeface="Aharoni" panose="02010803020104030203" pitchFamily="2" charset="-79"/>
                <a:cs typeface="Aharoni" panose="02010803020104030203" pitchFamily="2" charset="-79"/>
              </a:rPr>
              <a:t>pikiran atau pendapat mengenai suatu topik tertentu antara dua orang atau </a:t>
            </a:r>
            <a:r>
              <a:rPr lang="id-ID" sz="2800" dirty="0" smtClean="0">
                <a:latin typeface="Aharoni" panose="02010803020104030203" pitchFamily="2" charset="-79"/>
                <a:cs typeface="Aharoni" panose="02010803020104030203" pitchFamily="2" charset="-79"/>
              </a:rPr>
              <a:t>lebih</a:t>
            </a:r>
            <a:r>
              <a:rPr lang="en-US" sz="2800" dirty="0" smtClean="0">
                <a:latin typeface="Aharoni" panose="02010803020104030203" pitchFamily="2" charset="-79"/>
                <a:cs typeface="Aharoni" panose="02010803020104030203" pitchFamily="2" charset="-79"/>
              </a:rPr>
              <a:t>.</a:t>
            </a:r>
          </a:p>
          <a:p>
            <a:pPr marL="285750" indent="-285750">
              <a:buFont typeface="Wingdings" panose="05000000000000000000" pitchFamily="2" charset="2"/>
              <a:buChar char="q"/>
            </a:pPr>
            <a:r>
              <a:rPr lang="id-ID" sz="2800" dirty="0" smtClean="0">
                <a:latin typeface="Aharoni" panose="02010803020104030203" pitchFamily="2" charset="-79"/>
                <a:cs typeface="Aharoni" panose="02010803020104030203" pitchFamily="2" charset="-79"/>
              </a:rPr>
              <a:t>Fungsi </a:t>
            </a:r>
            <a:r>
              <a:rPr lang="id-ID" sz="2800" dirty="0">
                <a:latin typeface="Aharoni" panose="02010803020104030203" pitchFamily="2" charset="-79"/>
                <a:cs typeface="Aharoni" panose="02010803020104030203" pitchFamily="2" charset="-79"/>
              </a:rPr>
              <a:t>utama </a:t>
            </a:r>
            <a:r>
              <a:rPr lang="id-ID" sz="2800" dirty="0" smtClean="0">
                <a:latin typeface="Aharoni" panose="02010803020104030203" pitchFamily="2" charset="-79"/>
                <a:cs typeface="Aharoni" panose="02010803020104030203" pitchFamily="2" charset="-79"/>
              </a:rPr>
              <a:t>berdi</a:t>
            </a:r>
            <a:r>
              <a:rPr lang="en-US" sz="2800" dirty="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log </a:t>
            </a:r>
            <a:r>
              <a:rPr lang="id-ID" sz="2800" dirty="0">
                <a:latin typeface="Aharoni" panose="02010803020104030203" pitchFamily="2" charset="-79"/>
                <a:cs typeface="Aharoni" panose="02010803020104030203" pitchFamily="2" charset="-79"/>
              </a:rPr>
              <a:t>adalah bertukar pikiran, mencapai mufakat, atau </a:t>
            </a:r>
            <a:r>
              <a:rPr lang="id-ID" sz="2800" dirty="0" smtClean="0">
                <a:latin typeface="Aharoni" panose="02010803020104030203" pitchFamily="2" charset="-79"/>
                <a:cs typeface="Aharoni" panose="02010803020104030203" pitchFamily="2" charset="-79"/>
              </a:rPr>
              <a:t>men</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ndingkan suatu masalah.</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800" dirty="0" smtClean="0">
                <a:latin typeface="Aharoni" panose="02010803020104030203" pitchFamily="2" charset="-79"/>
                <a:cs typeface="Aharoni" panose="02010803020104030203" pitchFamily="2" charset="-79"/>
              </a:rPr>
              <a:t>Di</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log </a:t>
            </a:r>
            <a:r>
              <a:rPr lang="id-ID" sz="2800" dirty="0">
                <a:latin typeface="Aharoni" panose="02010803020104030203" pitchFamily="2" charset="-79"/>
                <a:cs typeface="Aharoni" panose="02010803020104030203" pitchFamily="2" charset="-79"/>
              </a:rPr>
              <a:t>dapat diwujudkan dalam berbagai bentuk seperti bertelepon, bercakap-cakap. tanya jawab, wawancara, diskusi, musywarah, debat, dan symposium. </a:t>
            </a:r>
            <a:endParaRPr lang="en-US" sz="28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2800" dirty="0">
                <a:latin typeface="Aharoni" panose="02010803020104030203" pitchFamily="2" charset="-79"/>
                <a:cs typeface="Aharoni" panose="02010803020104030203" pitchFamily="2" charset="-79"/>
              </a:rPr>
              <a:t>Bahasa dalam </a:t>
            </a:r>
            <a:r>
              <a:rPr lang="id-ID" sz="2800" dirty="0" smtClean="0">
                <a:latin typeface="Aharoni" panose="02010803020104030203" pitchFamily="2" charset="-79"/>
                <a:cs typeface="Aharoni" panose="02010803020104030203" pitchFamily="2" charset="-79"/>
              </a:rPr>
              <a:t>di</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log bi</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sanya </a:t>
            </a:r>
            <a:r>
              <a:rPr lang="id-ID" sz="2800" dirty="0">
                <a:latin typeface="Aharoni" panose="02010803020104030203" pitchFamily="2" charset="-79"/>
                <a:cs typeface="Aharoni" panose="02010803020104030203" pitchFamily="2" charset="-79"/>
              </a:rPr>
              <a:t>pendek-pendek. Namun </a:t>
            </a:r>
            <a:r>
              <a:rPr lang="id-ID" sz="2800" dirty="0" smtClean="0">
                <a:latin typeface="Aharoni" panose="02010803020104030203" pitchFamily="2" charset="-79"/>
                <a:cs typeface="Aharoni" panose="02010803020104030203" pitchFamily="2" charset="-79"/>
              </a:rPr>
              <a:t>demiki</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n</a:t>
            </a:r>
            <a:r>
              <a:rPr lang="id-ID" sz="2800" dirty="0">
                <a:latin typeface="Aharoni" panose="02010803020104030203" pitchFamily="2" charset="-79"/>
                <a:cs typeface="Aharoni" panose="02010803020104030203" pitchFamily="2" charset="-79"/>
              </a:rPr>
              <a:t>, pembicaraan dapat dipahami sebab disertai mimik yang mendukung. Ekspresi wajah, gerakan tangan, anggukan kepala, dan sejenisnya termasuk paralinguistik yang amat penting dalam </a:t>
            </a:r>
            <a:r>
              <a:rPr lang="id-ID" sz="2800" dirty="0" smtClean="0">
                <a:latin typeface="Aharoni" panose="02010803020104030203" pitchFamily="2" charset="-79"/>
                <a:cs typeface="Aharoni" panose="02010803020104030203" pitchFamily="2" charset="-79"/>
              </a:rPr>
              <a:t>di</a:t>
            </a:r>
            <a:r>
              <a:rPr lang="en-US" sz="2800" dirty="0" smtClean="0">
                <a:latin typeface="Aharoni" panose="02010803020104030203" pitchFamily="2" charset="-79"/>
                <a:cs typeface="Aharoni" panose="02010803020104030203" pitchFamily="2" charset="-79"/>
              </a:rPr>
              <a:t>a</a:t>
            </a:r>
            <a:r>
              <a:rPr lang="id-ID" sz="2800" dirty="0" smtClean="0">
                <a:latin typeface="Aharoni" panose="02010803020104030203" pitchFamily="2" charset="-79"/>
                <a:cs typeface="Aharoni" panose="02010803020104030203" pitchFamily="2" charset="-79"/>
              </a:rPr>
              <a:t>log</a:t>
            </a:r>
            <a:r>
              <a:rPr lang="id-ID" sz="2800" dirty="0">
                <a:latin typeface="Aharoni" panose="02010803020104030203" pitchFamily="2" charset="-79"/>
                <a:cs typeface="Aharoni" panose="02010803020104030203" pitchFamily="2" charset="-79"/>
              </a:rPr>
              <a:t>.</a:t>
            </a:r>
          </a:p>
          <a:p>
            <a:pPr marL="285750" indent="-285750">
              <a:buFont typeface="Wingdings" panose="05000000000000000000" pitchFamily="2" charset="2"/>
              <a:buChar char="q"/>
            </a:pPr>
            <a:endParaRPr lang="id-ID"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7895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extBox 1"/>
          <p:cNvSpPr txBox="1"/>
          <p:nvPr/>
        </p:nvSpPr>
        <p:spPr>
          <a:xfrm>
            <a:off x="2335237" y="239151"/>
            <a:ext cx="9856763" cy="6247864"/>
          </a:xfrm>
          <a:prstGeom prst="rect">
            <a:avLst/>
          </a:prstGeom>
          <a:noFill/>
        </p:spPr>
        <p:txBody>
          <a:bodyPr wrap="square" rtlCol="0">
            <a:spAutoFit/>
          </a:bodyPr>
          <a:lstStyle/>
          <a:p>
            <a:r>
              <a:rPr lang="id-ID" sz="4000" dirty="0">
                <a:latin typeface="Aharoni" panose="02010803020104030203" pitchFamily="2" charset="-79"/>
                <a:cs typeface="Aharoni" panose="02010803020104030203" pitchFamily="2" charset="-79"/>
              </a:rPr>
              <a:t>Hal-hal yang perlu mendapat perhatian ketika </a:t>
            </a:r>
            <a:r>
              <a:rPr lang="id-ID" sz="4000" dirty="0" smtClean="0">
                <a:latin typeface="Aharoni" panose="02010803020104030203" pitchFamily="2" charset="-79"/>
                <a:cs typeface="Aharoni" panose="02010803020104030203" pitchFamily="2" charset="-79"/>
              </a:rPr>
              <a:t>berdi</a:t>
            </a:r>
            <a:r>
              <a:rPr lang="en-US" sz="4000" dirty="0" smtClean="0">
                <a:latin typeface="Aharoni" panose="02010803020104030203" pitchFamily="2" charset="-79"/>
                <a:cs typeface="Aharoni" panose="02010803020104030203" pitchFamily="2" charset="-79"/>
              </a:rPr>
              <a:t>a</a:t>
            </a:r>
            <a:r>
              <a:rPr lang="id-ID" sz="4000" dirty="0" smtClean="0">
                <a:latin typeface="Aharoni" panose="02010803020104030203" pitchFamily="2" charset="-79"/>
                <a:cs typeface="Aharoni" panose="02010803020104030203" pitchFamily="2" charset="-79"/>
              </a:rPr>
              <a:t>log</a:t>
            </a:r>
            <a:r>
              <a:rPr lang="en-US" sz="4000" dirty="0" smtClean="0">
                <a:latin typeface="Aharoni" panose="02010803020104030203" pitchFamily="2" charset="-79"/>
                <a:cs typeface="Aharoni" panose="02010803020104030203" pitchFamily="2" charset="-79"/>
              </a:rPr>
              <a:t>:</a:t>
            </a:r>
          </a:p>
          <a:p>
            <a:pPr marL="742950" indent="-742950">
              <a:buAutoNum type="arabicParenBoth"/>
            </a:pPr>
            <a:r>
              <a:rPr lang="id-ID" sz="4000" dirty="0" smtClean="0">
                <a:latin typeface="Aharoni" panose="02010803020104030203" pitchFamily="2" charset="-79"/>
                <a:cs typeface="Aharoni" panose="02010803020104030203" pitchFamily="2" charset="-79"/>
              </a:rPr>
              <a:t>bagaimana </a:t>
            </a:r>
            <a:r>
              <a:rPr lang="id-ID" sz="4000" dirty="0">
                <a:latin typeface="Aharoni" panose="02010803020104030203" pitchFamily="2" charset="-79"/>
                <a:cs typeface="Aharoni" panose="02010803020104030203" pitchFamily="2" charset="-79"/>
              </a:rPr>
              <a:t>seseorang menarik </a:t>
            </a:r>
            <a:r>
              <a:rPr lang="id-ID" sz="4000" dirty="0" smtClean="0">
                <a:latin typeface="Aharoni" panose="02010803020104030203" pitchFamily="2" charset="-79"/>
                <a:cs typeface="Aharoni" panose="02010803020104030203" pitchFamily="2" charset="-79"/>
              </a:rPr>
              <a:t>perhatian</a:t>
            </a:r>
            <a:endParaRPr lang="en-US" sz="4000" dirty="0">
              <a:latin typeface="Aharoni" panose="02010803020104030203" pitchFamily="2" charset="-79"/>
              <a:cs typeface="Aharoni" panose="02010803020104030203" pitchFamily="2" charset="-79"/>
            </a:endParaRPr>
          </a:p>
          <a:p>
            <a:pPr marL="742950" indent="-742950">
              <a:buAutoNum type="arabicParenBoth"/>
            </a:pPr>
            <a:r>
              <a:rPr lang="id-ID" sz="4000" dirty="0" smtClean="0">
                <a:latin typeface="Aharoni" panose="02010803020104030203" pitchFamily="2" charset="-79"/>
                <a:cs typeface="Aharoni" panose="02010803020104030203" pitchFamily="2" charset="-79"/>
              </a:rPr>
              <a:t>bagaimana </a:t>
            </a:r>
            <a:r>
              <a:rPr lang="id-ID" sz="4000" dirty="0">
                <a:latin typeface="Aharoni" panose="02010803020104030203" pitchFamily="2" charset="-79"/>
                <a:cs typeface="Aharoni" panose="02010803020104030203" pitchFamily="2" charset="-79"/>
              </a:rPr>
              <a:t>cara mulai dan memprakarsai suatu </a:t>
            </a:r>
            <a:r>
              <a:rPr lang="id-ID" sz="4000" dirty="0" smtClean="0">
                <a:latin typeface="Aharoni" panose="02010803020104030203" pitchFamily="2" charset="-79"/>
                <a:cs typeface="Aharoni" panose="02010803020104030203" pitchFamily="2" charset="-79"/>
              </a:rPr>
              <a:t>percakapan</a:t>
            </a:r>
            <a:endParaRPr lang="en-US" sz="4000" dirty="0" smtClean="0">
              <a:latin typeface="Aharoni" panose="02010803020104030203" pitchFamily="2" charset="-79"/>
              <a:cs typeface="Aharoni" panose="02010803020104030203" pitchFamily="2" charset="-79"/>
            </a:endParaRPr>
          </a:p>
          <a:p>
            <a:pPr marL="742950" indent="-742950">
              <a:buAutoNum type="arabicParenBoth"/>
            </a:pPr>
            <a:r>
              <a:rPr lang="id-ID" sz="4000" dirty="0" smtClean="0">
                <a:latin typeface="Aharoni" panose="02010803020104030203" pitchFamily="2" charset="-79"/>
                <a:cs typeface="Aharoni" panose="02010803020104030203" pitchFamily="2" charset="-79"/>
              </a:rPr>
              <a:t>bagimana</a:t>
            </a:r>
            <a:r>
              <a:rPr lang="id-ID" sz="4000" dirty="0">
                <a:latin typeface="Aharoni" panose="02010803020104030203" pitchFamily="2" charset="-79"/>
                <a:cs typeface="Aharoni" panose="02010803020104030203" pitchFamily="2" charset="-79"/>
              </a:rPr>
              <a:t> menyela, mengoreksi, memperbaiki, dan mencari </a:t>
            </a:r>
            <a:r>
              <a:rPr lang="id-ID" sz="4000" dirty="0" smtClean="0">
                <a:latin typeface="Aharoni" panose="02010803020104030203" pitchFamily="2" charset="-79"/>
                <a:cs typeface="Aharoni" panose="02010803020104030203" pitchFamily="2" charset="-79"/>
              </a:rPr>
              <a:t>kejelasan</a:t>
            </a:r>
            <a:endParaRPr lang="en-US" sz="4000" dirty="0" smtClean="0">
              <a:latin typeface="Aharoni" panose="02010803020104030203" pitchFamily="2" charset="-79"/>
              <a:cs typeface="Aharoni" panose="02010803020104030203" pitchFamily="2" charset="-79"/>
            </a:endParaRPr>
          </a:p>
          <a:p>
            <a:pPr marL="742950" indent="-742950">
              <a:buAutoNum type="arabicParenBoth"/>
            </a:pPr>
            <a:r>
              <a:rPr lang="id-ID" sz="4000" dirty="0" smtClean="0">
                <a:latin typeface="Aharoni" panose="02010803020104030203" pitchFamily="2" charset="-79"/>
                <a:cs typeface="Aharoni" panose="02010803020104030203" pitchFamily="2" charset="-79"/>
              </a:rPr>
              <a:t>bagaimana </a:t>
            </a:r>
            <a:r>
              <a:rPr lang="id-ID" sz="4000" dirty="0">
                <a:latin typeface="Aharoni" panose="02010803020104030203" pitchFamily="2" charset="-79"/>
                <a:cs typeface="Aharoni" panose="02010803020104030203" pitchFamily="2" charset="-79"/>
              </a:rPr>
              <a:t>mengakhiri </a:t>
            </a:r>
            <a:r>
              <a:rPr lang="id-ID" sz="4000" dirty="0" smtClean="0">
                <a:latin typeface="Aharoni" panose="02010803020104030203" pitchFamily="2" charset="-79"/>
                <a:cs typeface="Aharoni" panose="02010803020104030203" pitchFamily="2" charset="-79"/>
              </a:rPr>
              <a:t>suatu</a:t>
            </a:r>
            <a:r>
              <a:rPr lang="en-US" sz="4000" dirty="0" smtClean="0">
                <a:latin typeface="Aharoni" panose="02010803020104030203" pitchFamily="2" charset="-79"/>
                <a:cs typeface="Aharoni" panose="02010803020104030203" pitchFamily="2" charset="-79"/>
              </a:rPr>
              <a:t> </a:t>
            </a:r>
            <a:r>
              <a:rPr lang="id-ID" sz="4000" dirty="0" smtClean="0">
                <a:latin typeface="Aharoni" panose="02010803020104030203" pitchFamily="2" charset="-79"/>
                <a:cs typeface="Aharoni" panose="02010803020104030203" pitchFamily="2" charset="-79"/>
              </a:rPr>
              <a:t>percakapan</a:t>
            </a:r>
            <a:r>
              <a:rPr lang="id-ID" sz="4000" dirty="0">
                <a:latin typeface="Aharoni" panose="02010803020104030203" pitchFamily="2" charset="-79"/>
                <a:cs typeface="Aharoni" panose="02010803020104030203" pitchFamily="2" charset="-79"/>
              </a:rPr>
              <a:t>.</a:t>
            </a:r>
          </a:p>
        </p:txBody>
      </p:sp>
    </p:spTree>
    <p:extLst>
      <p:ext uri="{BB962C8B-B14F-4D97-AF65-F5344CB8AC3E}">
        <p14:creationId xmlns:p14="http://schemas.microsoft.com/office/powerpoint/2010/main" val="408442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37649" y="0"/>
            <a:ext cx="7554351" cy="5632311"/>
          </a:xfrm>
          <a:prstGeom prst="rect">
            <a:avLst/>
          </a:prstGeom>
          <a:noFill/>
        </p:spPr>
        <p:txBody>
          <a:bodyPr wrap="square" rtlCol="0">
            <a:spAutoFit/>
          </a:bodyPr>
          <a:lstStyle/>
          <a:p>
            <a:pPr marL="571500" indent="-571500">
              <a:buFont typeface="Wingdings" panose="05000000000000000000" pitchFamily="2" charset="2"/>
              <a:buChar char="q"/>
            </a:pPr>
            <a:r>
              <a:rPr lang="id-ID" sz="4000" dirty="0">
                <a:latin typeface="Monotype Corsiva" panose="03010101010201010101" pitchFamily="66" charset="0"/>
              </a:rPr>
              <a:t>Dalam pengajaran bahasa di sekolah, </a:t>
            </a:r>
            <a:r>
              <a:rPr lang="id-ID" sz="4000" dirty="0" smtClean="0">
                <a:latin typeface="Monotype Corsiva" panose="03010101010201010101" pitchFamily="66" charset="0"/>
              </a:rPr>
              <a:t>di</a:t>
            </a:r>
            <a:r>
              <a:rPr lang="en-US" sz="4000" dirty="0" smtClean="0">
                <a:latin typeface="Monotype Corsiva" panose="03010101010201010101" pitchFamily="66" charset="0"/>
              </a:rPr>
              <a:t>a</a:t>
            </a:r>
            <a:r>
              <a:rPr lang="id-ID" sz="4000" dirty="0" smtClean="0">
                <a:latin typeface="Monotype Corsiva" panose="03010101010201010101" pitchFamily="66" charset="0"/>
              </a:rPr>
              <a:t>log </a:t>
            </a:r>
            <a:r>
              <a:rPr lang="id-ID" sz="4000" dirty="0">
                <a:latin typeface="Monotype Corsiva" panose="03010101010201010101" pitchFamily="66" charset="0"/>
              </a:rPr>
              <a:t>perlu diberikan agar anak-anak terampil berbahasa dan dapat bergaul di tengah masyarakat. </a:t>
            </a:r>
            <a:endParaRPr lang="en-US" sz="4000" dirty="0" smtClean="0">
              <a:latin typeface="Monotype Corsiva" panose="03010101010201010101" pitchFamily="66" charset="0"/>
            </a:endParaRPr>
          </a:p>
          <a:p>
            <a:endParaRPr lang="en-US" sz="4000" dirty="0">
              <a:latin typeface="Monotype Corsiva" panose="03010101010201010101" pitchFamily="66" charset="0"/>
            </a:endParaRPr>
          </a:p>
          <a:p>
            <a:pPr marL="571500" indent="-571500">
              <a:buFont typeface="Wingdings" panose="05000000000000000000" pitchFamily="2" charset="2"/>
              <a:buChar char="q"/>
            </a:pPr>
            <a:r>
              <a:rPr lang="id-ID" sz="4000" dirty="0" smtClean="0">
                <a:latin typeface="Monotype Corsiva" panose="03010101010201010101" pitchFamily="66" charset="0"/>
              </a:rPr>
              <a:t>Anggota </a:t>
            </a:r>
            <a:r>
              <a:rPr lang="id-ID" sz="4000" dirty="0">
                <a:latin typeface="Monotype Corsiva" panose="03010101010201010101" pitchFamily="66" charset="0"/>
              </a:rPr>
              <a:t>masyarakat sering melakukan kegiatan </a:t>
            </a:r>
            <a:r>
              <a:rPr lang="id-ID" sz="4000" dirty="0" smtClean="0">
                <a:latin typeface="Monotype Corsiva" panose="03010101010201010101" pitchFamily="66" charset="0"/>
              </a:rPr>
              <a:t>berdi</a:t>
            </a:r>
            <a:r>
              <a:rPr lang="en-US" sz="4000" dirty="0" smtClean="0">
                <a:latin typeface="Monotype Corsiva" panose="03010101010201010101" pitchFamily="66" charset="0"/>
              </a:rPr>
              <a:t>a</a:t>
            </a:r>
            <a:r>
              <a:rPr lang="id-ID" sz="4000" dirty="0" smtClean="0">
                <a:latin typeface="Monotype Corsiva" panose="03010101010201010101" pitchFamily="66" charset="0"/>
              </a:rPr>
              <a:t>log </a:t>
            </a:r>
            <a:r>
              <a:rPr lang="id-ID" sz="4000" dirty="0">
                <a:latin typeface="Monotype Corsiva" panose="03010101010201010101" pitchFamily="66" charset="0"/>
              </a:rPr>
              <a:t>di </a:t>
            </a:r>
            <a:r>
              <a:rPr lang="id-ID" sz="4000" dirty="0" smtClean="0">
                <a:latin typeface="Monotype Corsiva" panose="03010101010201010101" pitchFamily="66" charset="0"/>
              </a:rPr>
              <a:t>sekolah </a:t>
            </a:r>
            <a:r>
              <a:rPr lang="id-ID" sz="4000" dirty="0">
                <a:latin typeface="Monotype Corsiva" panose="03010101010201010101" pitchFamily="66" charset="0"/>
              </a:rPr>
              <a:t>seperti bertelepon, bercakap-cakap, diskusi, dan musyawarah</a:t>
            </a:r>
          </a:p>
        </p:txBody>
      </p:sp>
    </p:spTree>
    <p:extLst>
      <p:ext uri="{BB962C8B-B14F-4D97-AF65-F5344CB8AC3E}">
        <p14:creationId xmlns:p14="http://schemas.microsoft.com/office/powerpoint/2010/main" val="289634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26080" y="0"/>
            <a:ext cx="8862646" cy="6863417"/>
          </a:xfrm>
          <a:prstGeom prst="rect">
            <a:avLst/>
          </a:prstGeom>
          <a:noFill/>
        </p:spPr>
        <p:txBody>
          <a:bodyPr wrap="square" rtlCol="0">
            <a:spAutoFit/>
          </a:bodyPr>
          <a:lstStyle/>
          <a:p>
            <a:r>
              <a:rPr lang="en-US" sz="4400" dirty="0" smtClean="0">
                <a:latin typeface="Aharoni" panose="02010803020104030203" pitchFamily="2" charset="-79"/>
                <a:cs typeface="Aharoni" panose="02010803020104030203" pitchFamily="2" charset="-79"/>
              </a:rPr>
              <a:t>2. </a:t>
            </a:r>
            <a:r>
              <a:rPr lang="id-ID" sz="3600" dirty="0" smtClean="0">
                <a:latin typeface="Aharoni" panose="02010803020104030203" pitchFamily="2" charset="-79"/>
                <a:cs typeface="Aharoni" panose="02010803020104030203" pitchFamily="2" charset="-79"/>
              </a:rPr>
              <a:t>Menyampaikan Pengumuman</a:t>
            </a:r>
            <a:endParaRPr lang="en-US" sz="3600" dirty="0">
              <a:latin typeface="Aharoni" panose="02010803020104030203" pitchFamily="2" charset="-79"/>
              <a:cs typeface="Aharoni" panose="02010803020104030203" pitchFamily="2" charset="-79"/>
            </a:endParaRPr>
          </a:p>
          <a:p>
            <a:endParaRPr lang="id-ID" sz="36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id-ID" sz="3600" dirty="0" smtClean="0">
                <a:latin typeface="Aharoni" panose="02010803020104030203" pitchFamily="2" charset="-79"/>
                <a:cs typeface="Aharoni" panose="02010803020104030203" pitchFamily="2" charset="-79"/>
              </a:rPr>
              <a:t>Menyampaikan </a:t>
            </a:r>
            <a:r>
              <a:rPr lang="id-ID" sz="3600" dirty="0">
                <a:latin typeface="Aharoni" panose="02010803020104030203" pitchFamily="2" charset="-79"/>
                <a:cs typeface="Aharoni" panose="02010803020104030203" pitchFamily="2" charset="-79"/>
              </a:rPr>
              <a:t>pengumuman berarti menyampaikan sesuatu hal yang perlu diketahui oleh khalayak </a:t>
            </a:r>
            <a:r>
              <a:rPr lang="id-ID" sz="3600" dirty="0" smtClean="0">
                <a:latin typeface="Aharoni" panose="02010803020104030203" pitchFamily="2" charset="-79"/>
                <a:cs typeface="Aharoni" panose="02010803020104030203" pitchFamily="2" charset="-79"/>
              </a:rPr>
              <a:t>ramai.</a:t>
            </a:r>
            <a:endParaRPr lang="en-US" sz="36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id-ID" sz="3600" dirty="0" smtClean="0">
                <a:latin typeface="Aharoni" panose="02010803020104030203" pitchFamily="2" charset="-79"/>
                <a:cs typeface="Aharoni" panose="02010803020104030203" pitchFamily="2" charset="-79"/>
              </a:rPr>
              <a:t>Kegiatan </a:t>
            </a:r>
            <a:r>
              <a:rPr lang="id-ID" sz="3600" dirty="0">
                <a:latin typeface="Aharoni" panose="02010803020104030203" pitchFamily="2" charset="-79"/>
                <a:cs typeface="Aharoni" panose="02010803020104030203" pitchFamily="2" charset="-79"/>
              </a:rPr>
              <a:t>ini dapat diwujudkan dalam bentuk </a:t>
            </a:r>
            <a:r>
              <a:rPr lang="id-ID" sz="3600" dirty="0" smtClean="0">
                <a:latin typeface="Aharoni" panose="02010803020104030203" pitchFamily="2" charset="-79"/>
                <a:cs typeface="Aharoni" panose="02010803020104030203" pitchFamily="2" charset="-79"/>
              </a:rPr>
              <a:t>pidato.</a:t>
            </a:r>
            <a:endParaRPr lang="en-US" sz="36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à"/>
            </a:pPr>
            <a:r>
              <a:rPr lang="id-ID" sz="3600" dirty="0" smtClean="0">
                <a:latin typeface="Aharoni" panose="02010803020104030203" pitchFamily="2" charset="-79"/>
                <a:cs typeface="Aharoni" panose="02010803020104030203" pitchFamily="2" charset="-79"/>
              </a:rPr>
              <a:t>Ciri-ciri </a:t>
            </a:r>
            <a:r>
              <a:rPr lang="id-ID" sz="3600" dirty="0">
                <a:latin typeface="Aharoni" panose="02010803020104030203" pitchFamily="2" charset="-79"/>
                <a:cs typeface="Aharoni" panose="02010803020104030203" pitchFamily="2" charset="-79"/>
              </a:rPr>
              <a:t>yang harus diperhatikan dalam membaca pengumuman di antaranya yaitu volume suara harus lebih keras, intonasi yang tepat, dan gaya penampilan yang menarik.</a:t>
            </a:r>
          </a:p>
        </p:txBody>
      </p:sp>
    </p:spTree>
    <p:extLst>
      <p:ext uri="{BB962C8B-B14F-4D97-AF65-F5344CB8AC3E}">
        <p14:creationId xmlns:p14="http://schemas.microsoft.com/office/powerpoint/2010/main" val="191759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377440" y="117693"/>
            <a:ext cx="8426547" cy="6740307"/>
          </a:xfrm>
          <a:prstGeom prst="rect">
            <a:avLst/>
          </a:prstGeom>
          <a:noFill/>
        </p:spPr>
        <p:txBody>
          <a:bodyPr wrap="square" rtlCol="0">
            <a:spAutoFit/>
          </a:bodyPr>
          <a:lstStyle/>
          <a:p>
            <a:r>
              <a:rPr lang="en-US" sz="3600" dirty="0" smtClean="0">
                <a:latin typeface="Aharoni" panose="02010803020104030203" pitchFamily="2" charset="-79"/>
                <a:cs typeface="Aharoni" panose="02010803020104030203" pitchFamily="2" charset="-79"/>
              </a:rPr>
              <a:t>3. </a:t>
            </a:r>
            <a:r>
              <a:rPr lang="id-ID" sz="3600" dirty="0" smtClean="0">
                <a:latin typeface="Aharoni" panose="02010803020104030203" pitchFamily="2" charset="-79"/>
                <a:cs typeface="Aharoni" panose="02010803020104030203" pitchFamily="2" charset="-79"/>
              </a:rPr>
              <a:t>Debat</a:t>
            </a:r>
            <a:endParaRPr lang="id-ID" sz="3600" dirty="0">
              <a:latin typeface="Aharoni" panose="02010803020104030203" pitchFamily="2" charset="-79"/>
              <a:cs typeface="Aharoni" panose="02010803020104030203" pitchFamily="2" charset="-79"/>
            </a:endParaRPr>
          </a:p>
          <a:p>
            <a:pPr marL="571500" indent="-571500">
              <a:buFont typeface="Wingdings" panose="05000000000000000000" pitchFamily="2" charset="2"/>
              <a:buChar char="ü"/>
            </a:pPr>
            <a:r>
              <a:rPr lang="id-ID" sz="3600" dirty="0">
                <a:latin typeface="Aharoni" panose="02010803020104030203" pitchFamily="2" charset="-79"/>
                <a:cs typeface="Aharoni" panose="02010803020104030203" pitchFamily="2" charset="-79"/>
              </a:rPr>
              <a:t>Proses komunikasi untuk menyampaikan argumentasi karena harus mempertahankan </a:t>
            </a:r>
            <a:r>
              <a:rPr lang="id-ID" sz="3600" dirty="0" smtClean="0">
                <a:latin typeface="Aharoni" panose="02010803020104030203" pitchFamily="2" charset="-79"/>
                <a:cs typeface="Aharoni" panose="02010803020104030203" pitchFamily="2" charset="-79"/>
              </a:rPr>
              <a:t>pendapat. </a:t>
            </a:r>
            <a:endParaRPr lang="en-US" sz="3600" dirty="0" smtClean="0">
              <a:latin typeface="Aharoni" panose="02010803020104030203" pitchFamily="2" charset="-79"/>
              <a:cs typeface="Aharoni" panose="02010803020104030203" pitchFamily="2" charset="-79"/>
            </a:endParaRPr>
          </a:p>
          <a:p>
            <a:pPr marL="571500" indent="-571500">
              <a:buFont typeface="Wingdings" panose="05000000000000000000" pitchFamily="2" charset="2"/>
              <a:buChar char="ü"/>
            </a:pPr>
            <a:r>
              <a:rPr lang="id-ID" sz="3600" dirty="0" smtClean="0">
                <a:latin typeface="Aharoni" panose="02010803020104030203" pitchFamily="2" charset="-79"/>
                <a:cs typeface="Aharoni" panose="02010803020104030203" pitchFamily="2" charset="-79"/>
              </a:rPr>
              <a:t>Seti</a:t>
            </a:r>
            <a:r>
              <a:rPr lang="en-US" sz="3600" dirty="0" smtClean="0">
                <a:latin typeface="Aharoni" panose="02010803020104030203" pitchFamily="2" charset="-79"/>
                <a:cs typeface="Aharoni" panose="02010803020104030203" pitchFamily="2" charset="-79"/>
              </a:rPr>
              <a:t>a</a:t>
            </a:r>
            <a:r>
              <a:rPr lang="id-ID" sz="3600" dirty="0" smtClean="0">
                <a:latin typeface="Aharoni" panose="02010803020104030203" pitchFamily="2" charset="-79"/>
                <a:cs typeface="Aharoni" panose="02010803020104030203" pitchFamily="2" charset="-79"/>
              </a:rPr>
              <a:t>p </a:t>
            </a:r>
            <a:r>
              <a:rPr lang="id-ID" sz="3600" dirty="0">
                <a:latin typeface="Aharoni" panose="02010803020104030203" pitchFamily="2" charset="-79"/>
                <a:cs typeface="Aharoni" panose="02010803020104030203" pitchFamily="2" charset="-79"/>
              </a:rPr>
              <a:t>pihak yang berdebat akan mengajukan argumentasi dengan memberikan alasan tertentu agar pihak lawan atau peserta enjadi yakin dan berpihak serta setujuterhadap pendapat-pendapatnya (Laksono, 2003:20).</a:t>
            </a:r>
          </a:p>
        </p:txBody>
      </p:sp>
    </p:spTree>
    <p:extLst>
      <p:ext uri="{BB962C8B-B14F-4D97-AF65-F5344CB8AC3E}">
        <p14:creationId xmlns:p14="http://schemas.microsoft.com/office/powerpoint/2010/main" val="97806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0" y="917912"/>
            <a:ext cx="12365502" cy="5940088"/>
          </a:xfrm>
          <a:prstGeom prst="rect">
            <a:avLst/>
          </a:prstGeom>
          <a:noFill/>
        </p:spPr>
        <p:txBody>
          <a:bodyPr wrap="square" rtlCol="0">
            <a:spAutoFit/>
          </a:bodyPr>
          <a:lstStyle/>
          <a:p>
            <a:r>
              <a:rPr lang="en-US" sz="4400" dirty="0" smtClean="0">
                <a:latin typeface="Aharoni" panose="02010803020104030203" pitchFamily="2" charset="-79"/>
                <a:cs typeface="Aharoni" panose="02010803020104030203" pitchFamily="2" charset="-79"/>
              </a:rPr>
              <a:t>4. </a:t>
            </a:r>
            <a:r>
              <a:rPr lang="id-ID" sz="4400" dirty="0" smtClean="0">
                <a:latin typeface="Aharoni" panose="02010803020104030203" pitchFamily="2" charset="-79"/>
                <a:cs typeface="Aharoni" panose="02010803020104030203" pitchFamily="2" charset="-79"/>
              </a:rPr>
              <a:t>Bercerita</a:t>
            </a:r>
            <a:endParaRPr lang="en-US" sz="4400" dirty="0" smtClean="0">
              <a:latin typeface="Aharoni" panose="02010803020104030203" pitchFamily="2" charset="-79"/>
              <a:cs typeface="Aharoni" panose="02010803020104030203" pitchFamily="2" charset="-79"/>
            </a:endParaRPr>
          </a:p>
          <a:p>
            <a:pPr marL="342900" indent="-342900">
              <a:buFont typeface="Wingdings" panose="05000000000000000000" pitchFamily="2" charset="2"/>
              <a:buChar char="Ø"/>
            </a:pPr>
            <a:r>
              <a:rPr lang="en-US" sz="2400" dirty="0" smtClean="0">
                <a:latin typeface="Aharoni" panose="02010803020104030203" pitchFamily="2" charset="-79"/>
                <a:cs typeface="Aharoni" panose="02010803020104030203" pitchFamily="2" charset="-79"/>
              </a:rPr>
              <a:t>M</a:t>
            </a:r>
            <a:r>
              <a:rPr lang="id-ID" sz="2400" dirty="0" smtClean="0">
                <a:latin typeface="Aharoni" panose="02010803020104030203" pitchFamily="2" charset="-79"/>
                <a:cs typeface="Aharoni" panose="02010803020104030203" pitchFamily="2" charset="-79"/>
              </a:rPr>
              <a:t>anfaat </a:t>
            </a:r>
            <a:r>
              <a:rPr lang="id-ID" sz="2400" dirty="0">
                <a:latin typeface="Aharoni" panose="02010803020104030203" pitchFamily="2" charset="-79"/>
                <a:cs typeface="Aharoni" panose="02010803020104030203" pitchFamily="2" charset="-79"/>
              </a:rPr>
              <a:t>bercerita di </a:t>
            </a:r>
            <a:r>
              <a:rPr lang="id-ID" sz="2400" dirty="0" smtClean="0">
                <a:latin typeface="Aharoni" panose="02010803020104030203" pitchFamily="2" charset="-79"/>
                <a:cs typeface="Aharoni" panose="02010803020104030203" pitchFamily="2" charset="-79"/>
              </a:rPr>
              <a:t>antaranya</a:t>
            </a:r>
            <a:r>
              <a:rPr lang="en-US" sz="2400" dirty="0" smtClean="0">
                <a:latin typeface="Aharoni" panose="02010803020104030203" pitchFamily="2" charset="-79"/>
                <a:cs typeface="Aharoni" panose="02010803020104030203" pitchFamily="2" charset="-79"/>
              </a:rPr>
              <a:t>:</a:t>
            </a:r>
          </a:p>
          <a:p>
            <a:r>
              <a:rPr lang="id-ID" sz="2400" dirty="0" smtClean="0">
                <a:latin typeface="Aharoni" panose="02010803020104030203" pitchFamily="2" charset="-79"/>
                <a:cs typeface="Aharoni" panose="02010803020104030203" pitchFamily="2" charset="-79"/>
              </a:rPr>
              <a:t> </a:t>
            </a:r>
            <a:r>
              <a:rPr lang="id-ID" sz="2400" dirty="0">
                <a:latin typeface="Aharoni" panose="02010803020104030203" pitchFamily="2" charset="-79"/>
                <a:cs typeface="Aharoni" panose="02010803020104030203" pitchFamily="2" charset="-79"/>
              </a:rPr>
              <a:t>(1) memberikan </a:t>
            </a:r>
            <a:r>
              <a:rPr lang="id-ID" sz="2400" dirty="0" smtClean="0">
                <a:latin typeface="Aharoni" panose="02010803020104030203" pitchFamily="2" charset="-79"/>
                <a:cs typeface="Aharoni" panose="02010803020104030203" pitchFamily="2" charset="-79"/>
              </a:rPr>
              <a:t>hiburan</a:t>
            </a:r>
            <a:endParaRPr lang="en-US" sz="2400" dirty="0" smtClean="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 </a:t>
            </a:r>
            <a:r>
              <a:rPr lang="id-ID" sz="2400" dirty="0">
                <a:latin typeface="Aharoni" panose="02010803020104030203" pitchFamily="2" charset="-79"/>
                <a:cs typeface="Aharoni" panose="02010803020104030203" pitchFamily="2" charset="-79"/>
              </a:rPr>
              <a:t>(2) mengajarkan </a:t>
            </a:r>
            <a:r>
              <a:rPr lang="id-ID" sz="2400" dirty="0" smtClean="0">
                <a:latin typeface="Aharoni" panose="02010803020104030203" pitchFamily="2" charset="-79"/>
                <a:cs typeface="Aharoni" panose="02010803020104030203" pitchFamily="2" charset="-79"/>
              </a:rPr>
              <a:t>kebenaran</a:t>
            </a:r>
            <a:endParaRPr lang="en-US" sz="2400" dirty="0">
              <a:latin typeface="Aharoni" panose="02010803020104030203" pitchFamily="2" charset="-79"/>
              <a:cs typeface="Aharoni" panose="02010803020104030203" pitchFamily="2" charset="-79"/>
            </a:endParaRPr>
          </a:p>
          <a:p>
            <a:r>
              <a:rPr lang="id-ID" sz="2400" dirty="0" smtClean="0">
                <a:latin typeface="Aharoni" panose="02010803020104030203" pitchFamily="2" charset="-79"/>
                <a:cs typeface="Aharoni" panose="02010803020104030203" pitchFamily="2" charset="-79"/>
              </a:rPr>
              <a:t>(3</a:t>
            </a:r>
            <a:r>
              <a:rPr lang="id-ID" sz="2400" dirty="0">
                <a:latin typeface="Aharoni" panose="02010803020104030203" pitchFamily="2" charset="-79"/>
                <a:cs typeface="Aharoni" panose="02010803020104030203" pitchFamily="2" charset="-79"/>
              </a:rPr>
              <a:t>) memberikan keteladanan.</a:t>
            </a:r>
          </a:p>
          <a:p>
            <a:endParaRPr lang="en-US" sz="24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Ø"/>
            </a:pPr>
            <a:r>
              <a:rPr lang="id-ID" sz="2400" dirty="0" smtClean="0">
                <a:latin typeface="Aharoni" panose="02010803020104030203" pitchFamily="2" charset="-79"/>
                <a:cs typeface="Aharoni" panose="02010803020104030203" pitchFamily="2" charset="-79"/>
              </a:rPr>
              <a:t>Nadeak </a:t>
            </a:r>
            <a:r>
              <a:rPr lang="id-ID" sz="2400" dirty="0">
                <a:latin typeface="Aharoni" panose="02010803020104030203" pitchFamily="2" charset="-79"/>
                <a:cs typeface="Aharoni" panose="02010803020104030203" pitchFamily="2" charset="-79"/>
              </a:rPr>
              <a:t>(1987) mengemukakan 18 hal yang berkaitan dengan bercerita yaitu (1) memilih cerita yang tepat, (2) mengetahui cerita, (3) merasakan cerita, (4) menguasai kerangka cerita, (5) menyelaraskan cerita, (6) pemilihan pokok cerita yang tepat, (7) menyelaraskan dan menyarikan cerita, (8) menyelaraskan dan memperluas, (9) </a:t>
            </a:r>
            <a:r>
              <a:rPr lang="id-ID" sz="2400" dirty="0" smtClean="0">
                <a:latin typeface="Aharoni" panose="02010803020104030203" pitchFamily="2" charset="-79"/>
                <a:cs typeface="Aharoni" panose="02010803020104030203" pitchFamily="2" charset="-79"/>
              </a:rPr>
              <a:t>me</a:t>
            </a:r>
            <a:r>
              <a:rPr lang="en-US" sz="2400" dirty="0" err="1" smtClean="0">
                <a:latin typeface="Aharoni" panose="02010803020104030203" pitchFamily="2" charset="-79"/>
                <a:cs typeface="Aharoni" panose="02010803020104030203" pitchFamily="2" charset="-79"/>
              </a:rPr>
              <a:t>ny</a:t>
            </a:r>
            <a:r>
              <a:rPr lang="id-ID" sz="2400" dirty="0" smtClean="0">
                <a:latin typeface="Aharoni" panose="02010803020104030203" pitchFamily="2" charset="-79"/>
                <a:cs typeface="Aharoni" panose="02010803020104030203" pitchFamily="2" charset="-79"/>
              </a:rPr>
              <a:t>e</a:t>
            </a:r>
            <a:r>
              <a:rPr lang="en-US" sz="2400" dirty="0" smtClean="0">
                <a:latin typeface="Aharoni" panose="02010803020104030203" pitchFamily="2" charset="-79"/>
                <a:cs typeface="Aharoni" panose="02010803020104030203" pitchFamily="2" charset="-79"/>
              </a:rPr>
              <a:t>de</a:t>
            </a:r>
            <a:r>
              <a:rPr lang="id-ID" sz="2400" dirty="0" smtClean="0">
                <a:latin typeface="Aharoni" panose="02010803020104030203" pitchFamily="2" charset="-79"/>
                <a:cs typeface="Aharoni" panose="02010803020104030203" pitchFamily="2" charset="-79"/>
              </a:rPr>
              <a:t>rhanakan </a:t>
            </a:r>
            <a:r>
              <a:rPr lang="id-ID" sz="2400" dirty="0">
                <a:latin typeface="Aharoni" panose="02010803020104030203" pitchFamily="2" charset="-79"/>
                <a:cs typeface="Aharoni" panose="02010803020104030203" pitchFamily="2" charset="-79"/>
              </a:rPr>
              <a:t>cerita, (10) menceritakan cerita secara langsung, (11) bercerita dengan tubuh yang </a:t>
            </a:r>
            <a:r>
              <a:rPr lang="id-ID" sz="2400" dirty="0" smtClean="0">
                <a:latin typeface="Aharoni" panose="02010803020104030203" pitchFamily="2" charset="-79"/>
                <a:cs typeface="Aharoni" panose="02010803020104030203" pitchFamily="2" charset="-79"/>
              </a:rPr>
              <a:t>alami, </a:t>
            </a:r>
            <a:r>
              <a:rPr lang="id-ID" sz="2400" dirty="0">
                <a:latin typeface="Aharoni" panose="02010803020104030203" pitchFamily="2" charset="-79"/>
                <a:cs typeface="Aharoni" panose="02010803020104030203" pitchFamily="2" charset="-79"/>
              </a:rPr>
              <a:t>(12) menentukan tujuan, (13) mengenali tujuan dan </a:t>
            </a:r>
            <a:r>
              <a:rPr lang="id-ID" sz="2400" dirty="0" smtClean="0">
                <a:latin typeface="Aharoni" panose="02010803020104030203" pitchFamily="2" charset="-79"/>
                <a:cs typeface="Aharoni" panose="02010803020104030203" pitchFamily="2" charset="-79"/>
              </a:rPr>
              <a:t>klima</a:t>
            </a:r>
            <a:r>
              <a:rPr lang="en-US" sz="2400" dirty="0" smtClean="0">
                <a:latin typeface="Aharoni" panose="02010803020104030203" pitchFamily="2" charset="-79"/>
                <a:cs typeface="Aharoni" panose="02010803020104030203" pitchFamily="2" charset="-79"/>
              </a:rPr>
              <a:t>k</a:t>
            </a:r>
            <a:r>
              <a:rPr lang="id-ID" sz="2400" dirty="0" smtClean="0">
                <a:latin typeface="Aharoni" panose="02010803020104030203" pitchFamily="2" charset="-79"/>
                <a:cs typeface="Aharoni" panose="02010803020104030203" pitchFamily="2" charset="-79"/>
              </a:rPr>
              <a:t>s</a:t>
            </a:r>
            <a:r>
              <a:rPr lang="id-ID" sz="2400" dirty="0">
                <a:latin typeface="Aharoni" panose="02010803020104030203" pitchFamily="2" charset="-79"/>
                <a:cs typeface="Aharoni" panose="02010803020104030203" pitchFamily="2" charset="-79"/>
              </a:rPr>
              <a:t>, (14) memfungsikan kata dan percakapan dalam cerita. (15) melukiskan </a:t>
            </a:r>
            <a:r>
              <a:rPr lang="id-ID" sz="2400" dirty="0" smtClean="0">
                <a:latin typeface="Aharoni" panose="02010803020104030203" pitchFamily="2" charset="-79"/>
                <a:cs typeface="Aharoni" panose="02010803020104030203" pitchFamily="2" charset="-79"/>
              </a:rPr>
              <a:t>kejadi</a:t>
            </a:r>
            <a:r>
              <a:rPr lang="en-US" sz="2400" dirty="0" smtClean="0">
                <a:latin typeface="Aharoni" panose="02010803020104030203" pitchFamily="2" charset="-79"/>
                <a:cs typeface="Aharoni" panose="02010803020104030203" pitchFamily="2" charset="-79"/>
              </a:rPr>
              <a:t>a</a:t>
            </a:r>
            <a:r>
              <a:rPr lang="id-ID" sz="2400" dirty="0" smtClean="0">
                <a:latin typeface="Aharoni" panose="02010803020104030203" pitchFamily="2" charset="-79"/>
                <a:cs typeface="Aharoni" panose="02010803020104030203" pitchFamily="2" charset="-79"/>
              </a:rPr>
              <a:t>n</a:t>
            </a:r>
            <a:r>
              <a:rPr lang="id-ID" sz="2400" dirty="0">
                <a:latin typeface="Aharoni" panose="02010803020104030203" pitchFamily="2" charset="-79"/>
                <a:cs typeface="Aharoni" panose="02010803020104030203" pitchFamily="2" charset="-79"/>
              </a:rPr>
              <a:t>, (16) menetapkan sudut pandang, (17) menciptakan suasana dan gerak, (18) merangkai adegan.</a:t>
            </a:r>
          </a:p>
        </p:txBody>
      </p:sp>
    </p:spTree>
    <p:extLst>
      <p:ext uri="{BB962C8B-B14F-4D97-AF65-F5344CB8AC3E}">
        <p14:creationId xmlns:p14="http://schemas.microsoft.com/office/powerpoint/2010/main" val="67212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7453" y="1589649"/>
            <a:ext cx="11183815" cy="4524315"/>
          </a:xfrm>
          <a:prstGeom prst="rect">
            <a:avLst/>
          </a:prstGeom>
          <a:noFill/>
        </p:spPr>
        <p:txBody>
          <a:bodyPr wrap="square" rtlCol="0">
            <a:spAutoFit/>
          </a:bodyPr>
          <a:lstStyle/>
          <a:p>
            <a:r>
              <a:rPr lang="en-US" sz="3600" dirty="0" smtClean="0">
                <a:latin typeface="Aharoni" panose="02010803020104030203" pitchFamily="2" charset="-79"/>
                <a:cs typeface="Aharoni" panose="02010803020104030203" pitchFamily="2" charset="-79"/>
              </a:rPr>
              <a:t>5. </a:t>
            </a:r>
            <a:r>
              <a:rPr lang="id-ID" sz="3600" dirty="0" smtClean="0">
                <a:latin typeface="Aharoni" panose="02010803020104030203" pitchFamily="2" charset="-79"/>
                <a:cs typeface="Aharoni" panose="02010803020104030203" pitchFamily="2" charset="-79"/>
              </a:rPr>
              <a:t>Bermusyawarah</a:t>
            </a:r>
            <a:endParaRPr lang="id-ID" sz="3600" dirty="0">
              <a:latin typeface="Aharoni" panose="02010803020104030203" pitchFamily="2" charset="-79"/>
              <a:cs typeface="Aharoni" panose="02010803020104030203" pitchFamily="2" charset="-79"/>
            </a:endParaRPr>
          </a:p>
          <a:p>
            <a:pPr marL="285750" indent="-285750">
              <a:buFont typeface="Wingdings" panose="05000000000000000000" pitchFamily="2" charset="2"/>
              <a:buChar char="q"/>
            </a:pPr>
            <a:r>
              <a:rPr lang="id-ID" sz="3600" dirty="0" smtClean="0">
                <a:latin typeface="Aharoni" panose="02010803020104030203" pitchFamily="2" charset="-79"/>
                <a:cs typeface="Aharoni" panose="02010803020104030203" pitchFamily="2" charset="-79"/>
              </a:rPr>
              <a:t>Membicarakan </a:t>
            </a:r>
            <a:r>
              <a:rPr lang="id-ID" sz="3600" dirty="0">
                <a:latin typeface="Aharoni" panose="02010803020104030203" pitchFamily="2" charset="-79"/>
                <a:cs typeface="Aharoni" panose="02010803020104030203" pitchFamily="2" charset="-79"/>
              </a:rPr>
              <a:t>sesuatu supaya mencapai kata sepakat</a:t>
            </a:r>
            <a:r>
              <a:rPr lang="id-ID" sz="3600" dirty="0" smtClean="0">
                <a:latin typeface="Aharoni" panose="02010803020104030203" pitchFamily="2" charset="-79"/>
                <a:cs typeface="Aharoni" panose="02010803020104030203" pitchFamily="2" charset="-79"/>
              </a:rPr>
              <a:t>.</a:t>
            </a:r>
            <a:endParaRPr lang="en-US" sz="3600" dirty="0" smtClean="0">
              <a:latin typeface="Aharoni" panose="02010803020104030203" pitchFamily="2" charset="-79"/>
              <a:cs typeface="Aharoni" panose="02010803020104030203" pitchFamily="2" charset="-79"/>
            </a:endParaRPr>
          </a:p>
          <a:p>
            <a:endParaRPr lang="en-US" sz="3600" dirty="0">
              <a:latin typeface="Aharoni" panose="02010803020104030203" pitchFamily="2" charset="-79"/>
              <a:cs typeface="Aharoni" panose="02010803020104030203" pitchFamily="2" charset="-79"/>
            </a:endParaRPr>
          </a:p>
          <a:p>
            <a:r>
              <a:rPr lang="en-US" sz="3600" dirty="0" smtClean="0">
                <a:latin typeface="Aharoni" panose="02010803020104030203" pitchFamily="2" charset="-79"/>
                <a:cs typeface="Aharoni" panose="02010803020104030203" pitchFamily="2" charset="-79"/>
              </a:rPr>
              <a:t>6. </a:t>
            </a:r>
            <a:r>
              <a:rPr lang="en-US" sz="3600" dirty="0" err="1" smtClean="0">
                <a:latin typeface="Aharoni" panose="02010803020104030203" pitchFamily="2" charset="-79"/>
                <a:cs typeface="Aharoni" panose="02010803020104030203" pitchFamily="2" charset="-79"/>
              </a:rPr>
              <a:t>Diskusi</a:t>
            </a:r>
            <a:endParaRPr lang="en-US" sz="3600" dirty="0" smtClean="0">
              <a:latin typeface="Aharoni" panose="02010803020104030203" pitchFamily="2" charset="-79"/>
              <a:cs typeface="Aharoni" panose="02010803020104030203" pitchFamily="2" charset="-79"/>
            </a:endParaRPr>
          </a:p>
          <a:p>
            <a:endParaRPr lang="en-US" sz="3600" dirty="0">
              <a:latin typeface="Aharoni" panose="02010803020104030203" pitchFamily="2" charset="-79"/>
              <a:cs typeface="Aharoni" panose="02010803020104030203" pitchFamily="2" charset="-79"/>
            </a:endParaRPr>
          </a:p>
          <a:p>
            <a:r>
              <a:rPr lang="en-US" sz="3600" dirty="0" smtClean="0">
                <a:latin typeface="Aharoni" panose="02010803020104030203" pitchFamily="2" charset="-79"/>
                <a:cs typeface="Aharoni" panose="02010803020104030203" pitchFamily="2" charset="-79"/>
              </a:rPr>
              <a:t>7. </a:t>
            </a:r>
            <a:r>
              <a:rPr lang="en-US" sz="3600" dirty="0" err="1" smtClean="0">
                <a:latin typeface="Aharoni" panose="02010803020104030203" pitchFamily="2" charset="-79"/>
                <a:cs typeface="Aharoni" panose="02010803020104030203" pitchFamily="2" charset="-79"/>
              </a:rPr>
              <a:t>Pidato</a:t>
            </a:r>
            <a:r>
              <a:rPr lang="id-ID" dirty="0" smtClean="0"/>
              <a:t>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smtClean="0"/>
          </a:p>
        </p:txBody>
      </p:sp>
    </p:spTree>
    <p:extLst>
      <p:ext uri="{BB962C8B-B14F-4D97-AF65-F5344CB8AC3E}">
        <p14:creationId xmlns:p14="http://schemas.microsoft.com/office/powerpoint/2010/main" val="4174078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195752" y="1899138"/>
            <a:ext cx="7891975" cy="3170099"/>
          </a:xfrm>
          <a:prstGeom prst="rect">
            <a:avLst/>
          </a:prstGeom>
          <a:noFill/>
        </p:spPr>
        <p:txBody>
          <a:bodyPr wrap="square" rtlCol="0">
            <a:spAutoFit/>
          </a:bodyPr>
          <a:lstStyle/>
          <a:p>
            <a:pPr marL="285750" indent="-285750">
              <a:buFont typeface="Wingdings" panose="05000000000000000000" pitchFamily="2" charset="2"/>
              <a:buChar char="v"/>
            </a:pPr>
            <a:r>
              <a:rPr lang="en-US" sz="4000" dirty="0">
                <a:latin typeface="Aharoni" panose="02010803020104030203" pitchFamily="2" charset="-79"/>
                <a:cs typeface="Aharoni" panose="02010803020104030203" pitchFamily="2" charset="-79"/>
              </a:rPr>
              <a:t>p</a:t>
            </a:r>
            <a:r>
              <a:rPr lang="id-ID" sz="4000" dirty="0" smtClean="0">
                <a:latin typeface="Aharoni" panose="02010803020104030203" pitchFamily="2" charset="-79"/>
                <a:cs typeface="Aharoni" panose="02010803020104030203" pitchFamily="2" charset="-79"/>
              </a:rPr>
              <a:t>embicara</a:t>
            </a:r>
            <a:endParaRPr lang="en-US" sz="4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4000" dirty="0" smtClean="0">
                <a:latin typeface="Aharoni" panose="02010803020104030203" pitchFamily="2" charset="-79"/>
                <a:cs typeface="Aharoni" panose="02010803020104030203" pitchFamily="2" charset="-79"/>
              </a:rPr>
              <a:t>lawan </a:t>
            </a:r>
            <a:r>
              <a:rPr lang="id-ID" sz="4000" dirty="0">
                <a:latin typeface="Aharoni" panose="02010803020104030203" pitchFamily="2" charset="-79"/>
                <a:cs typeface="Aharoni" panose="02010803020104030203" pitchFamily="2" charset="-79"/>
              </a:rPr>
              <a:t>bicara (</a:t>
            </a:r>
            <a:r>
              <a:rPr lang="id-ID" sz="4000" dirty="0" smtClean="0">
                <a:latin typeface="Aharoni" panose="02010803020104030203" pitchFamily="2" charset="-79"/>
                <a:cs typeface="Aharoni" panose="02010803020104030203" pitchFamily="2" charset="-79"/>
              </a:rPr>
              <a:t>penyimak)</a:t>
            </a:r>
            <a:endParaRPr lang="en-US" sz="4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4000" dirty="0" smtClean="0">
                <a:latin typeface="Aharoni" panose="02010803020104030203" pitchFamily="2" charset="-79"/>
                <a:cs typeface="Aharoni" panose="02010803020104030203" pitchFamily="2" charset="-79"/>
              </a:rPr>
              <a:t>lambang </a:t>
            </a:r>
            <a:r>
              <a:rPr lang="id-ID" sz="4000" dirty="0">
                <a:latin typeface="Aharoni" panose="02010803020104030203" pitchFamily="2" charset="-79"/>
                <a:cs typeface="Aharoni" panose="02010803020104030203" pitchFamily="2" charset="-79"/>
              </a:rPr>
              <a:t>(bahasa </a:t>
            </a:r>
            <a:r>
              <a:rPr lang="id-ID" sz="4000" dirty="0" smtClean="0">
                <a:latin typeface="Aharoni" panose="02010803020104030203" pitchFamily="2" charset="-79"/>
                <a:cs typeface="Aharoni" panose="02010803020104030203" pitchFamily="2" charset="-79"/>
              </a:rPr>
              <a:t>lisan)</a:t>
            </a:r>
            <a:endParaRPr lang="en-US" sz="4000" dirty="0" smtClean="0">
              <a:latin typeface="Aharoni" panose="02010803020104030203" pitchFamily="2" charset="-79"/>
              <a:cs typeface="Aharoni" panose="02010803020104030203" pitchFamily="2" charset="-79"/>
            </a:endParaRPr>
          </a:p>
          <a:p>
            <a:pPr marL="285750" indent="-285750">
              <a:buFont typeface="Wingdings" panose="05000000000000000000" pitchFamily="2" charset="2"/>
              <a:buChar char="v"/>
            </a:pPr>
            <a:r>
              <a:rPr lang="id-ID" sz="4000" dirty="0" smtClean="0">
                <a:latin typeface="Aharoni" panose="02010803020104030203" pitchFamily="2" charset="-79"/>
                <a:cs typeface="Aharoni" panose="02010803020104030203" pitchFamily="2" charset="-79"/>
              </a:rPr>
              <a:t>pesan</a:t>
            </a:r>
            <a:r>
              <a:rPr lang="id-ID" sz="4000" dirty="0">
                <a:latin typeface="Aharoni" panose="02010803020104030203" pitchFamily="2" charset="-79"/>
                <a:cs typeface="Aharoni" panose="02010803020104030203" pitchFamily="2" charset="-79"/>
              </a:rPr>
              <a:t>, maksud, gagasan, atau ide</a:t>
            </a:r>
          </a:p>
        </p:txBody>
      </p:sp>
      <p:sp>
        <p:nvSpPr>
          <p:cNvPr id="4" name="TextBox 3"/>
          <p:cNvSpPr txBox="1"/>
          <p:nvPr/>
        </p:nvSpPr>
        <p:spPr>
          <a:xfrm>
            <a:off x="1294227" y="280277"/>
            <a:ext cx="9467557" cy="1323439"/>
          </a:xfrm>
          <a:prstGeom prst="rect">
            <a:avLst/>
          </a:prstGeom>
          <a:noFill/>
        </p:spPr>
        <p:txBody>
          <a:bodyPr wrap="square" rtlCol="0">
            <a:spAutoFit/>
          </a:bodyPr>
          <a:lstStyle/>
          <a:p>
            <a:r>
              <a:rPr lang="en-US" sz="4000" dirty="0" smtClean="0">
                <a:latin typeface="Aharoni" panose="02010803020104030203" pitchFamily="2" charset="-79"/>
                <a:cs typeface="Aharoni" panose="02010803020104030203" pitchFamily="2" charset="-79"/>
              </a:rPr>
              <a:t>HAL-HAL YANG PERLU DIPERHATIKAN DALAM MENYAMPAIKAN GAGASAN</a:t>
            </a:r>
            <a:endParaRPr lang="id-ID"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84510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139</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Aharoni</vt:lpstr>
      <vt:lpstr>Arial</vt:lpstr>
      <vt:lpstr>Calibri</vt:lpstr>
      <vt:lpstr>Calibri Light</vt:lpstr>
      <vt:lpstr>Monotype Corsiva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Khusnul</dc:creator>
  <cp:lastModifiedBy>Khusnul</cp:lastModifiedBy>
  <cp:revision>7</cp:revision>
  <dcterms:created xsi:type="dcterms:W3CDTF">2016-10-22T14:56:31Z</dcterms:created>
  <dcterms:modified xsi:type="dcterms:W3CDTF">2016-10-22T15:34:58Z</dcterms:modified>
</cp:coreProperties>
</file>