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61" r:id="rId3"/>
    <p:sldId id="305" r:id="rId4"/>
    <p:sldId id="306" r:id="rId5"/>
    <p:sldId id="310" r:id="rId6"/>
    <p:sldId id="297" r:id="rId7"/>
    <p:sldId id="296" r:id="rId8"/>
    <p:sldId id="309" r:id="rId9"/>
    <p:sldId id="271" r:id="rId10"/>
    <p:sldId id="292" r:id="rId11"/>
    <p:sldId id="283" r:id="rId12"/>
    <p:sldId id="293" r:id="rId13"/>
    <p:sldId id="270" r:id="rId14"/>
    <p:sldId id="298" r:id="rId15"/>
    <p:sldId id="294" r:id="rId16"/>
    <p:sldId id="288" r:id="rId17"/>
    <p:sldId id="304" r:id="rId18"/>
    <p:sldId id="299" r:id="rId19"/>
    <p:sldId id="285" r:id="rId20"/>
    <p:sldId id="302" r:id="rId21"/>
    <p:sldId id="303" r:id="rId22"/>
    <p:sldId id="300" r:id="rId23"/>
    <p:sldId id="301" r:id="rId2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216813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158568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21116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29746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51539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182CA32-0DF6-40A0-84DC-31C463A49877}"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392123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182CA32-0DF6-40A0-84DC-31C463A49877}" type="datetimeFigureOut">
              <a:rPr lang="id-ID" smtClean="0"/>
              <a:t>24/10/2016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62707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182CA32-0DF6-40A0-84DC-31C463A49877}" type="datetimeFigureOut">
              <a:rPr lang="id-ID" smtClean="0"/>
              <a:t>24/10/2016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136437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2CA32-0DF6-40A0-84DC-31C463A49877}" type="datetimeFigureOut">
              <a:rPr lang="id-ID" smtClean="0"/>
              <a:t>24/10/2016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366022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2CA32-0DF6-40A0-84DC-31C463A49877}"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81084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2CA32-0DF6-40A0-84DC-31C463A49877}"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329589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2CA32-0DF6-40A0-84DC-31C463A49877}" type="datetimeFigureOut">
              <a:rPr lang="id-ID" smtClean="0"/>
              <a:t>24/10/2016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EE1F6-4035-41D6-B1B5-654A8066BBC4}" type="slidenum">
              <a:rPr lang="id-ID" smtClean="0"/>
              <a:t>‹#›</a:t>
            </a:fld>
            <a:endParaRPr lang="id-ID"/>
          </a:p>
        </p:txBody>
      </p:sp>
    </p:spTree>
    <p:extLst>
      <p:ext uri="{BB962C8B-B14F-4D97-AF65-F5344CB8AC3E}">
        <p14:creationId xmlns:p14="http://schemas.microsoft.com/office/powerpoint/2010/main" val="52882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5830" y="2828399"/>
            <a:ext cx="10569394" cy="1200329"/>
          </a:xfrm>
          <a:prstGeom prst="rect">
            <a:avLst/>
          </a:prstGeom>
          <a:noFill/>
        </p:spPr>
        <p:txBody>
          <a:bodyPr wrap="square" rtlCol="0">
            <a:spAutoFit/>
          </a:bodyPr>
          <a:lstStyle/>
          <a:p>
            <a:r>
              <a:rPr lang="en-US" sz="7200" dirty="0" smtClean="0">
                <a:latin typeface="Aharoni" panose="02010803020104030203" pitchFamily="2" charset="-79"/>
                <a:cs typeface="Aharoni" panose="02010803020104030203" pitchFamily="2" charset="-79"/>
              </a:rPr>
              <a:t>JENIS-JENIS MEMBACA</a:t>
            </a:r>
            <a:endParaRPr lang="id-ID"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950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1009" y="876357"/>
            <a:ext cx="10325686" cy="5262979"/>
          </a:xfrm>
          <a:prstGeom prst="rect">
            <a:avLst/>
          </a:prstGeom>
          <a:noFill/>
        </p:spPr>
        <p:txBody>
          <a:bodyPr wrap="square" rtlCol="0">
            <a:spAutoFit/>
          </a:bodyPr>
          <a:lstStyle/>
          <a:p>
            <a:r>
              <a:rPr lang="id-ID" sz="2400" dirty="0" smtClean="0">
                <a:solidFill>
                  <a:schemeClr val="bg1"/>
                </a:solidFill>
                <a:latin typeface="Aharoni" panose="02010803020104030203" pitchFamily="2" charset="-79"/>
                <a:cs typeface="Aharoni" panose="02010803020104030203" pitchFamily="2" charset="-79"/>
              </a:rPr>
              <a:t>Aspek-aspek </a:t>
            </a:r>
            <a:r>
              <a:rPr lang="en-US" sz="2400" dirty="0" err="1" smtClean="0">
                <a:solidFill>
                  <a:schemeClr val="bg1"/>
                </a:solidFill>
                <a:latin typeface="Aharoni" panose="02010803020104030203" pitchFamily="2" charset="-79"/>
                <a:cs typeface="Aharoni" panose="02010803020104030203" pitchFamily="2" charset="-79"/>
              </a:rPr>
              <a:t>membaca</a:t>
            </a:r>
            <a:r>
              <a:rPr lang="en-US" sz="2400" dirty="0" smtClean="0">
                <a:solidFill>
                  <a:schemeClr val="bg1"/>
                </a:solidFill>
                <a:latin typeface="Aharoni" panose="02010803020104030203" pitchFamily="2" charset="-79"/>
                <a:cs typeface="Aharoni" panose="02010803020104030203" pitchFamily="2" charset="-79"/>
              </a:rPr>
              <a:t>:</a:t>
            </a:r>
            <a:endParaRPr lang="id-ID" sz="2400" dirty="0">
              <a:solidFill>
                <a:schemeClr val="bg1"/>
              </a:solidFill>
              <a:latin typeface="Aharoni" panose="02010803020104030203" pitchFamily="2" charset="-79"/>
              <a:cs typeface="Aharoni" panose="02010803020104030203" pitchFamily="2" charset="-79"/>
            </a:endParaRPr>
          </a:p>
          <a:p>
            <a:r>
              <a:rPr lang="id-ID" sz="2400" dirty="0">
                <a:solidFill>
                  <a:schemeClr val="bg1"/>
                </a:solidFill>
                <a:latin typeface="Aharoni" panose="02010803020104030203" pitchFamily="2" charset="-79"/>
                <a:cs typeface="Aharoni" panose="02010803020104030203" pitchFamily="2" charset="-79"/>
              </a:rPr>
              <a:t>1. </a:t>
            </a:r>
            <a:r>
              <a:rPr lang="id-ID" sz="2400" dirty="0" smtClean="0">
                <a:solidFill>
                  <a:schemeClr val="bg1"/>
                </a:solidFill>
                <a:latin typeface="Aharoni" panose="02010803020104030203" pitchFamily="2" charset="-79"/>
                <a:cs typeface="Aharoni" panose="02010803020104030203" pitchFamily="2" charset="-79"/>
              </a:rPr>
              <a:t>Aspek </a:t>
            </a:r>
            <a:r>
              <a:rPr lang="id-ID" sz="2400" dirty="0">
                <a:solidFill>
                  <a:schemeClr val="bg1"/>
                </a:solidFill>
                <a:latin typeface="Aharoni" panose="02010803020104030203" pitchFamily="2" charset="-79"/>
                <a:cs typeface="Aharoni" panose="02010803020104030203" pitchFamily="2" charset="-79"/>
              </a:rPr>
              <a:t>sensori, yakni kemampuan pembaca untuk memahami </a:t>
            </a:r>
            <a:r>
              <a:rPr lang="id-ID" sz="2400" dirty="0" smtClean="0">
                <a:solidFill>
                  <a:schemeClr val="bg1"/>
                </a:solidFill>
                <a:latin typeface="Aharoni" panose="02010803020104030203" pitchFamily="2" charset="-79"/>
                <a:cs typeface="Aharoni" panose="02010803020104030203" pitchFamily="2" charset="-79"/>
              </a:rPr>
              <a:t>s</a:t>
            </a:r>
            <a:r>
              <a:rPr lang="en-US" sz="2400" dirty="0" err="1" smtClean="0">
                <a:solidFill>
                  <a:schemeClr val="bg1"/>
                </a:solidFill>
                <a:latin typeface="Aharoni" panose="02010803020104030203" pitchFamily="2" charset="-79"/>
                <a:cs typeface="Aharoni" panose="02010803020104030203" pitchFamily="2" charset="-79"/>
              </a:rPr>
              <a:t>i</a:t>
            </a:r>
            <a:r>
              <a:rPr lang="id-ID" sz="2400" dirty="0" smtClean="0">
                <a:solidFill>
                  <a:schemeClr val="bg1"/>
                </a:solidFill>
                <a:latin typeface="Aharoni" panose="02010803020104030203" pitchFamily="2" charset="-79"/>
                <a:cs typeface="Aharoni" panose="02010803020104030203" pitchFamily="2" charset="-79"/>
              </a:rPr>
              <a:t>mbol-simbol </a:t>
            </a:r>
            <a:r>
              <a:rPr lang="id-ID" sz="2400" dirty="0">
                <a:solidFill>
                  <a:schemeClr val="bg1"/>
                </a:solidFill>
                <a:latin typeface="Aharoni" panose="02010803020104030203" pitchFamily="2" charset="-79"/>
                <a:cs typeface="Aharoni" panose="02010803020104030203" pitchFamily="2" charset="-79"/>
              </a:rPr>
              <a:t>teks</a:t>
            </a:r>
          </a:p>
          <a:p>
            <a:r>
              <a:rPr lang="id-ID" sz="2400" dirty="0">
                <a:solidFill>
                  <a:schemeClr val="bg1"/>
                </a:solidFill>
                <a:latin typeface="Aharoni" panose="02010803020104030203" pitchFamily="2" charset="-79"/>
                <a:cs typeface="Aharoni" panose="02010803020104030203" pitchFamily="2" charset="-79"/>
              </a:rPr>
              <a:t>2. </a:t>
            </a:r>
            <a:r>
              <a:rPr lang="id-ID" sz="2400" dirty="0" smtClean="0">
                <a:solidFill>
                  <a:schemeClr val="bg1"/>
                </a:solidFill>
                <a:latin typeface="Aharoni" panose="02010803020104030203" pitchFamily="2" charset="-79"/>
                <a:cs typeface="Aharoni" panose="02010803020104030203" pitchFamily="2" charset="-79"/>
              </a:rPr>
              <a:t>Aspek per</a:t>
            </a:r>
            <a:r>
              <a:rPr lang="en-US" sz="2400" dirty="0" smtClean="0">
                <a:solidFill>
                  <a:schemeClr val="bg1"/>
                </a:solidFill>
                <a:latin typeface="Aharoni" panose="02010803020104030203" pitchFamily="2" charset="-79"/>
                <a:cs typeface="Aharoni" panose="02010803020104030203" pitchFamily="2" charset="-79"/>
              </a:rPr>
              <a:t>s</a:t>
            </a:r>
            <a:r>
              <a:rPr lang="id-ID" sz="2400" dirty="0" smtClean="0">
                <a:solidFill>
                  <a:schemeClr val="bg1"/>
                </a:solidFill>
                <a:latin typeface="Aharoni" panose="02010803020104030203" pitchFamily="2" charset="-79"/>
                <a:cs typeface="Aharoni" panose="02010803020104030203" pitchFamily="2" charset="-79"/>
              </a:rPr>
              <a:t>eptual</a:t>
            </a:r>
            <a:r>
              <a:rPr lang="id-ID" sz="2400" dirty="0">
                <a:solidFill>
                  <a:schemeClr val="bg1"/>
                </a:solidFill>
                <a:latin typeface="Aharoni" panose="02010803020104030203" pitchFamily="2" charset="-79"/>
                <a:cs typeface="Aharoni" panose="02010803020104030203" pitchFamily="2" charset="-79"/>
              </a:rPr>
              <a:t>, yakni kemampuan pembaca untuk menginterpretasikan </a:t>
            </a:r>
            <a:r>
              <a:rPr lang="id-ID" sz="2400" dirty="0" smtClean="0">
                <a:solidFill>
                  <a:schemeClr val="bg1"/>
                </a:solidFill>
                <a:latin typeface="Aharoni" panose="02010803020104030203" pitchFamily="2" charset="-79"/>
                <a:cs typeface="Aharoni" panose="02010803020104030203" pitchFamily="2" charset="-79"/>
              </a:rPr>
              <a:t>s</a:t>
            </a:r>
            <a:r>
              <a:rPr lang="en-US" sz="2400" dirty="0" err="1" smtClean="0">
                <a:solidFill>
                  <a:schemeClr val="bg1"/>
                </a:solidFill>
                <a:latin typeface="Aharoni" panose="02010803020104030203" pitchFamily="2" charset="-79"/>
                <a:cs typeface="Aharoni" panose="02010803020104030203" pitchFamily="2" charset="-79"/>
              </a:rPr>
              <a:t>i</a:t>
            </a:r>
            <a:r>
              <a:rPr lang="id-ID" sz="2400" dirty="0" smtClean="0">
                <a:solidFill>
                  <a:schemeClr val="bg1"/>
                </a:solidFill>
                <a:latin typeface="Aharoni" panose="02010803020104030203" pitchFamily="2" charset="-79"/>
                <a:cs typeface="Aharoni" panose="02010803020104030203" pitchFamily="2" charset="-79"/>
              </a:rPr>
              <a:t>mbol-simbol </a:t>
            </a:r>
            <a:r>
              <a:rPr lang="id-ID" sz="2400" dirty="0">
                <a:solidFill>
                  <a:schemeClr val="bg1"/>
                </a:solidFill>
                <a:latin typeface="Aharoni" panose="02010803020104030203" pitchFamily="2" charset="-79"/>
                <a:cs typeface="Aharoni" panose="02010803020104030203" pitchFamily="2" charset="-79"/>
              </a:rPr>
              <a:t>teks (apa yang dilihat dan apa yang tersirat)</a:t>
            </a:r>
          </a:p>
          <a:p>
            <a:r>
              <a:rPr lang="id-ID" sz="2400" dirty="0">
                <a:solidFill>
                  <a:schemeClr val="bg1"/>
                </a:solidFill>
                <a:latin typeface="Aharoni" panose="02010803020104030203" pitchFamily="2" charset="-79"/>
                <a:cs typeface="Aharoni" panose="02010803020104030203" pitchFamily="2" charset="-79"/>
              </a:rPr>
              <a:t>3. </a:t>
            </a:r>
            <a:r>
              <a:rPr lang="id-ID" sz="2400" dirty="0" smtClean="0">
                <a:solidFill>
                  <a:schemeClr val="bg1"/>
                </a:solidFill>
                <a:latin typeface="Aharoni" panose="02010803020104030203" pitchFamily="2" charset="-79"/>
                <a:cs typeface="Aharoni" panose="02010803020104030203" pitchFamily="2" charset="-79"/>
              </a:rPr>
              <a:t>Aspek s</a:t>
            </a:r>
            <a:r>
              <a:rPr lang="en-US" sz="2400" dirty="0" smtClean="0">
                <a:solidFill>
                  <a:schemeClr val="bg1"/>
                </a:solidFill>
                <a:latin typeface="Aharoni" panose="02010803020104030203" pitchFamily="2" charset="-79"/>
                <a:cs typeface="Aharoni" panose="02010803020104030203" pitchFamily="2" charset="-79"/>
              </a:rPr>
              <a:t>k</a:t>
            </a:r>
            <a:r>
              <a:rPr lang="id-ID" sz="2400" dirty="0" smtClean="0">
                <a:solidFill>
                  <a:schemeClr val="bg1"/>
                </a:solidFill>
                <a:latin typeface="Aharoni" panose="02010803020104030203" pitchFamily="2" charset="-79"/>
                <a:cs typeface="Aharoni" panose="02010803020104030203" pitchFamily="2" charset="-79"/>
              </a:rPr>
              <a:t>emata</a:t>
            </a:r>
            <a:r>
              <a:rPr lang="id-ID" sz="2400" dirty="0">
                <a:solidFill>
                  <a:schemeClr val="bg1"/>
                </a:solidFill>
                <a:latin typeface="Aharoni" panose="02010803020104030203" pitchFamily="2" charset="-79"/>
                <a:cs typeface="Aharoni" panose="02010803020104030203" pitchFamily="2" charset="-79"/>
              </a:rPr>
              <a:t>, yakni kemampuan pembaca untuk menghubungkan pesan tertulis dengan struktur pengetahuan dan pengalaman yang telah ada</a:t>
            </a:r>
          </a:p>
          <a:p>
            <a:r>
              <a:rPr lang="id-ID" sz="2400" dirty="0">
                <a:solidFill>
                  <a:schemeClr val="bg1"/>
                </a:solidFill>
                <a:latin typeface="Aharoni" panose="02010803020104030203" pitchFamily="2" charset="-79"/>
                <a:cs typeface="Aharoni" panose="02010803020104030203" pitchFamily="2" charset="-79"/>
              </a:rPr>
              <a:t>4. </a:t>
            </a:r>
            <a:r>
              <a:rPr lang="id-ID" sz="2400" dirty="0" smtClean="0">
                <a:solidFill>
                  <a:schemeClr val="bg1"/>
                </a:solidFill>
                <a:latin typeface="Aharoni" panose="02010803020104030203" pitchFamily="2" charset="-79"/>
                <a:cs typeface="Aharoni" panose="02010803020104030203" pitchFamily="2" charset="-79"/>
              </a:rPr>
              <a:t>Aspek </a:t>
            </a:r>
            <a:r>
              <a:rPr lang="id-ID" sz="2400" dirty="0">
                <a:solidFill>
                  <a:schemeClr val="bg1"/>
                </a:solidFill>
                <a:latin typeface="Aharoni" panose="02010803020104030203" pitchFamily="2" charset="-79"/>
                <a:cs typeface="Aharoni" panose="02010803020104030203" pitchFamily="2" charset="-79"/>
              </a:rPr>
              <a:t>berpikir, yakni kemampuan pembaca untuk membuat inferensi dan evaluasi dari teks</a:t>
            </a:r>
          </a:p>
          <a:p>
            <a:r>
              <a:rPr lang="en-US" sz="2400" dirty="0" smtClean="0">
                <a:solidFill>
                  <a:schemeClr val="bg1"/>
                </a:solidFill>
                <a:latin typeface="Aharoni" panose="02010803020104030203" pitchFamily="2" charset="-79"/>
                <a:cs typeface="Aharoni" panose="02010803020104030203" pitchFamily="2" charset="-79"/>
              </a:rPr>
              <a:t>5. </a:t>
            </a:r>
            <a:r>
              <a:rPr lang="id-ID" sz="2400" dirty="0" smtClean="0">
                <a:solidFill>
                  <a:schemeClr val="bg1"/>
                </a:solidFill>
                <a:latin typeface="Aharoni" panose="02010803020104030203" pitchFamily="2" charset="-79"/>
                <a:cs typeface="Aharoni" panose="02010803020104030203" pitchFamily="2" charset="-79"/>
              </a:rPr>
              <a:t>Aspek </a:t>
            </a:r>
            <a:r>
              <a:rPr lang="id-ID" sz="2400" dirty="0">
                <a:solidFill>
                  <a:schemeClr val="bg1"/>
                </a:solidFill>
                <a:latin typeface="Aharoni" panose="02010803020104030203" pitchFamily="2" charset="-79"/>
                <a:cs typeface="Aharoni" panose="02010803020104030203" pitchFamily="2" charset="-79"/>
              </a:rPr>
              <a:t>afektif, yakni kemampuan pembaca untuk membangkitkan dan menghubungkan minat dan motivasi dengan teks yang dibaca.</a:t>
            </a:r>
          </a:p>
          <a:p>
            <a:r>
              <a:rPr lang="id-ID" sz="2400" dirty="0">
                <a:solidFill>
                  <a:schemeClr val="bg1"/>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4945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72862" y="1769556"/>
            <a:ext cx="6845419" cy="3108543"/>
          </a:xfrm>
          <a:prstGeom prst="rect">
            <a:avLst/>
          </a:prstGeom>
          <a:noFill/>
        </p:spPr>
        <p:txBody>
          <a:bodyPr wrap="square" rtlCol="0">
            <a:spAutoFit/>
          </a:bodyPr>
          <a:lstStyle/>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tidak diajarkan sebagai suatu pokok bahasan yang berdiri sendiri, </a:t>
            </a:r>
            <a:r>
              <a:rPr lang="en-US" sz="2800" dirty="0" err="1" smtClean="0">
                <a:latin typeface="Aharoni" panose="02010803020104030203" pitchFamily="2" charset="-79"/>
                <a:cs typeface="Aharoni" panose="02010803020104030203" pitchFamily="2" charset="-79"/>
              </a:rPr>
              <a:t>tetapi</a:t>
            </a:r>
            <a:r>
              <a:rPr lang="en-US" sz="2800" dirty="0" smtClean="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satu </a:t>
            </a:r>
            <a:r>
              <a:rPr lang="id-ID" sz="2800" dirty="0">
                <a:latin typeface="Aharoni" panose="02010803020104030203" pitchFamily="2" charset="-79"/>
                <a:cs typeface="Aharoni" panose="02010803020104030203" pitchFamily="2" charset="-79"/>
              </a:rPr>
              <a:t>kesatuan dalam pembelajaran bahasa bersama dengan keterampilan berbahasa yang lain. </a:t>
            </a:r>
          </a:p>
          <a:p>
            <a:r>
              <a:rPr lang="id-ID" sz="2800" dirty="0">
                <a:latin typeface="Aharoni" panose="02010803020104030203" pitchFamily="2" charset="-79"/>
                <a:cs typeface="Aharoni" panose="02010803020104030203" pitchFamily="2" charset="-79"/>
              </a:rPr>
              <a:t> </a:t>
            </a:r>
          </a:p>
        </p:txBody>
      </p:sp>
      <p:sp>
        <p:nvSpPr>
          <p:cNvPr id="3" name="TextBox 2"/>
          <p:cNvSpPr txBox="1"/>
          <p:nvPr/>
        </p:nvSpPr>
        <p:spPr>
          <a:xfrm>
            <a:off x="1481862" y="0"/>
            <a:ext cx="9645681" cy="1323439"/>
          </a:xfrm>
          <a:prstGeom prst="rect">
            <a:avLst/>
          </a:prstGeom>
          <a:noFill/>
        </p:spPr>
        <p:txBody>
          <a:bodyPr wrap="square" rtlCol="0">
            <a:spAutoFit/>
          </a:bodyPr>
          <a:lstStyle/>
          <a:p>
            <a:pPr algn="ctr"/>
            <a:r>
              <a:rPr lang="en-US" sz="4000" dirty="0" smtClean="0">
                <a:latin typeface="Aharoni" panose="02010803020104030203" pitchFamily="2" charset="-79"/>
                <a:cs typeface="Aharoni" panose="02010803020104030203" pitchFamily="2" charset="-79"/>
              </a:rPr>
              <a:t>PANDANGAN WHOLE LANGUAGE TERHADAP MEMBACA</a:t>
            </a:r>
            <a:endParaRPr lang="id-ID"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6301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2636" y="770165"/>
            <a:ext cx="11769309" cy="6186309"/>
          </a:xfrm>
          <a:prstGeom prst="rect">
            <a:avLst/>
          </a:prstGeom>
          <a:noFill/>
        </p:spPr>
        <p:txBody>
          <a:bodyPr wrap="square" rtlCol="0">
            <a:spAutoFit/>
          </a:bodyPr>
          <a:lstStyle/>
          <a:p>
            <a:pPr marL="285750" indent="-285750">
              <a:buFont typeface="Wingdings" panose="05000000000000000000" pitchFamily="2" charset="2"/>
              <a:buChar char="Ø"/>
            </a:pPr>
            <a:r>
              <a:rPr lang="id-ID" sz="2400" dirty="0" smtClean="0">
                <a:latin typeface="Aharoni" panose="02010803020104030203" pitchFamily="2" charset="-79"/>
                <a:cs typeface="Aharoni" panose="02010803020104030203" pitchFamily="2" charset="-79"/>
              </a:rPr>
              <a:t>Pembelajaran </a:t>
            </a:r>
            <a:r>
              <a:rPr lang="id-ID" sz="2400" dirty="0">
                <a:latin typeface="Aharoni" panose="02010803020104030203" pitchFamily="2" charset="-79"/>
                <a:cs typeface="Aharoni" panose="02010803020104030203" pitchFamily="2" charset="-79"/>
              </a:rPr>
              <a:t>membaca di SD dilaksanakan sesuai dengan pembedaan atas kelas-kelas awal dan kelas-kelas </a:t>
            </a:r>
            <a:r>
              <a:rPr lang="id-ID" sz="2400" dirty="0" smtClean="0">
                <a:latin typeface="Aharoni" panose="02010803020104030203" pitchFamily="2" charset="-79"/>
                <a:cs typeface="Aharoni" panose="02010803020104030203" pitchFamily="2" charset="-79"/>
              </a:rPr>
              <a:t>tinggi.</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id-ID" sz="2400" dirty="0" smtClean="0">
                <a:latin typeface="Aharoni" panose="02010803020104030203" pitchFamily="2" charset="-79"/>
                <a:cs typeface="Aharoni" panose="02010803020104030203" pitchFamily="2" charset="-79"/>
              </a:rPr>
              <a:t>Pelajaran </a:t>
            </a:r>
            <a:r>
              <a:rPr lang="id-ID" sz="2400" dirty="0">
                <a:latin typeface="Aharoni" panose="02010803020104030203" pitchFamily="2" charset="-79"/>
                <a:cs typeface="Aharoni" panose="02010803020104030203" pitchFamily="2" charset="-79"/>
              </a:rPr>
              <a:t>membaca dan menulis di kelas-kelas awal disebut pelajaran membaca dan menulis permulaan, sedangkan di kelas-kelas tinggi disebut pelajaran membaca dan menulis lanjut. </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id-ID" sz="2400" dirty="0" smtClean="0">
                <a:latin typeface="Aharoni" panose="02010803020104030203" pitchFamily="2" charset="-79"/>
                <a:cs typeface="Aharoni" panose="02010803020104030203" pitchFamily="2" charset="-79"/>
              </a:rPr>
              <a:t>Pelaksanaan </a:t>
            </a:r>
            <a:r>
              <a:rPr lang="id-ID" sz="2400" dirty="0">
                <a:latin typeface="Aharoni" panose="02010803020104030203" pitchFamily="2" charset="-79"/>
                <a:cs typeface="Aharoni" panose="02010803020104030203" pitchFamily="2" charset="-79"/>
              </a:rPr>
              <a:t>membaca permulaan di kelas rendah Sekolah Dasar dilakukan dalam dua </a:t>
            </a:r>
            <a:r>
              <a:rPr lang="id-ID" sz="2400" dirty="0" smtClean="0">
                <a:latin typeface="Aharoni" panose="02010803020104030203" pitchFamily="2" charset="-79"/>
                <a:cs typeface="Aharoni" panose="02010803020104030203" pitchFamily="2" charset="-79"/>
              </a:rPr>
              <a:t>tahap</a:t>
            </a:r>
            <a:r>
              <a:rPr lang="en-US" sz="2400" dirty="0" smtClean="0">
                <a:latin typeface="Aharoni" panose="02010803020104030203" pitchFamily="2" charset="-79"/>
                <a:cs typeface="Aharoni" panose="02010803020104030203" pitchFamily="2" charset="-79"/>
              </a:rPr>
              <a:t>:</a:t>
            </a:r>
          </a:p>
          <a:p>
            <a:r>
              <a:rPr lang="en-US" sz="2400" dirty="0" smtClean="0">
                <a:latin typeface="Aharoni" panose="02010803020104030203" pitchFamily="2" charset="-79"/>
                <a:cs typeface="Aharoni" panose="02010803020104030203" pitchFamily="2" charset="-79"/>
              </a:rPr>
              <a:t>1.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periode tanpa </a:t>
            </a:r>
            <a:r>
              <a:rPr lang="id-ID" sz="2400" dirty="0" smtClean="0">
                <a:latin typeface="Aharoni" panose="02010803020104030203" pitchFamily="2" charset="-79"/>
                <a:cs typeface="Aharoni" panose="02010803020104030203" pitchFamily="2" charset="-79"/>
              </a:rPr>
              <a:t>buk</a:t>
            </a:r>
            <a:r>
              <a:rPr lang="en-US" sz="2400" dirty="0" smtClean="0">
                <a:latin typeface="Aharoni" panose="02010803020104030203" pitchFamily="2" charset="-79"/>
                <a:cs typeface="Aharoni" panose="02010803020104030203" pitchFamily="2" charset="-79"/>
              </a:rPr>
              <a:t>u</a:t>
            </a:r>
          </a:p>
          <a:p>
            <a:r>
              <a:rPr lang="en-US" sz="2400" dirty="0" smtClean="0">
                <a:latin typeface="Aharoni" panose="02010803020104030203" pitchFamily="2" charset="-79"/>
                <a:cs typeface="Aharoni" panose="02010803020104030203" pitchFamily="2" charset="-79"/>
              </a:rPr>
              <a:t>2.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dengan menggunakan buku. </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id-ID" sz="2400" dirty="0" smtClean="0">
                <a:latin typeface="Aharoni" panose="02010803020104030203" pitchFamily="2" charset="-79"/>
                <a:cs typeface="Aharoni" panose="02010803020104030203" pitchFamily="2" charset="-79"/>
              </a:rPr>
              <a:t>Pembelajaran </a:t>
            </a:r>
            <a:r>
              <a:rPr lang="id-ID" sz="2400" dirty="0">
                <a:latin typeface="Aharoni" panose="02010803020104030203" pitchFamily="2" charset="-79"/>
                <a:cs typeface="Aharoni" panose="02010803020104030203" pitchFamily="2" charset="-79"/>
              </a:rPr>
              <a:t>membaca tanpa buku dilakukan dengan cara mengajar dengan menggunakan media atau alat peraga selain </a:t>
            </a:r>
            <a:r>
              <a:rPr lang="id-ID" sz="2400" dirty="0" smtClean="0">
                <a:latin typeface="Aharoni" panose="02010803020104030203" pitchFamily="2" charset="-79"/>
                <a:cs typeface="Aharoni" panose="02010803020104030203" pitchFamily="2" charset="-79"/>
              </a:rPr>
              <a:t>buku</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misalnya </a:t>
            </a:r>
            <a:r>
              <a:rPr lang="id-ID" sz="2400" dirty="0">
                <a:latin typeface="Aharoni" panose="02010803020104030203" pitchFamily="2" charset="-79"/>
                <a:cs typeface="Aharoni" panose="02010803020104030203" pitchFamily="2" charset="-79"/>
              </a:rPr>
              <a:t>kartu gambar, kartu huruf, kartu kata dan kartu </a:t>
            </a:r>
            <a:r>
              <a:rPr lang="id-ID" sz="2400" dirty="0" smtClean="0">
                <a:latin typeface="Aharoni" panose="02010803020104030203" pitchFamily="2" charset="-79"/>
                <a:cs typeface="Aharoni" panose="02010803020104030203" pitchFamily="2" charset="-79"/>
              </a:rPr>
              <a:t>kalimat</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en-US" sz="2400" dirty="0" err="1" smtClean="0">
                <a:latin typeface="Aharoni" panose="02010803020104030203" pitchFamily="2" charset="-79"/>
                <a:cs typeface="Aharoni" panose="02010803020104030203" pitchFamily="2" charset="-79"/>
              </a:rPr>
              <a:t>Pembelajaran</a:t>
            </a:r>
            <a:r>
              <a:rPr lang="id-ID" sz="2400" dirty="0" smtClean="0">
                <a:latin typeface="Aharoni" panose="02010803020104030203" pitchFamily="2" charset="-79"/>
                <a:cs typeface="Aharoni" panose="02010803020104030203" pitchFamily="2" charset="-79"/>
              </a:rPr>
              <a:t> </a:t>
            </a:r>
            <a:r>
              <a:rPr lang="id-ID" sz="2400" dirty="0">
                <a:latin typeface="Aharoni" panose="02010803020104030203" pitchFamily="2" charset="-79"/>
                <a:cs typeface="Aharoni" panose="02010803020104030203" pitchFamily="2" charset="-79"/>
              </a:rPr>
              <a:t>membaca dengan buku merupakan kegiatan membaca dengan menggunakan buku sebagai bahan pelajaran.</a:t>
            </a:r>
          </a:p>
          <a:p>
            <a:r>
              <a:rPr lang="id-ID" sz="2400" dirty="0">
                <a:latin typeface="Aharoni" panose="02010803020104030203" pitchFamily="2" charset="-79"/>
                <a:cs typeface="Aharoni" panose="02010803020104030203" pitchFamily="2" charset="-79"/>
              </a:rPr>
              <a:t> </a:t>
            </a:r>
          </a:p>
          <a:p>
            <a:r>
              <a:rPr lang="id-ID" dirty="0"/>
              <a:t> </a:t>
            </a:r>
          </a:p>
          <a:p>
            <a:r>
              <a:rPr lang="id-ID" dirty="0"/>
              <a:t> </a:t>
            </a:r>
          </a:p>
        </p:txBody>
      </p:sp>
    </p:spTree>
    <p:extLst>
      <p:ext uri="{BB962C8B-B14F-4D97-AF65-F5344CB8AC3E}">
        <p14:creationId xmlns:p14="http://schemas.microsoft.com/office/powerpoint/2010/main" val="420701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374" y="327519"/>
            <a:ext cx="7034639" cy="6001643"/>
          </a:xfrm>
          <a:prstGeom prst="rect">
            <a:avLst/>
          </a:prstGeom>
          <a:noFill/>
        </p:spPr>
        <p:txBody>
          <a:bodyPr wrap="square" rtlCol="0">
            <a:spAutoFit/>
          </a:bodyPr>
          <a:lstStyle/>
          <a:p>
            <a:r>
              <a:rPr lang="id-ID" sz="3200" dirty="0">
                <a:solidFill>
                  <a:schemeClr val="bg1"/>
                </a:solidFill>
                <a:latin typeface="Aharoni" panose="02010803020104030203" pitchFamily="2" charset="-79"/>
                <a:cs typeface="Aharoni" panose="02010803020104030203" pitchFamily="2" charset="-79"/>
              </a:rPr>
              <a:t>Untuk meningkatkan ketrampilan membaca siswa sekolah dasar, guru perlu memperhatikan perihal pemilihan bahan ajar membaca, teknik pengajaran membaca, dan problem umum yang dihadapi siswa dalam membaca, baik yang berkenaan dengan hubungan bunyi-huruf, suku kata, kata, kalimat sederhana, maupun ketidakmampuan siswa memahami isi bacaan</a:t>
            </a:r>
          </a:p>
        </p:txBody>
      </p:sp>
    </p:spTree>
    <p:extLst>
      <p:ext uri="{BB962C8B-B14F-4D97-AF65-F5344CB8AC3E}">
        <p14:creationId xmlns:p14="http://schemas.microsoft.com/office/powerpoint/2010/main" val="208547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4978" y="645726"/>
            <a:ext cx="4974811" cy="1569660"/>
          </a:xfrm>
          <a:prstGeom prst="rect">
            <a:avLst/>
          </a:prstGeom>
          <a:noFill/>
        </p:spPr>
        <p:txBody>
          <a:bodyPr wrap="square" rtlCol="0">
            <a:spAutoFit/>
          </a:bodyPr>
          <a:lstStyle/>
          <a:p>
            <a:pPr algn="ctr"/>
            <a:r>
              <a:rPr lang="en-US" sz="4800" dirty="0" smtClean="0">
                <a:latin typeface="Aharoni" panose="02010803020104030203" pitchFamily="2" charset="-79"/>
                <a:cs typeface="Aharoni" panose="02010803020104030203" pitchFamily="2" charset="-79"/>
              </a:rPr>
              <a:t>MEMBACA PERMULAAN</a:t>
            </a:r>
            <a:endParaRPr lang="id-ID"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2897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2692" y="2416670"/>
            <a:ext cx="11769308" cy="5016758"/>
          </a:xfrm>
          <a:prstGeom prst="rect">
            <a:avLst/>
          </a:prstGeom>
          <a:noFill/>
        </p:spPr>
        <p:txBody>
          <a:bodyPr wrap="square" rtlCol="0">
            <a:spAutoFit/>
          </a:bodyPr>
          <a:lstStyle/>
          <a:p>
            <a:pPr marL="285750" indent="-285750">
              <a:buFont typeface="Wingdings" panose="05000000000000000000" pitchFamily="2" charset="2"/>
              <a:buChar char="Ø"/>
            </a:pPr>
            <a:r>
              <a:rPr lang="id-ID" sz="2000" dirty="0" smtClean="0">
                <a:latin typeface="Aharoni" panose="02010803020104030203" pitchFamily="2" charset="-79"/>
                <a:cs typeface="Aharoni" panose="02010803020104030203" pitchFamily="2" charset="-79"/>
              </a:rPr>
              <a:t>Pembelajaran </a:t>
            </a:r>
            <a:r>
              <a:rPr lang="id-ID" sz="2000" dirty="0">
                <a:latin typeface="Aharoni" panose="02010803020104030203" pitchFamily="2" charset="-79"/>
                <a:cs typeface="Aharoni" panose="02010803020104030203" pitchFamily="2" charset="-79"/>
              </a:rPr>
              <a:t>membaca di SD dilaksanakan sesuai dengan pembedaan atas kelas-kelas awal dan kelas-kelas </a:t>
            </a:r>
            <a:r>
              <a:rPr lang="id-ID" sz="2000" dirty="0" smtClean="0">
                <a:latin typeface="Aharoni" panose="02010803020104030203" pitchFamily="2" charset="-79"/>
                <a:cs typeface="Aharoni" panose="02010803020104030203" pitchFamily="2" charset="-79"/>
              </a:rPr>
              <a:t>tinggi.</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id-ID" sz="2000" dirty="0" smtClean="0">
                <a:latin typeface="Aharoni" panose="02010803020104030203" pitchFamily="2" charset="-79"/>
                <a:cs typeface="Aharoni" panose="02010803020104030203" pitchFamily="2" charset="-79"/>
              </a:rPr>
              <a:t>Pelajaran </a:t>
            </a:r>
            <a:r>
              <a:rPr lang="id-ID" sz="2000" dirty="0">
                <a:latin typeface="Aharoni" panose="02010803020104030203" pitchFamily="2" charset="-79"/>
                <a:cs typeface="Aharoni" panose="02010803020104030203" pitchFamily="2" charset="-79"/>
              </a:rPr>
              <a:t>membaca dan menulis di kelas-kelas awal disebut pelajaran membaca dan menulis permulaan, sedangkan di kelas-kelas tinggi disebut pelajaran membaca dan menulis lanjut.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id-ID" sz="2000" dirty="0" smtClean="0">
                <a:latin typeface="Aharoni" panose="02010803020104030203" pitchFamily="2" charset="-79"/>
                <a:cs typeface="Aharoni" panose="02010803020104030203" pitchFamily="2" charset="-79"/>
              </a:rPr>
              <a:t>Pelaksanaan </a:t>
            </a:r>
            <a:r>
              <a:rPr lang="id-ID" sz="2000" dirty="0">
                <a:latin typeface="Aharoni" panose="02010803020104030203" pitchFamily="2" charset="-79"/>
                <a:cs typeface="Aharoni" panose="02010803020104030203" pitchFamily="2" charset="-79"/>
              </a:rPr>
              <a:t>membaca permulaan di kelas rendah Sekolah Dasar dilakukan dalam dua </a:t>
            </a:r>
            <a:r>
              <a:rPr lang="id-ID" sz="2000" dirty="0" smtClean="0">
                <a:latin typeface="Aharoni" panose="02010803020104030203" pitchFamily="2" charset="-79"/>
                <a:cs typeface="Aharoni" panose="02010803020104030203" pitchFamily="2" charset="-79"/>
              </a:rPr>
              <a:t>tahap</a:t>
            </a:r>
            <a:r>
              <a:rPr lang="en-US" sz="2000" dirty="0" smtClean="0">
                <a:latin typeface="Aharoni" panose="02010803020104030203" pitchFamily="2" charset="-79"/>
                <a:cs typeface="Aharoni" panose="02010803020104030203" pitchFamily="2" charset="-79"/>
              </a:rPr>
              <a:t>:</a:t>
            </a:r>
          </a:p>
          <a:p>
            <a:r>
              <a:rPr lang="en-US" sz="2000" dirty="0" smtClean="0">
                <a:latin typeface="Aharoni" panose="02010803020104030203" pitchFamily="2" charset="-79"/>
                <a:cs typeface="Aharoni" panose="02010803020104030203" pitchFamily="2" charset="-79"/>
              </a:rPr>
              <a:t>1. </a:t>
            </a:r>
            <a:r>
              <a:rPr lang="id-ID" sz="2000" dirty="0" smtClean="0">
                <a:latin typeface="Aharoni" panose="02010803020104030203" pitchFamily="2" charset="-79"/>
                <a:cs typeface="Aharoni" panose="02010803020104030203" pitchFamily="2" charset="-79"/>
              </a:rPr>
              <a:t>membaca </a:t>
            </a:r>
            <a:r>
              <a:rPr lang="id-ID" sz="2000" dirty="0">
                <a:latin typeface="Aharoni" panose="02010803020104030203" pitchFamily="2" charset="-79"/>
                <a:cs typeface="Aharoni" panose="02010803020104030203" pitchFamily="2" charset="-79"/>
              </a:rPr>
              <a:t>periode tanpa </a:t>
            </a:r>
            <a:r>
              <a:rPr lang="id-ID" sz="2000" dirty="0" smtClean="0">
                <a:latin typeface="Aharoni" panose="02010803020104030203" pitchFamily="2" charset="-79"/>
                <a:cs typeface="Aharoni" panose="02010803020104030203" pitchFamily="2" charset="-79"/>
              </a:rPr>
              <a:t>buk</a:t>
            </a:r>
            <a:r>
              <a:rPr lang="en-US" sz="2000" dirty="0" smtClean="0">
                <a:latin typeface="Aharoni" panose="02010803020104030203" pitchFamily="2" charset="-79"/>
                <a:cs typeface="Aharoni" panose="02010803020104030203" pitchFamily="2" charset="-79"/>
              </a:rPr>
              <a:t>u</a:t>
            </a:r>
          </a:p>
          <a:p>
            <a:r>
              <a:rPr lang="en-US" sz="2000" dirty="0" smtClean="0">
                <a:latin typeface="Aharoni" panose="02010803020104030203" pitchFamily="2" charset="-79"/>
                <a:cs typeface="Aharoni" panose="02010803020104030203" pitchFamily="2" charset="-79"/>
              </a:rPr>
              <a:t>2. </a:t>
            </a:r>
            <a:r>
              <a:rPr lang="id-ID" sz="2000" dirty="0" smtClean="0">
                <a:latin typeface="Aharoni" panose="02010803020104030203" pitchFamily="2" charset="-79"/>
                <a:cs typeface="Aharoni" panose="02010803020104030203" pitchFamily="2" charset="-79"/>
              </a:rPr>
              <a:t>membaca </a:t>
            </a:r>
            <a:r>
              <a:rPr lang="id-ID" sz="2000" dirty="0">
                <a:latin typeface="Aharoni" panose="02010803020104030203" pitchFamily="2" charset="-79"/>
                <a:cs typeface="Aharoni" panose="02010803020104030203" pitchFamily="2" charset="-79"/>
              </a:rPr>
              <a:t>dengan menggunakan buku.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id-ID" sz="2000" dirty="0" smtClean="0">
                <a:latin typeface="Aharoni" panose="02010803020104030203" pitchFamily="2" charset="-79"/>
                <a:cs typeface="Aharoni" panose="02010803020104030203" pitchFamily="2" charset="-79"/>
              </a:rPr>
              <a:t>Pembelajaran </a:t>
            </a:r>
            <a:r>
              <a:rPr lang="id-ID" sz="2000" dirty="0">
                <a:latin typeface="Aharoni" panose="02010803020104030203" pitchFamily="2" charset="-79"/>
                <a:cs typeface="Aharoni" panose="02010803020104030203" pitchFamily="2" charset="-79"/>
              </a:rPr>
              <a:t>membaca tanpa buku dilakukan dengan cara mengajar dengan menggunakan media atau alat peraga selain </a:t>
            </a:r>
            <a:r>
              <a:rPr lang="id-ID" sz="2000" dirty="0" smtClean="0">
                <a:latin typeface="Aharoni" panose="02010803020104030203" pitchFamily="2" charset="-79"/>
                <a:cs typeface="Aharoni" panose="02010803020104030203" pitchFamily="2" charset="-79"/>
              </a:rPr>
              <a:t>buku</a:t>
            </a:r>
            <a:r>
              <a:rPr lang="en-US" sz="2000" dirty="0" smtClean="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misalnya </a:t>
            </a:r>
            <a:r>
              <a:rPr lang="id-ID" sz="2000" dirty="0">
                <a:latin typeface="Aharoni" panose="02010803020104030203" pitchFamily="2" charset="-79"/>
                <a:cs typeface="Aharoni" panose="02010803020104030203" pitchFamily="2" charset="-79"/>
              </a:rPr>
              <a:t>kartu gambar, kartu huruf, kartu kata dan kartu </a:t>
            </a:r>
            <a:r>
              <a:rPr lang="id-ID" sz="2000" dirty="0" smtClean="0">
                <a:latin typeface="Aharoni" panose="02010803020104030203" pitchFamily="2" charset="-79"/>
                <a:cs typeface="Aharoni" panose="02010803020104030203" pitchFamily="2" charset="-79"/>
              </a:rPr>
              <a:t>kalimat</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r>
              <a:rPr lang="en-US" sz="2000" dirty="0" err="1" smtClean="0">
                <a:latin typeface="Aharoni" panose="02010803020104030203" pitchFamily="2" charset="-79"/>
                <a:cs typeface="Aharoni" panose="02010803020104030203" pitchFamily="2" charset="-79"/>
              </a:rPr>
              <a:t>Pembelajaran</a:t>
            </a:r>
            <a:r>
              <a:rPr lang="id-ID" sz="2000" dirty="0" smtClean="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membaca dengan buku merupakan kegiatan membaca dengan menggunakan buku sebagai bahan pelajaran.</a:t>
            </a:r>
          </a:p>
          <a:p>
            <a:r>
              <a:rPr lang="id-ID" sz="2000" dirty="0">
                <a:latin typeface="Aharoni" panose="02010803020104030203" pitchFamily="2" charset="-79"/>
                <a:cs typeface="Aharoni" panose="02010803020104030203" pitchFamily="2" charset="-79"/>
              </a:rPr>
              <a:t> </a:t>
            </a:r>
          </a:p>
          <a:p>
            <a:r>
              <a:rPr lang="id-ID" sz="2000" dirty="0">
                <a:latin typeface="Aharoni" panose="02010803020104030203" pitchFamily="2" charset="-79"/>
                <a:cs typeface="Aharoni" panose="02010803020104030203" pitchFamily="2" charset="-79"/>
              </a:rPr>
              <a:t> </a:t>
            </a:r>
          </a:p>
          <a:p>
            <a:r>
              <a:rPr lang="id-ID" sz="20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26570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02191" y="2034080"/>
            <a:ext cx="8631222" cy="3539430"/>
          </a:xfrm>
          <a:prstGeom prst="rect">
            <a:avLst/>
          </a:prstGeom>
          <a:noFill/>
        </p:spPr>
        <p:txBody>
          <a:bodyPr wrap="square" rtlCol="0">
            <a:spAutoFit/>
          </a:bodyPr>
          <a:lstStyle/>
          <a:p>
            <a:pPr marL="457200" indent="-457200">
              <a:buFont typeface="Wingdings" panose="05000000000000000000" pitchFamily="2" charset="2"/>
              <a:buChar char="q"/>
            </a:pPr>
            <a:r>
              <a:rPr lang="id-ID" sz="2800" dirty="0">
                <a:latin typeface="Aharoni" panose="02010803020104030203" pitchFamily="2" charset="-79"/>
                <a:cs typeface="Aharoni" panose="02010803020104030203" pitchFamily="2" charset="-79"/>
              </a:rPr>
              <a:t>Pembelajaran </a:t>
            </a: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permulaan diberikan di kelas I dan II. </a:t>
            </a:r>
            <a:endParaRPr lang="en-US" sz="2800" dirty="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Tujuannya </a:t>
            </a:r>
            <a:r>
              <a:rPr lang="id-ID" sz="2800" dirty="0">
                <a:latin typeface="Aharoni" panose="02010803020104030203" pitchFamily="2" charset="-79"/>
                <a:cs typeface="Aharoni" panose="02010803020104030203" pitchFamily="2" charset="-79"/>
              </a:rPr>
              <a:t>adalah agar siswa memiliki kemampuan memahami dan menyuarakan tulisan dengan intonasi yang wajar, sebagai dasar untuk dapat membaca lanjut (Akhadiah, 1991/1992: 31). </a:t>
            </a:r>
            <a:endParaRPr lang="en-US" sz="2800" dirty="0" smtClean="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p:txBody>
      </p:sp>
      <p:sp>
        <p:nvSpPr>
          <p:cNvPr id="3" name="TextBox 2"/>
          <p:cNvSpPr txBox="1"/>
          <p:nvPr/>
        </p:nvSpPr>
        <p:spPr>
          <a:xfrm>
            <a:off x="956603" y="710641"/>
            <a:ext cx="10683520" cy="1323439"/>
          </a:xfrm>
          <a:prstGeom prst="rect">
            <a:avLst/>
          </a:prstGeom>
          <a:noFill/>
        </p:spPr>
        <p:txBody>
          <a:bodyPr wrap="square" rtlCol="0">
            <a:spAutoFit/>
          </a:bodyPr>
          <a:lstStyle/>
          <a:p>
            <a:pPr algn="ctr"/>
            <a:r>
              <a:rPr lang="en-US" sz="4000" dirty="0" smtClean="0">
                <a:latin typeface="Aharoni" panose="02010803020104030203" pitchFamily="2" charset="-79"/>
                <a:cs typeface="Aharoni" panose="02010803020104030203" pitchFamily="2" charset="-79"/>
              </a:rPr>
              <a:t>LINGKUP PEMBELAJARAN MEMBACA PERMULAAN </a:t>
            </a:r>
            <a:endParaRPr lang="id-ID"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326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38690" y="2097275"/>
            <a:ext cx="10728102" cy="4062651"/>
          </a:xfrm>
          <a:prstGeom prst="rect">
            <a:avLst/>
          </a:prstGeom>
          <a:noFill/>
        </p:spPr>
        <p:txBody>
          <a:bodyPr wrap="square" rtlCol="0">
            <a:spAutoFit/>
          </a:bodyPr>
          <a:lstStyle/>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Pembelajaran membaca permulaan merupakan tingkatan proses pembelajaran membaca untuk menguasai sistem tulisan sebagai representasi visual bahasa. </a:t>
            </a:r>
            <a:endParaRPr lang="en-US"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Tingkatan ini sering disebut dengan tingkatan belajar membaca </a:t>
            </a:r>
            <a:r>
              <a:rPr lang="id-ID" sz="2000" i="1" dirty="0" smtClean="0">
                <a:latin typeface="Aharoni" panose="02010803020104030203" pitchFamily="2" charset="-79"/>
                <a:cs typeface="Aharoni" panose="02010803020104030203" pitchFamily="2" charset="-79"/>
              </a:rPr>
              <a:t>(learning to read)</a:t>
            </a:r>
            <a:r>
              <a:rPr lang="id-ID" sz="2000" dirty="0" smtClean="0">
                <a:latin typeface="Aharoni" panose="02010803020104030203" pitchFamily="2" charset="-79"/>
                <a:cs typeface="Aharoni" panose="02010803020104030203" pitchFamily="2" charset="-79"/>
              </a:rPr>
              <a:t>. </a:t>
            </a:r>
            <a:endParaRPr lang="en-US"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Membaca lanjut merupakan tingkatan proses penguasaan membaca untuk memperoleh isi pesan yang terkandung dalam tulisan.</a:t>
            </a:r>
            <a:endParaRPr lang="en-US"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Tingkatan ini disebut sebagai membaca untuk belajar </a:t>
            </a:r>
            <a:r>
              <a:rPr lang="id-ID" sz="2000" i="1" dirty="0" smtClean="0">
                <a:latin typeface="Aharoni" panose="02010803020104030203" pitchFamily="2" charset="-79"/>
                <a:cs typeface="Aharoni" panose="02010803020104030203" pitchFamily="2" charset="-79"/>
              </a:rPr>
              <a:t>(reading to learn)</a:t>
            </a:r>
            <a:r>
              <a:rPr lang="id-ID" sz="2000" dirty="0" smtClean="0">
                <a:latin typeface="Aharoni" panose="02010803020104030203" pitchFamily="2" charset="-79"/>
                <a:cs typeface="Aharoni" panose="02010803020104030203" pitchFamily="2" charset="-79"/>
              </a:rPr>
              <a:t>. </a:t>
            </a:r>
            <a:endParaRPr lang="en-US"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Kedua tingkatan tersebut bersifat kontinum, artinya pada tingkatan membaca permulaan yang fokus kegiatannya penguasaan sistem tulisan, telah dimulai pula pembelajaran membaca lanjut dengan pemahaman walaupun terbatas. </a:t>
            </a:r>
            <a:endParaRPr lang="en-US"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Demikian juga pada membaca lanjut menekankan pada pemahaman isi bacaan, masih perlu perbaikan dan penyempurnaan penguasaan teknik membaca permulaan (Syafi’ie,1999: 16).</a:t>
            </a:r>
          </a:p>
          <a:p>
            <a:endParaRPr lang="id-ID" dirty="0"/>
          </a:p>
        </p:txBody>
      </p:sp>
      <p:sp>
        <p:nvSpPr>
          <p:cNvPr id="3" name="TextBox 2"/>
          <p:cNvSpPr txBox="1"/>
          <p:nvPr/>
        </p:nvSpPr>
        <p:spPr>
          <a:xfrm>
            <a:off x="3488193" y="127402"/>
            <a:ext cx="9375820" cy="1446550"/>
          </a:xfrm>
          <a:prstGeom prst="rect">
            <a:avLst/>
          </a:prstGeom>
          <a:noFill/>
        </p:spPr>
        <p:txBody>
          <a:bodyPr wrap="square" rtlCol="0">
            <a:spAutoFit/>
          </a:bodyPr>
          <a:lstStyle/>
          <a:p>
            <a:r>
              <a:rPr lang="en-US" sz="4400" dirty="0" smtClean="0">
                <a:latin typeface="Aharoni" panose="02010803020104030203" pitchFamily="2" charset="-79"/>
                <a:cs typeface="Aharoni" panose="02010803020104030203" pitchFamily="2" charset="-79"/>
              </a:rPr>
              <a:t>LINGKUP PEMBELAJARAN MEMBACA PERMULAAN </a:t>
            </a:r>
            <a:endParaRPr lang="id-ID"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0358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5744" y="1994640"/>
            <a:ext cx="11966256" cy="4708981"/>
          </a:xfrm>
          <a:prstGeom prst="rect">
            <a:avLst/>
          </a:prstGeom>
          <a:noFill/>
        </p:spPr>
        <p:txBody>
          <a:bodyPr wrap="square" rtlCol="0">
            <a:spAutoFit/>
          </a:bodyPr>
          <a:lstStyle/>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Tujuan </a:t>
            </a:r>
            <a:r>
              <a:rPr lang="id-ID" sz="2000" dirty="0">
                <a:latin typeface="Aharoni" panose="02010803020104030203" pitchFamily="2" charset="-79"/>
                <a:cs typeface="Aharoni" panose="02010803020104030203" pitchFamily="2" charset="-79"/>
              </a:rPr>
              <a:t>membaca permulaan di kelas rendah adalah agar siswa dapat membaca kata-kata dan kalimat sederhana dengan lancar dan tepat” (Depdikbud, 1994/1995: 4).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Kelancaran </a:t>
            </a:r>
            <a:r>
              <a:rPr lang="id-ID" sz="2000" dirty="0">
                <a:latin typeface="Aharoni" panose="02010803020104030203" pitchFamily="2" charset="-79"/>
                <a:cs typeface="Aharoni" panose="02010803020104030203" pitchFamily="2" charset="-79"/>
              </a:rPr>
              <a:t>dan ketepatan anak membaca pada tahap belajar membaca permulaan dipengaruhi oleh keaktifan dan kreativitas guru yang mengajar di kelas rendah.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Dengan </a:t>
            </a:r>
            <a:r>
              <a:rPr lang="id-ID" sz="2000" dirty="0">
                <a:latin typeface="Aharoni" panose="02010803020104030203" pitchFamily="2" charset="-79"/>
                <a:cs typeface="Aharoni" panose="02010803020104030203" pitchFamily="2" charset="-79"/>
              </a:rPr>
              <a:t>kata lain, guru memegang peranan yang strategis dalam meningkatkan keterampilan membaca </a:t>
            </a:r>
            <a:r>
              <a:rPr lang="id-ID" sz="2000" dirty="0" smtClean="0">
                <a:latin typeface="Aharoni" panose="02010803020104030203" pitchFamily="2" charset="-79"/>
                <a:cs typeface="Aharoni" panose="02010803020104030203" pitchFamily="2" charset="-79"/>
              </a:rPr>
              <a:t>siswa.</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Peranan </a:t>
            </a:r>
            <a:r>
              <a:rPr lang="id-ID" sz="2000" dirty="0">
                <a:latin typeface="Aharoni" panose="02010803020104030203" pitchFamily="2" charset="-79"/>
                <a:cs typeface="Aharoni" panose="02010803020104030203" pitchFamily="2" charset="-79"/>
              </a:rPr>
              <a:t>strategis tersebut menyangkut peran guru sebagai fasilitator, motivator, sumber belajar, dan organisator dalam proses pembelajaran.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Guru </a:t>
            </a:r>
            <a:r>
              <a:rPr lang="id-ID" sz="2000" dirty="0">
                <a:latin typeface="Aharoni" panose="02010803020104030203" pitchFamily="2" charset="-79"/>
                <a:cs typeface="Aharoni" panose="02010803020104030203" pitchFamily="2" charset="-79"/>
              </a:rPr>
              <a:t>yang berkompetensi tinggi akan sanggup menyelenggarakan tugas untuk mencerdaskan bangsa, mengembangkan pribadi manusia Indonesia seutuhnya dan membentuk ilmuwan dan tenaga ahli.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Menurut </a:t>
            </a:r>
            <a:r>
              <a:rPr lang="id-ID" sz="2000" dirty="0">
                <a:latin typeface="Aharoni" panose="02010803020104030203" pitchFamily="2" charset="-79"/>
                <a:cs typeface="Aharoni" panose="02010803020104030203" pitchFamily="2" charset="-79"/>
              </a:rPr>
              <a:t>Badudu (1993: 131) “Pelaksanaan pembelajaran Bahasa Indonesia di SD ialah guru terlalu banyak menyuapi, tetapi kurang menyuruh siswa aktif membaca, menyimak, menulis dan berbicara”.</a:t>
            </a:r>
          </a:p>
          <a:p>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7397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Box 1"/>
          <p:cNvSpPr txBox="1"/>
          <p:nvPr/>
        </p:nvSpPr>
        <p:spPr>
          <a:xfrm>
            <a:off x="381611" y="155537"/>
            <a:ext cx="11011436" cy="6401753"/>
          </a:xfrm>
          <a:prstGeom prst="rect">
            <a:avLst/>
          </a:prstGeom>
          <a:noFill/>
        </p:spPr>
        <p:txBody>
          <a:bodyPr wrap="square" rtlCol="0">
            <a:spAutoFit/>
          </a:bodyPr>
          <a:lstStyle/>
          <a:p>
            <a:r>
              <a:rPr lang="id-ID" sz="3200" dirty="0">
                <a:latin typeface="Aharoni" panose="02010803020104030203" pitchFamily="2" charset="-79"/>
                <a:cs typeface="Aharoni" panose="02010803020104030203" pitchFamily="2" charset="-79"/>
              </a:rPr>
              <a:t>Membaca Permulaan</a:t>
            </a:r>
          </a:p>
          <a:p>
            <a:r>
              <a:rPr lang="id-ID" dirty="0">
                <a:latin typeface="Aharoni" panose="02010803020104030203" pitchFamily="2" charset="-79"/>
                <a:cs typeface="Aharoni" panose="02010803020104030203" pitchFamily="2" charset="-79"/>
              </a:rPr>
              <a:t> </a:t>
            </a:r>
          </a:p>
          <a:p>
            <a:pPr marL="285750" indent="-285750">
              <a:buFont typeface="Wingdings" panose="05000000000000000000" pitchFamily="2" charset="2"/>
              <a:buChar char="q"/>
            </a:pPr>
            <a:r>
              <a:rPr lang="id-ID" dirty="0">
                <a:latin typeface="Aharoni" panose="02010803020104030203" pitchFamily="2" charset="-79"/>
                <a:cs typeface="Aharoni" panose="02010803020104030203" pitchFamily="2" charset="-79"/>
              </a:rPr>
              <a:t>Membaca permulaan dalam pengertian ini adalah membaca permulaan dalam teori keterampilan, maksudnya menekankan pada proses penyandian membaca secara mekanikal. </a:t>
            </a:r>
            <a:endParaRPr lang="en-US"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dirty="0" smtClean="0">
                <a:latin typeface="Aharoni" panose="02010803020104030203" pitchFamily="2" charset="-79"/>
                <a:cs typeface="Aharoni" panose="02010803020104030203" pitchFamily="2" charset="-79"/>
              </a:rPr>
              <a:t>Menurut </a:t>
            </a:r>
            <a:r>
              <a:rPr lang="id-ID" dirty="0">
                <a:latin typeface="Aharoni" panose="02010803020104030203" pitchFamily="2" charset="-79"/>
                <a:cs typeface="Aharoni" panose="02010803020104030203" pitchFamily="2" charset="-79"/>
              </a:rPr>
              <a:t>Anderson (1972:209), “Membaca permulaan yang menjadi acuan adalah membaca merupakan proses recoding dan decoding”. </a:t>
            </a:r>
            <a:endParaRPr lang="en-US"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dirty="0" smtClean="0">
                <a:latin typeface="Aharoni" panose="02010803020104030203" pitchFamily="2" charset="-79"/>
                <a:cs typeface="Aharoni" panose="02010803020104030203" pitchFamily="2" charset="-79"/>
              </a:rPr>
              <a:t>Melalui </a:t>
            </a:r>
            <a:r>
              <a:rPr lang="id-ID" dirty="0">
                <a:latin typeface="Aharoni" panose="02010803020104030203" pitchFamily="2" charset="-79"/>
                <a:cs typeface="Aharoni" panose="02010803020104030203" pitchFamily="2" charset="-79"/>
              </a:rPr>
              <a:t>proses recoding, pembaca mengasosiasikan gambar-gambar bunyi beserta kombinasinya itu dengan bunyi-bunyinya. Dengan proses tersebut, rangkaian tulisan yang dibacanya menjelma menjadi rangkaian bunyi bahasa dalam kombinasi kata, kelompok kata, dan kalimat yang </a:t>
            </a:r>
            <a:r>
              <a:rPr lang="id-ID" dirty="0" smtClean="0">
                <a:latin typeface="Aharoni" panose="02010803020104030203" pitchFamily="2" charset="-79"/>
                <a:cs typeface="Aharoni" panose="02010803020104030203" pitchFamily="2" charset="-79"/>
              </a:rPr>
              <a:t>bermakna.</a:t>
            </a:r>
            <a:endParaRPr lang="en-US"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dirty="0" smtClean="0">
                <a:latin typeface="Aharoni" panose="02010803020104030203" pitchFamily="2" charset="-79"/>
                <a:cs typeface="Aharoni" panose="02010803020104030203" pitchFamily="2" charset="-79"/>
              </a:rPr>
              <a:t>Menurut </a:t>
            </a:r>
            <a:r>
              <a:rPr lang="id-ID" dirty="0">
                <a:latin typeface="Aharoni" panose="02010803020104030203" pitchFamily="2" charset="-79"/>
                <a:cs typeface="Aharoni" panose="02010803020104030203" pitchFamily="2" charset="-79"/>
              </a:rPr>
              <a:t>Syafi’ie (1999:7</a:t>
            </a:r>
            <a:r>
              <a:rPr lang="id-ID" dirty="0" smtClean="0">
                <a:latin typeface="Aharoni" panose="02010803020104030203" pitchFamily="2" charset="-79"/>
                <a:cs typeface="Aharoni" panose="02010803020104030203" pitchFamily="2" charset="-79"/>
              </a:rPr>
              <a:t>)</a:t>
            </a:r>
            <a:r>
              <a:rPr lang="en-US" dirty="0" smtClean="0">
                <a:latin typeface="Aharoni" panose="02010803020104030203" pitchFamily="2" charset="-79"/>
                <a:cs typeface="Aharoni" panose="02010803020104030203" pitchFamily="2" charset="-79"/>
                <a:sym typeface="Wingdings" panose="05000000000000000000" pitchFamily="2" charset="2"/>
              </a:rPr>
              <a:t> </a:t>
            </a:r>
            <a:r>
              <a:rPr lang="id-ID" dirty="0" smtClean="0">
                <a:latin typeface="Aharoni" panose="02010803020104030203" pitchFamily="2" charset="-79"/>
                <a:cs typeface="Aharoni" panose="02010803020104030203" pitchFamily="2" charset="-79"/>
              </a:rPr>
              <a:t> </a:t>
            </a:r>
            <a:r>
              <a:rPr lang="id-ID" dirty="0">
                <a:latin typeface="Aharoni" panose="02010803020104030203" pitchFamily="2" charset="-79"/>
                <a:cs typeface="Aharoni" panose="02010803020104030203" pitchFamily="2" charset="-79"/>
              </a:rPr>
              <a:t>“Pembaca mengamati tanda-tanda baca untuk membantu memahami maksud baris-baris tulisan”. Proses psikologis berupa kegiatan berpikir dalam mengolah informasi. Melalui proses decoding, gambar-gambar bunyi dan kombinasinya diidentifikasi, diuraikan kemudian diberi makna. Proses ini melibatkan knowledge of the </a:t>
            </a:r>
            <a:r>
              <a:rPr lang="id-ID" dirty="0" smtClean="0">
                <a:latin typeface="Aharoni" panose="02010803020104030203" pitchFamily="2" charset="-79"/>
                <a:cs typeface="Aharoni" panose="02010803020104030203" pitchFamily="2" charset="-79"/>
              </a:rPr>
              <a:t>word</a:t>
            </a:r>
            <a:r>
              <a:rPr lang="en-US" dirty="0" smtClean="0">
                <a:latin typeface="Aharoni" panose="02010803020104030203" pitchFamily="2" charset="-79"/>
                <a:cs typeface="Aharoni" panose="02010803020104030203" pitchFamily="2" charset="-79"/>
              </a:rPr>
              <a:t> </a:t>
            </a:r>
            <a:r>
              <a:rPr lang="id-ID" dirty="0" smtClean="0">
                <a:latin typeface="Aharoni" panose="02010803020104030203" pitchFamily="2" charset="-79"/>
                <a:cs typeface="Aharoni" panose="02010803020104030203" pitchFamily="2" charset="-79"/>
              </a:rPr>
              <a:t>dalam </a:t>
            </a:r>
            <a:r>
              <a:rPr lang="id-ID" dirty="0">
                <a:latin typeface="Aharoni" panose="02010803020104030203" pitchFamily="2" charset="-79"/>
                <a:cs typeface="Aharoni" panose="02010803020104030203" pitchFamily="2" charset="-79"/>
              </a:rPr>
              <a:t>skemata yang berupa kategorisasi sejumlah pengetahuan dan pengalaman yang tersimpan dalam gudang ingatan</a:t>
            </a:r>
            <a:r>
              <a:rPr lang="id-ID" dirty="0" smtClean="0">
                <a:latin typeface="Aharoni" panose="02010803020104030203" pitchFamily="2" charset="-79"/>
                <a:cs typeface="Aharoni" panose="02010803020104030203" pitchFamily="2" charset="-79"/>
              </a:rPr>
              <a:t>.</a:t>
            </a:r>
            <a:endParaRPr lang="en-US"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dirty="0">
                <a:latin typeface="Aharoni" panose="02010803020104030203" pitchFamily="2" charset="-79"/>
                <a:cs typeface="Aharoni" panose="02010803020104030203" pitchFamily="2" charset="-79"/>
              </a:rPr>
              <a:t>Membaca permulaan merupakan suatu proses keterampilan dan kognitif. </a:t>
            </a:r>
            <a:endParaRPr lang="en-US"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dirty="0" smtClean="0">
                <a:latin typeface="Aharoni" panose="02010803020104030203" pitchFamily="2" charset="-79"/>
                <a:cs typeface="Aharoni" panose="02010803020104030203" pitchFamily="2" charset="-79"/>
              </a:rPr>
              <a:t>Proses </a:t>
            </a:r>
            <a:r>
              <a:rPr lang="id-ID" dirty="0">
                <a:latin typeface="Aharoni" panose="02010803020104030203" pitchFamily="2" charset="-79"/>
                <a:cs typeface="Aharoni" panose="02010803020104030203" pitchFamily="2" charset="-79"/>
              </a:rPr>
              <a:t>keterampilan menunjuk pada pengenalan dan penguasaan lambang-lambang fonem, sedangkan proses kognitif menunjuk pada penggunaan lambang-lambang fonem yang sudah dikenal untuk memahami makna suatu kata atau kalimat.</a:t>
            </a:r>
          </a:p>
          <a:p>
            <a:endParaRPr lang="id-ID" dirty="0">
              <a:latin typeface="Aharoni" panose="02010803020104030203" pitchFamily="2" charset="-79"/>
              <a:cs typeface="Aharoni" panose="02010803020104030203" pitchFamily="2" charset="-79"/>
            </a:endParaRPr>
          </a:p>
          <a:p>
            <a:r>
              <a:rPr lang="id-ID"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88402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9795" y="164652"/>
            <a:ext cx="7907430" cy="6494085"/>
          </a:xfrm>
          <a:prstGeom prst="rect">
            <a:avLst/>
          </a:prstGeom>
          <a:noFill/>
        </p:spPr>
        <p:txBody>
          <a:bodyPr wrap="square" rtlCol="0">
            <a:spAutoFit/>
          </a:bodyPr>
          <a:lstStyle/>
          <a:p>
            <a:r>
              <a:rPr lang="id-ID" sz="3200" dirty="0" smtClean="0">
                <a:latin typeface="Aharoni" panose="02010803020104030203" pitchFamily="2" charset="-79"/>
                <a:cs typeface="Aharoni" panose="02010803020104030203" pitchFamily="2" charset="-79"/>
              </a:rPr>
              <a:t>Dari </a:t>
            </a:r>
            <a:r>
              <a:rPr lang="id-ID" sz="3200" dirty="0">
                <a:latin typeface="Aharoni" panose="02010803020104030203" pitchFamily="2" charset="-79"/>
                <a:cs typeface="Aharoni" panose="02010803020104030203" pitchFamily="2" charset="-79"/>
              </a:rPr>
              <a:t>segi </a:t>
            </a:r>
            <a:r>
              <a:rPr lang="id-ID" sz="3200" dirty="0" smtClean="0">
                <a:latin typeface="Aharoni" panose="02010803020104030203" pitchFamily="2" charset="-79"/>
                <a:cs typeface="Aharoni" panose="02010803020104030203" pitchFamily="2" charset="-79"/>
              </a:rPr>
              <a:t>jenjang</a:t>
            </a:r>
            <a:r>
              <a:rPr lang="en-US" sz="3200" dirty="0" smtClean="0">
                <a:latin typeface="Aharoni" panose="02010803020104030203" pitchFamily="2" charset="-79"/>
                <a:cs typeface="Aharoni" panose="02010803020104030203" pitchFamily="2" charset="-79"/>
              </a:rPr>
              <a:t>: </a:t>
            </a:r>
          </a:p>
          <a:p>
            <a:r>
              <a:rPr lang="id-ID" sz="3200" dirty="0" smtClean="0">
                <a:latin typeface="Aharoni" panose="02010803020104030203" pitchFamily="2" charset="-79"/>
                <a:cs typeface="Aharoni" panose="02010803020104030203" pitchFamily="2" charset="-79"/>
              </a:rPr>
              <a:t>1. Membaca permulaan</a:t>
            </a:r>
          </a:p>
          <a:p>
            <a:r>
              <a:rPr lang="id-ID" sz="3200" dirty="0" smtClean="0">
                <a:latin typeface="Aharoni" panose="02010803020104030203" pitchFamily="2" charset="-79"/>
                <a:cs typeface="Aharoni" panose="02010803020104030203" pitchFamily="2" charset="-79"/>
              </a:rPr>
              <a:t>Membaca </a:t>
            </a:r>
            <a:r>
              <a:rPr lang="id-ID" sz="3200" dirty="0">
                <a:latin typeface="Aharoni" panose="02010803020104030203" pitchFamily="2" charset="-79"/>
                <a:cs typeface="Aharoni" panose="02010803020104030203" pitchFamily="2" charset="-79"/>
              </a:rPr>
              <a:t>permulaan ialah kegiatan membaca yang mampu melafalkan huruf dengan benar dan memperoleh informasi</a:t>
            </a:r>
            <a:r>
              <a:rPr lang="id-ID" sz="3200" dirty="0" smtClean="0">
                <a:latin typeface="Aharoni" panose="02010803020104030203" pitchFamily="2" charset="-79"/>
                <a:cs typeface="Aharoni" panose="02010803020104030203" pitchFamily="2" charset="-79"/>
              </a:rPr>
              <a:t>.</a:t>
            </a:r>
            <a:endParaRPr lang="en-US" sz="3200" dirty="0" smtClean="0">
              <a:latin typeface="Aharoni" panose="02010803020104030203" pitchFamily="2" charset="-79"/>
              <a:cs typeface="Aharoni" panose="02010803020104030203" pitchFamily="2" charset="-79"/>
            </a:endParaRPr>
          </a:p>
          <a:p>
            <a:endParaRPr lang="id-ID" sz="3200" dirty="0">
              <a:latin typeface="Aharoni" panose="02010803020104030203" pitchFamily="2" charset="-79"/>
              <a:cs typeface="Aharoni" panose="02010803020104030203" pitchFamily="2" charset="-79"/>
            </a:endParaRPr>
          </a:p>
          <a:p>
            <a:r>
              <a:rPr lang="id-ID" sz="3200" dirty="0">
                <a:latin typeface="Aharoni" panose="02010803020104030203" pitchFamily="2" charset="-79"/>
                <a:cs typeface="Aharoni" panose="02010803020104030203" pitchFamily="2" charset="-79"/>
              </a:rPr>
              <a:t>2.      Membaca lanjut</a:t>
            </a:r>
          </a:p>
          <a:p>
            <a:r>
              <a:rPr lang="id-ID" sz="3200" dirty="0">
                <a:latin typeface="Aharoni" panose="02010803020104030203" pitchFamily="2" charset="-79"/>
                <a:cs typeface="Aharoni" panose="02010803020104030203" pitchFamily="2" charset="-79"/>
              </a:rPr>
              <a:t>Membaca lanjut adalah keterampilan membaca yang dapat dilakukan apabila pembaca sudah bisa membaca teknik atau membaca permulaan.</a:t>
            </a:r>
          </a:p>
          <a:p>
            <a:r>
              <a:rPr lang="id-ID" sz="32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619548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8186" y="515155"/>
            <a:ext cx="11217499" cy="2862322"/>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K</a:t>
            </a:r>
            <a:r>
              <a:rPr lang="id-ID" sz="3600" dirty="0" smtClean="0">
                <a:latin typeface="Aharoni" panose="02010803020104030203" pitchFamily="2" charset="-79"/>
                <a:cs typeface="Aharoni" panose="02010803020104030203" pitchFamily="2" charset="-79"/>
              </a:rPr>
              <a:t>emampuan </a:t>
            </a:r>
            <a:r>
              <a:rPr lang="id-ID" sz="3600" dirty="0">
                <a:latin typeface="Aharoni" panose="02010803020104030203" pitchFamily="2" charset="-79"/>
                <a:cs typeface="Aharoni" panose="02010803020104030203" pitchFamily="2" charset="-79"/>
              </a:rPr>
              <a:t>membaca </a:t>
            </a:r>
            <a:r>
              <a:rPr lang="en-US" sz="3600" dirty="0" err="1" smtClean="0">
                <a:latin typeface="Aharoni" panose="02010803020104030203" pitchFamily="2" charset="-79"/>
                <a:cs typeface="Aharoni" panose="02010803020104030203" pitchFamily="2" charset="-79"/>
              </a:rPr>
              <a:t>mem</a:t>
            </a:r>
            <a:r>
              <a:rPr lang="id-ID" sz="3600" dirty="0" smtClean="0">
                <a:latin typeface="Aharoni" panose="02010803020104030203" pitchFamily="2" charset="-79"/>
                <a:cs typeface="Aharoni" panose="02010803020104030203" pitchFamily="2" charset="-79"/>
              </a:rPr>
              <a:t>erlukan </a:t>
            </a:r>
            <a:r>
              <a:rPr lang="id-ID" sz="3600" dirty="0">
                <a:latin typeface="Aharoni" panose="02010803020104030203" pitchFamily="2" charset="-79"/>
                <a:cs typeface="Aharoni" panose="02010803020104030203" pitchFamily="2" charset="-79"/>
              </a:rPr>
              <a:t>tiga </a:t>
            </a:r>
            <a:r>
              <a:rPr lang="id-ID" sz="3600" dirty="0" smtClean="0">
                <a:latin typeface="Aharoni" panose="02010803020104030203" pitchFamily="2" charset="-79"/>
                <a:cs typeface="Aharoni" panose="02010803020104030203" pitchFamily="2" charset="-79"/>
              </a:rPr>
              <a:t>syarat</a:t>
            </a:r>
            <a:r>
              <a:rPr lang="en-US" sz="3600" dirty="0" smtClean="0">
                <a:latin typeface="Aharoni" panose="02010803020104030203" pitchFamily="2" charset="-79"/>
                <a:cs typeface="Aharoni" panose="02010803020104030203" pitchFamily="2" charset="-79"/>
              </a:rPr>
              <a:t>:</a:t>
            </a:r>
          </a:p>
          <a:p>
            <a:pPr marL="342900" indent="-342900">
              <a:buAutoNum type="arabicPeriod"/>
            </a:pPr>
            <a:r>
              <a:rPr lang="id-ID" sz="3600" dirty="0" smtClean="0">
                <a:latin typeface="Aharoni" panose="02010803020104030203" pitchFamily="2" charset="-79"/>
                <a:cs typeface="Aharoni" panose="02010803020104030203" pitchFamily="2" charset="-79"/>
              </a:rPr>
              <a:t>kemampuan </a:t>
            </a:r>
            <a:r>
              <a:rPr lang="id-ID" sz="3600" dirty="0">
                <a:latin typeface="Aharoni" panose="02010803020104030203" pitchFamily="2" charset="-79"/>
                <a:cs typeface="Aharoni" panose="02010803020104030203" pitchFamily="2" charset="-79"/>
              </a:rPr>
              <a:t>membunyikan </a:t>
            </a:r>
            <a:r>
              <a:rPr lang="id-ID" sz="3600" dirty="0" smtClean="0">
                <a:latin typeface="Aharoni" panose="02010803020104030203" pitchFamily="2" charset="-79"/>
                <a:cs typeface="Aharoni" panose="02010803020104030203" pitchFamily="2" charset="-79"/>
              </a:rPr>
              <a:t>lambang-lambang tulis</a:t>
            </a:r>
            <a:endParaRPr lang="en-US" sz="3600" dirty="0" smtClean="0">
              <a:latin typeface="Aharoni" panose="02010803020104030203" pitchFamily="2" charset="-79"/>
              <a:cs typeface="Aharoni" panose="02010803020104030203" pitchFamily="2" charset="-79"/>
            </a:endParaRPr>
          </a:p>
          <a:p>
            <a:pPr marL="342900" indent="-342900">
              <a:buAutoNum type="arabicPeriod"/>
            </a:pPr>
            <a:r>
              <a:rPr lang="id-ID" sz="3600" dirty="0" smtClean="0">
                <a:latin typeface="Aharoni" panose="02010803020104030203" pitchFamily="2" charset="-79"/>
                <a:cs typeface="Aharoni" panose="02010803020104030203" pitchFamily="2" charset="-79"/>
              </a:rPr>
              <a:t>penguasaan </a:t>
            </a:r>
            <a:r>
              <a:rPr lang="id-ID" sz="3600" dirty="0">
                <a:latin typeface="Aharoni" panose="02010803020104030203" pitchFamily="2" charset="-79"/>
                <a:cs typeface="Aharoni" panose="02010803020104030203" pitchFamily="2" charset="-79"/>
              </a:rPr>
              <a:t>kosakata untuk memberi </a:t>
            </a:r>
            <a:r>
              <a:rPr lang="id-ID" sz="3600" dirty="0" smtClean="0">
                <a:latin typeface="Aharoni" panose="02010803020104030203" pitchFamily="2" charset="-79"/>
                <a:cs typeface="Aharoni" panose="02010803020104030203" pitchFamily="2" charset="-79"/>
              </a:rPr>
              <a:t>arti</a:t>
            </a:r>
            <a:endParaRPr lang="en-US" sz="3600" dirty="0" smtClean="0">
              <a:latin typeface="Aharoni" panose="02010803020104030203" pitchFamily="2" charset="-79"/>
              <a:cs typeface="Aharoni" panose="02010803020104030203" pitchFamily="2" charset="-79"/>
            </a:endParaRPr>
          </a:p>
          <a:p>
            <a:pPr marL="342900" indent="-342900">
              <a:buAutoNum type="arabicPeriod"/>
            </a:pPr>
            <a:r>
              <a:rPr lang="id-ID" sz="3600" dirty="0" smtClean="0">
                <a:latin typeface="Aharoni" panose="02010803020104030203" pitchFamily="2" charset="-79"/>
                <a:cs typeface="Aharoni" panose="02010803020104030203" pitchFamily="2" charset="-79"/>
              </a:rPr>
              <a:t>memasukkan </a:t>
            </a:r>
            <a:r>
              <a:rPr lang="id-ID" sz="3600" dirty="0">
                <a:latin typeface="Aharoni" panose="02010803020104030203" pitchFamily="2" charset="-79"/>
                <a:cs typeface="Aharoni" panose="02010803020104030203" pitchFamily="2" charset="-79"/>
              </a:rPr>
              <a:t>makna dalam kemahiran bahasa. </a:t>
            </a:r>
            <a:endParaRPr lang="en-US" sz="36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8854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8220" y="0"/>
            <a:ext cx="11534912" cy="4247317"/>
          </a:xfrm>
          <a:prstGeom prst="rect">
            <a:avLst/>
          </a:prstGeom>
          <a:noFill/>
        </p:spPr>
        <p:txBody>
          <a:bodyPr wrap="square" rtlCol="0">
            <a:spAutoFit/>
          </a:bodyPr>
          <a:lstStyle/>
          <a:p>
            <a:endParaRPr lang="en-US" dirty="0"/>
          </a:p>
          <a:p>
            <a:pPr marL="457200" indent="-457200">
              <a:buFont typeface="Wingdings" panose="05000000000000000000" pitchFamily="2" charset="2"/>
              <a:buChar char="q"/>
            </a:pPr>
            <a:r>
              <a:rPr lang="id-ID" sz="2800" dirty="0">
                <a:latin typeface="Aharoni" panose="02010803020104030203" pitchFamily="2" charset="-79"/>
                <a:cs typeface="Aharoni" panose="02010803020104030203" pitchFamily="2" charset="-79"/>
              </a:rPr>
              <a:t>Pada tingkatan membaca permulaan, pembaca belum memiliki keterampilan kemampuan membaca yang sesungguhnya, tetapi masih dalam tahap belajar untuk memperoleh keterampilan/kemampuan membaca. </a:t>
            </a:r>
            <a:endParaRPr lang="en-US" sz="2800" dirty="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pada tingkatan ini merupakan kegiatan belajar mengenal bahasa tulis. </a:t>
            </a:r>
            <a:endParaRPr lang="en-US" sz="2800" dirty="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Melalui </a:t>
            </a:r>
            <a:r>
              <a:rPr lang="id-ID" sz="2800" dirty="0">
                <a:latin typeface="Aharoni" panose="02010803020104030203" pitchFamily="2" charset="-79"/>
                <a:cs typeface="Aharoni" panose="02010803020104030203" pitchFamily="2" charset="-79"/>
              </a:rPr>
              <a:t>tulisan itulah siswa dituntut dapat menyuarakan lambang-lambang bunyi bahasa tersebut</a:t>
            </a:r>
            <a:r>
              <a:rPr lang="en-US" sz="2800" dirty="0">
                <a:latin typeface="Aharoni" panose="02010803020104030203" pitchFamily="2" charset="-79"/>
                <a:cs typeface="Aharoni" panose="02010803020104030203" pitchFamily="2" charset="-79"/>
              </a:rPr>
              <a:t>. </a:t>
            </a:r>
            <a:endParaRPr lang="id-ID" sz="2800" dirty="0">
              <a:latin typeface="Aharoni" panose="02010803020104030203" pitchFamily="2" charset="-79"/>
              <a:cs typeface="Aharoni" panose="02010803020104030203" pitchFamily="2" charset="-79"/>
            </a:endParaRPr>
          </a:p>
          <a:p>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0309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0564" y="1787390"/>
            <a:ext cx="7738353" cy="4832092"/>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Proses </a:t>
            </a:r>
            <a:r>
              <a:rPr lang="id-ID" sz="2800" dirty="0">
                <a:latin typeface="Aharoni" panose="02010803020104030203" pitchFamily="2" charset="-79"/>
                <a:cs typeface="Aharoni" panose="02010803020104030203" pitchFamily="2" charset="-79"/>
              </a:rPr>
              <a:t>membaca permulaan melibatkan tiga </a:t>
            </a:r>
            <a:r>
              <a:rPr lang="id-ID" sz="2800" dirty="0" smtClean="0">
                <a:latin typeface="Aharoni" panose="02010803020104030203" pitchFamily="2" charset="-79"/>
                <a:cs typeface="Aharoni" panose="02010803020104030203" pitchFamily="2" charset="-79"/>
              </a:rPr>
              <a:t>komponen</a:t>
            </a:r>
            <a:r>
              <a:rPr lang="en-US" sz="2800" dirty="0" smtClean="0">
                <a:latin typeface="Aharoni" panose="02010803020104030203" pitchFamily="2" charset="-79"/>
                <a:cs typeface="Aharoni" panose="02010803020104030203" pitchFamily="2" charset="-79"/>
              </a:rPr>
              <a:t>:</a:t>
            </a: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Visual</a:t>
            </a:r>
            <a:r>
              <a:rPr lang="id-ID" sz="2800" dirty="0">
                <a:latin typeface="Aharoni" panose="02010803020104030203" pitchFamily="2" charset="-79"/>
                <a:cs typeface="Aharoni" panose="02010803020104030203" pitchFamily="2" charset="-79"/>
              </a:rPr>
              <a:t> Memory (</a:t>
            </a:r>
            <a:r>
              <a:rPr lang="id-ID" sz="2800" dirty="0" smtClean="0">
                <a:latin typeface="Aharoni" panose="02010803020104030203" pitchFamily="2" charset="-79"/>
                <a:cs typeface="Aharoni" panose="02010803020104030203" pitchFamily="2" charset="-79"/>
              </a:rPr>
              <a:t>VM)</a:t>
            </a:r>
            <a:endParaRPr lang="en-US" sz="28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Phonological </a:t>
            </a:r>
            <a:r>
              <a:rPr lang="id-ID" sz="2800" dirty="0">
                <a:latin typeface="Aharoni" panose="02010803020104030203" pitchFamily="2" charset="-79"/>
                <a:cs typeface="Aharoni" panose="02010803020104030203" pitchFamily="2" charset="-79"/>
              </a:rPr>
              <a:t>Memory (</a:t>
            </a:r>
            <a:r>
              <a:rPr lang="id-ID" sz="2800" dirty="0" smtClean="0">
                <a:latin typeface="Aharoni" panose="02010803020104030203" pitchFamily="2" charset="-79"/>
                <a:cs typeface="Aharoni" panose="02010803020104030203" pitchFamily="2" charset="-79"/>
              </a:rPr>
              <a:t>PM)</a:t>
            </a:r>
            <a:endParaRPr lang="en-US" sz="28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Semantic Memory</a:t>
            </a:r>
            <a:r>
              <a:rPr lang="id-ID" sz="2800" dirty="0">
                <a:latin typeface="Aharoni" panose="02010803020104030203" pitchFamily="2" charset="-79"/>
                <a:cs typeface="Aharoni" panose="02010803020104030203" pitchFamily="2" charset="-79"/>
              </a:rPr>
              <a:t> (SM). </a:t>
            </a:r>
            <a:endParaRPr lang="en-US" sz="2800" dirty="0" smtClean="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r>
              <a:rPr lang="id-ID" sz="2800" dirty="0" smtClean="0">
                <a:latin typeface="Aharoni" panose="02010803020104030203" pitchFamily="2" charset="-79"/>
                <a:cs typeface="Aharoni" panose="02010803020104030203" pitchFamily="2" charset="-79"/>
              </a:rPr>
              <a:t>Lambang-lambang </a:t>
            </a:r>
            <a:r>
              <a:rPr lang="id-ID" sz="2800" dirty="0">
                <a:latin typeface="Aharoni" panose="02010803020104030203" pitchFamily="2" charset="-79"/>
                <a:cs typeface="Aharoni" panose="02010803020104030203" pitchFamily="2" charset="-79"/>
              </a:rPr>
              <a:t>fonem tersebut adalah kata, dan kata dibentuk menjadi kalimat. Proses pembentukan tersebut terjadi pada ketiganya.</a:t>
            </a:r>
          </a:p>
          <a:p>
            <a:r>
              <a:rPr lang="id-ID" sz="2800" dirty="0">
                <a:latin typeface="Aharoni" panose="02010803020104030203" pitchFamily="2" charset="-79"/>
                <a:cs typeface="Aharoni" panose="02010803020104030203" pitchFamily="2" charset="-79"/>
              </a:rPr>
              <a:t> </a:t>
            </a:r>
            <a:endParaRPr lang="en-US" sz="28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121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69145" y="1998406"/>
            <a:ext cx="7003927" cy="5539978"/>
          </a:xfrm>
          <a:prstGeom prst="rect">
            <a:avLst/>
          </a:prstGeom>
          <a:noFill/>
        </p:spPr>
        <p:txBody>
          <a:bodyPr wrap="square" rtlCol="0">
            <a:spAutoFit/>
          </a:bodyPr>
          <a:lstStyle/>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Tingkat</a:t>
            </a:r>
            <a:r>
              <a:rPr lang="id-ID" sz="2400" dirty="0">
                <a:latin typeface="Aharoni" panose="02010803020104030203" pitchFamily="2" charset="-79"/>
                <a:cs typeface="Aharoni" panose="02010803020104030203" pitchFamily="2" charset="-79"/>
              </a:rPr>
              <a:t> Visual Memory (VM), huruf, kata dan kalimat terlihat sebagai lambang </a:t>
            </a:r>
            <a:r>
              <a:rPr lang="id-ID" sz="2400" dirty="0" smtClean="0">
                <a:latin typeface="Aharoni" panose="02010803020104030203" pitchFamily="2" charset="-79"/>
                <a:cs typeface="Aharoni" panose="02010803020104030203" pitchFamily="2" charset="-79"/>
              </a:rPr>
              <a:t>grafis</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smtClean="0">
                <a:latin typeface="Aharoni" panose="02010803020104030203" pitchFamily="2" charset="-79"/>
                <a:cs typeface="Aharoni" panose="02010803020104030203" pitchFamily="2" charset="-79"/>
              </a:rPr>
              <a:t>Tingkat </a:t>
            </a:r>
            <a:r>
              <a:rPr lang="id-ID" sz="2400" dirty="0" smtClean="0">
                <a:latin typeface="Aharoni" panose="02010803020104030203" pitchFamily="2" charset="-79"/>
                <a:cs typeface="Aharoni" panose="02010803020104030203" pitchFamily="2" charset="-79"/>
              </a:rPr>
              <a:t>Phonological </a:t>
            </a:r>
            <a:r>
              <a:rPr lang="id-ID" sz="2400" dirty="0">
                <a:latin typeface="Aharoni" panose="02010803020104030203" pitchFamily="2" charset="-79"/>
                <a:cs typeface="Aharoni" panose="02010803020104030203" pitchFamily="2" charset="-79"/>
              </a:rPr>
              <a:t>Memory (PM) terjadi proses pembunyian lambang. Lambang tersebut juga dalam bentuk kata, dan kalimat. Proses pada tingkat ini bersumber dariVisual Memory (VM) dan Phonological Memory (PM</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smtClean="0">
                <a:latin typeface="Aharoni" panose="02010803020104030203" pitchFamily="2" charset="-79"/>
                <a:cs typeface="Aharoni" panose="02010803020104030203" pitchFamily="2" charset="-79"/>
              </a:rPr>
              <a:t>T</a:t>
            </a:r>
            <a:r>
              <a:rPr lang="id-ID" sz="2400" dirty="0" smtClean="0">
                <a:latin typeface="Aharoni" panose="02010803020104030203" pitchFamily="2" charset="-79"/>
                <a:cs typeface="Aharoni" panose="02010803020104030203" pitchFamily="2" charset="-79"/>
              </a:rPr>
              <a:t>ingkat</a:t>
            </a:r>
            <a:r>
              <a:rPr lang="id-ID" sz="2400" dirty="0">
                <a:latin typeface="Aharoni" panose="02010803020104030203" pitchFamily="2" charset="-79"/>
                <a:cs typeface="Aharoni" panose="02010803020104030203" pitchFamily="2" charset="-79"/>
              </a:rPr>
              <a:t> Memory (SM) terjadi proses pemahaman terhadap kata dan kalimat. </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endParaRPr lang="en-US" sz="24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endParaRPr lang="en-US" sz="2400" dirty="0" smtClean="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 </a:t>
            </a:r>
          </a:p>
          <a:p>
            <a:r>
              <a:rPr lang="id-ID" sz="2400" dirty="0">
                <a:latin typeface="Aharoni" panose="02010803020104030203" pitchFamily="2" charset="-79"/>
                <a:cs typeface="Aharoni" panose="02010803020104030203" pitchFamily="2" charset="-79"/>
              </a:rPr>
              <a:t> </a:t>
            </a:r>
          </a:p>
          <a:p>
            <a:endParaRPr lang="id-ID" dirty="0"/>
          </a:p>
        </p:txBody>
      </p:sp>
    </p:spTree>
    <p:extLst>
      <p:ext uri="{BB962C8B-B14F-4D97-AF65-F5344CB8AC3E}">
        <p14:creationId xmlns:p14="http://schemas.microsoft.com/office/powerpoint/2010/main" val="49919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69476" y="1666143"/>
            <a:ext cx="10109982" cy="5539978"/>
          </a:xfrm>
          <a:prstGeom prst="rect">
            <a:avLst/>
          </a:prstGeom>
          <a:noFill/>
        </p:spPr>
        <p:txBody>
          <a:bodyPr wrap="square" rtlCol="0">
            <a:spAutoFit/>
          </a:bodyPr>
          <a:lstStyle/>
          <a:p>
            <a:r>
              <a:rPr lang="id-ID" sz="2400" dirty="0" smtClean="0">
                <a:latin typeface="Aharoni" panose="02010803020104030203" pitchFamily="2" charset="-79"/>
                <a:cs typeface="Aharoni" panose="02010803020104030203" pitchFamily="2" charset="-79"/>
              </a:rPr>
              <a:t>1</a:t>
            </a:r>
            <a:r>
              <a:rPr lang="id-ID" sz="2400" dirty="0">
                <a:latin typeface="Aharoni" panose="02010803020104030203" pitchFamily="2" charset="-79"/>
                <a:cs typeface="Aharoni" panose="02010803020104030203" pitchFamily="2" charset="-79"/>
              </a:rPr>
              <a:t>.      Membaca nyaring</a:t>
            </a:r>
          </a:p>
          <a:p>
            <a:r>
              <a:rPr lang="id-ID" sz="2400" dirty="0">
                <a:latin typeface="Aharoni" panose="02010803020104030203" pitchFamily="2" charset="-79"/>
                <a:cs typeface="Aharoni" panose="02010803020104030203" pitchFamily="2" charset="-79"/>
              </a:rPr>
              <a:t>Membaca nyaring merupakan proses membaca yang diucapkan dengan suara lantang, dengan intonasi dan jeda yang tepat, sangat memperhatikan tanda baca dan dilaksanakan dengan lancar agar mudah ditangkap oleh pendengar dan penyimak. </a:t>
            </a:r>
            <a:endParaRPr lang="en-US" sz="2400" dirty="0" smtClean="0">
              <a:latin typeface="Aharoni" panose="02010803020104030203" pitchFamily="2" charset="-79"/>
              <a:cs typeface="Aharoni" panose="02010803020104030203" pitchFamily="2" charset="-79"/>
            </a:endParaRPr>
          </a:p>
          <a:p>
            <a:r>
              <a:rPr lang="id-ID" sz="2400" dirty="0" smtClean="0">
                <a:latin typeface="Aharoni" panose="02010803020104030203" pitchFamily="2" charset="-79"/>
                <a:cs typeface="Aharoni" panose="02010803020104030203" pitchFamily="2" charset="-79"/>
              </a:rPr>
              <a:t>a</a:t>
            </a:r>
            <a:r>
              <a:rPr lang="id-ID" sz="2400" dirty="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teknik</a:t>
            </a:r>
          </a:p>
          <a:p>
            <a:r>
              <a:rPr lang="id-ID" sz="2400" dirty="0">
                <a:latin typeface="Aharoni" panose="02010803020104030203" pitchFamily="2" charset="-79"/>
                <a:cs typeface="Aharoni" panose="02010803020104030203" pitchFamily="2" charset="-79"/>
              </a:rPr>
              <a:t>Membaca teknik mementingkan kebenaran pelafalan serta meningkatkan tingkat pemahaman pembaca terhadap materi-materi ilmiah.</a:t>
            </a:r>
          </a:p>
          <a:p>
            <a:r>
              <a:rPr lang="id-ID" sz="2400" dirty="0">
                <a:latin typeface="Aharoni" panose="02010803020104030203" pitchFamily="2" charset="-79"/>
                <a:cs typeface="Aharoni" panose="02010803020104030203" pitchFamily="2" charset="-79"/>
              </a:rPr>
              <a:t>b.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estetik</a:t>
            </a:r>
          </a:p>
          <a:p>
            <a:r>
              <a:rPr lang="id-ID" sz="2400" dirty="0">
                <a:latin typeface="Aharoni" panose="02010803020104030203" pitchFamily="2" charset="-79"/>
                <a:cs typeface="Aharoni" panose="02010803020104030203" pitchFamily="2" charset="-79"/>
              </a:rPr>
              <a:t>Membaca estetik berorientasi pada ketajaman perasaan menikmati keindahan karya sastra. Membaca estetis sering dipraktikkan dalam lomba poetry reading (pembacaan puisi), pembacaan cerpen, naskah drama dan terjemahan kitab suci.</a:t>
            </a:r>
          </a:p>
          <a:p>
            <a:r>
              <a:rPr lang="id-ID" dirty="0"/>
              <a:t> </a:t>
            </a:r>
          </a:p>
        </p:txBody>
      </p:sp>
      <p:sp>
        <p:nvSpPr>
          <p:cNvPr id="2" name="TextBox 1"/>
          <p:cNvSpPr txBox="1"/>
          <p:nvPr/>
        </p:nvSpPr>
        <p:spPr>
          <a:xfrm>
            <a:off x="3812345" y="0"/>
            <a:ext cx="8046720" cy="1046440"/>
          </a:xfrm>
          <a:prstGeom prst="rect">
            <a:avLst/>
          </a:prstGeom>
          <a:noFill/>
        </p:spPr>
        <p:txBody>
          <a:bodyPr wrap="square" rtlCol="0">
            <a:spAutoFit/>
          </a:bodyPr>
          <a:lstStyle/>
          <a:p>
            <a:r>
              <a:rPr lang="en-US" sz="4400" dirty="0">
                <a:latin typeface="Aharoni" panose="02010803020104030203" pitchFamily="2" charset="-79"/>
                <a:cs typeface="Aharoni" panose="02010803020104030203" pitchFamily="2" charset="-79"/>
              </a:rPr>
              <a:t>Dari </a:t>
            </a:r>
            <a:r>
              <a:rPr lang="en-US" sz="4400" dirty="0" err="1">
                <a:latin typeface="Aharoni" panose="02010803020104030203" pitchFamily="2" charset="-79"/>
                <a:cs typeface="Aharoni" panose="02010803020104030203" pitchFamily="2" charset="-79"/>
              </a:rPr>
              <a:t>segi</a:t>
            </a:r>
            <a:r>
              <a:rPr lang="en-US" sz="4400" dirty="0">
                <a:latin typeface="Aharoni" panose="02010803020104030203" pitchFamily="2" charset="-79"/>
                <a:cs typeface="Aharoni" panose="02010803020104030203" pitchFamily="2" charset="-79"/>
              </a:rPr>
              <a:t> p</a:t>
            </a:r>
            <a:r>
              <a:rPr lang="id-ID" sz="4400" dirty="0">
                <a:latin typeface="Aharoni" panose="02010803020104030203" pitchFamily="2" charset="-79"/>
                <a:cs typeface="Aharoni" panose="02010803020104030203" pitchFamily="2" charset="-79"/>
              </a:rPr>
              <a:t>elaksanaannya</a:t>
            </a:r>
            <a:r>
              <a:rPr lang="en-US" sz="4400" dirty="0">
                <a:latin typeface="Aharoni" panose="02010803020104030203" pitchFamily="2" charset="-79"/>
                <a:cs typeface="Aharoni" panose="02010803020104030203" pitchFamily="2" charset="-79"/>
              </a:rPr>
              <a:t>:</a:t>
            </a:r>
            <a:endParaRPr lang="id-ID" sz="4400" dirty="0">
              <a:latin typeface="Aharoni" panose="02010803020104030203" pitchFamily="2" charset="-79"/>
              <a:cs typeface="Aharoni" panose="02010803020104030203" pitchFamily="2" charset="-79"/>
            </a:endParaRPr>
          </a:p>
          <a:p>
            <a:endParaRPr lang="id-ID" dirty="0"/>
          </a:p>
        </p:txBody>
      </p:sp>
    </p:spTree>
    <p:extLst>
      <p:ext uri="{BB962C8B-B14F-4D97-AF65-F5344CB8AC3E}">
        <p14:creationId xmlns:p14="http://schemas.microsoft.com/office/powerpoint/2010/main" val="178067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815926" y="825833"/>
            <a:ext cx="10419470" cy="4893647"/>
          </a:xfrm>
          <a:prstGeom prst="rect">
            <a:avLst/>
          </a:prstGeom>
          <a:noFill/>
        </p:spPr>
        <p:txBody>
          <a:bodyPr wrap="square" rtlCol="0">
            <a:spAutoFit/>
          </a:bodyPr>
          <a:lstStyle/>
          <a:p>
            <a:r>
              <a:rPr lang="id-ID" sz="2400" dirty="0"/>
              <a:t> </a:t>
            </a:r>
            <a:r>
              <a:rPr lang="id-ID" sz="2400" dirty="0" smtClean="0">
                <a:solidFill>
                  <a:schemeClr val="bg1"/>
                </a:solidFill>
                <a:latin typeface="Aharoni" panose="02010803020104030203" pitchFamily="2" charset="-79"/>
                <a:cs typeface="Aharoni" panose="02010803020104030203" pitchFamily="2" charset="-79"/>
              </a:rPr>
              <a:t>2</a:t>
            </a:r>
            <a:r>
              <a:rPr lang="id-ID" sz="2400" dirty="0">
                <a:solidFill>
                  <a:schemeClr val="bg1"/>
                </a:solidFill>
                <a:latin typeface="Aharoni" panose="02010803020104030203" pitchFamily="2" charset="-79"/>
                <a:cs typeface="Aharoni" panose="02010803020104030203" pitchFamily="2" charset="-79"/>
              </a:rPr>
              <a:t>.  </a:t>
            </a:r>
            <a:r>
              <a:rPr lang="id-ID" sz="2400" dirty="0" smtClean="0">
                <a:solidFill>
                  <a:schemeClr val="bg1"/>
                </a:solidFill>
                <a:latin typeface="Aharoni" panose="02010803020104030203" pitchFamily="2" charset="-79"/>
                <a:cs typeface="Aharoni" panose="02010803020104030203" pitchFamily="2" charset="-79"/>
              </a:rPr>
              <a:t>Membaca </a:t>
            </a:r>
            <a:r>
              <a:rPr lang="id-ID" sz="2400" dirty="0">
                <a:solidFill>
                  <a:schemeClr val="bg1"/>
                </a:solidFill>
                <a:latin typeface="Aharoni" panose="02010803020104030203" pitchFamily="2" charset="-79"/>
                <a:cs typeface="Aharoni" panose="02010803020104030203" pitchFamily="2" charset="-79"/>
              </a:rPr>
              <a:t>dalam hati</a:t>
            </a:r>
          </a:p>
          <a:p>
            <a:pPr marL="285750" indent="-285750">
              <a:buFont typeface="Wingdings" panose="05000000000000000000" pitchFamily="2" charset="2"/>
              <a:buChar char="q"/>
            </a:pPr>
            <a:r>
              <a:rPr lang="id-ID" sz="2400" dirty="0">
                <a:solidFill>
                  <a:schemeClr val="bg1"/>
                </a:solidFill>
                <a:latin typeface="Aharoni" panose="02010803020104030203" pitchFamily="2" charset="-79"/>
                <a:cs typeface="Aharoni" panose="02010803020104030203" pitchFamily="2" charset="-79"/>
              </a:rPr>
              <a:t>Membaca dalam hati adalah membaca yang dilakukan dalam batin saja, mata atau pandangan kita menyusuri untaian kata dari kiri ke kanan (untuk huruf latin, huruf arab sebaliknya), dari atas ke bawah, tanpa mulut berkomat kamit. Membaca dalam hati bersifat personal, karena manfaat langsungnya hanya bisa dinikmati oleh sang pembaca. </a:t>
            </a:r>
            <a:endParaRPr lang="en-US" sz="2400" dirty="0" smtClean="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solidFill>
                  <a:schemeClr val="bg1"/>
                </a:solidFill>
                <a:latin typeface="Aharoni" panose="02010803020104030203" pitchFamily="2" charset="-79"/>
                <a:cs typeface="Aharoni" panose="02010803020104030203" pitchFamily="2" charset="-79"/>
              </a:rPr>
              <a:t>Pada </a:t>
            </a:r>
            <a:r>
              <a:rPr lang="id-ID" sz="2400" dirty="0">
                <a:solidFill>
                  <a:schemeClr val="bg1"/>
                </a:solidFill>
                <a:latin typeface="Aharoni" panose="02010803020104030203" pitchFamily="2" charset="-79"/>
                <a:cs typeface="Aharoni" panose="02010803020104030203" pitchFamily="2" charset="-79"/>
              </a:rPr>
              <a:t>saat membaca dalam hati, kita hanya mempergunakan ingatan visual </a:t>
            </a:r>
            <a:r>
              <a:rPr lang="id-ID" sz="2400" i="1" dirty="0">
                <a:solidFill>
                  <a:schemeClr val="bg1"/>
                </a:solidFill>
                <a:latin typeface="Aharoni" panose="02010803020104030203" pitchFamily="2" charset="-79"/>
                <a:cs typeface="Aharoni" panose="02010803020104030203" pitchFamily="2" charset="-79"/>
              </a:rPr>
              <a:t>(visual memory)</a:t>
            </a:r>
            <a:r>
              <a:rPr lang="id-ID" sz="2400" dirty="0">
                <a:solidFill>
                  <a:schemeClr val="bg1"/>
                </a:solidFill>
                <a:latin typeface="Aharoni" panose="02010803020104030203" pitchFamily="2" charset="-79"/>
                <a:cs typeface="Aharoni" panose="02010803020104030203" pitchFamily="2" charset="-79"/>
              </a:rPr>
              <a:t>, yang melibatkan pengaktifan mata dan ingatan. </a:t>
            </a:r>
            <a:endParaRPr lang="en-US" sz="2400" dirty="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a:solidFill>
                  <a:schemeClr val="bg1"/>
                </a:solidFill>
                <a:latin typeface="Aharoni" panose="02010803020104030203" pitchFamily="2" charset="-79"/>
                <a:cs typeface="Aharoni" panose="02010803020104030203" pitchFamily="2" charset="-79"/>
              </a:rPr>
              <a:t>Tujuan utama membaca dalam hati </a:t>
            </a:r>
            <a:r>
              <a:rPr lang="id-ID" sz="2400" i="1" dirty="0">
                <a:solidFill>
                  <a:schemeClr val="bg1"/>
                </a:solidFill>
                <a:latin typeface="Aharoni" panose="02010803020104030203" pitchFamily="2" charset="-79"/>
                <a:cs typeface="Aharoni" panose="02010803020104030203" pitchFamily="2" charset="-79"/>
              </a:rPr>
              <a:t>(silent reading)</a:t>
            </a:r>
            <a:r>
              <a:rPr lang="id-ID" sz="2400" dirty="0">
                <a:solidFill>
                  <a:schemeClr val="bg1"/>
                </a:solidFill>
                <a:latin typeface="Aharoni" panose="02010803020104030203" pitchFamily="2" charset="-79"/>
                <a:cs typeface="Aharoni" panose="02010803020104030203" pitchFamily="2" charset="-79"/>
              </a:rPr>
              <a:t> adalah untuk memperoleh informasi.( Cole 1950 : 244-245 ). </a:t>
            </a:r>
            <a:endParaRPr lang="en-US" sz="2400" dirty="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err="1" smtClean="0">
                <a:solidFill>
                  <a:schemeClr val="bg1"/>
                </a:solidFill>
                <a:latin typeface="Aharoni" panose="02010803020104030203" pitchFamily="2" charset="-79"/>
                <a:cs typeface="Aharoni" panose="02010803020104030203" pitchFamily="2" charset="-79"/>
              </a:rPr>
              <a:t>Terbagi</a:t>
            </a:r>
            <a:r>
              <a:rPr lang="en-US" sz="2400" dirty="0" smtClean="0">
                <a:solidFill>
                  <a:schemeClr val="bg1"/>
                </a:solidFill>
                <a:latin typeface="Aharoni" panose="02010803020104030203" pitchFamily="2" charset="-79"/>
                <a:cs typeface="Aharoni" panose="02010803020104030203" pitchFamily="2" charset="-79"/>
              </a:rPr>
              <a:t> </a:t>
            </a:r>
            <a:r>
              <a:rPr lang="en-US" sz="2400" dirty="0" err="1" smtClean="0">
                <a:solidFill>
                  <a:schemeClr val="bg1"/>
                </a:solidFill>
                <a:latin typeface="Aharoni" panose="02010803020104030203" pitchFamily="2" charset="-79"/>
                <a:cs typeface="Aharoni" panose="02010803020104030203" pitchFamily="2" charset="-79"/>
              </a:rPr>
              <a:t>atas</a:t>
            </a:r>
            <a:r>
              <a:rPr lang="en-US" sz="2400" dirty="0" smtClean="0">
                <a:solidFill>
                  <a:schemeClr val="bg1"/>
                </a:solidFill>
                <a:latin typeface="Aharoni" panose="02010803020104030203" pitchFamily="2" charset="-79"/>
                <a:cs typeface="Aharoni" panose="02010803020104030203" pitchFamily="2" charset="-79"/>
              </a:rPr>
              <a:t> </a:t>
            </a:r>
            <a:r>
              <a:rPr lang="en-US" sz="2400" dirty="0" err="1" smtClean="0">
                <a:solidFill>
                  <a:schemeClr val="bg1"/>
                </a:solidFill>
                <a:latin typeface="Aharoni" panose="02010803020104030203" pitchFamily="2" charset="-79"/>
                <a:cs typeface="Aharoni" panose="02010803020104030203" pitchFamily="2" charset="-79"/>
              </a:rPr>
              <a:t>membaca</a:t>
            </a:r>
            <a:r>
              <a:rPr lang="en-US" sz="2400" dirty="0" smtClean="0">
                <a:solidFill>
                  <a:schemeClr val="bg1"/>
                </a:solidFill>
                <a:latin typeface="Aharoni" panose="02010803020104030203" pitchFamily="2" charset="-79"/>
                <a:cs typeface="Aharoni" panose="02010803020104030203" pitchFamily="2" charset="-79"/>
              </a:rPr>
              <a:t> </a:t>
            </a:r>
            <a:r>
              <a:rPr lang="en-US" sz="2400" dirty="0" err="1" smtClean="0">
                <a:solidFill>
                  <a:schemeClr val="bg1"/>
                </a:solidFill>
                <a:latin typeface="Aharoni" panose="02010803020104030203" pitchFamily="2" charset="-79"/>
                <a:cs typeface="Aharoni" panose="02010803020104030203" pitchFamily="2" charset="-79"/>
              </a:rPr>
              <a:t>intensif</a:t>
            </a:r>
            <a:r>
              <a:rPr lang="en-US" sz="2400" dirty="0" smtClean="0">
                <a:solidFill>
                  <a:schemeClr val="bg1"/>
                </a:solidFill>
                <a:latin typeface="Aharoni" panose="02010803020104030203" pitchFamily="2" charset="-79"/>
                <a:cs typeface="Aharoni" panose="02010803020104030203" pitchFamily="2" charset="-79"/>
              </a:rPr>
              <a:t> </a:t>
            </a:r>
            <a:r>
              <a:rPr lang="en-US" sz="2400" dirty="0" err="1" smtClean="0">
                <a:solidFill>
                  <a:schemeClr val="bg1"/>
                </a:solidFill>
                <a:latin typeface="Aharoni" panose="02010803020104030203" pitchFamily="2" charset="-79"/>
                <a:cs typeface="Aharoni" panose="02010803020104030203" pitchFamily="2" charset="-79"/>
              </a:rPr>
              <a:t>dan</a:t>
            </a:r>
            <a:r>
              <a:rPr lang="en-US" sz="2400" dirty="0" smtClean="0">
                <a:solidFill>
                  <a:schemeClr val="bg1"/>
                </a:solidFill>
                <a:latin typeface="Aharoni" panose="02010803020104030203" pitchFamily="2" charset="-79"/>
                <a:cs typeface="Aharoni" panose="02010803020104030203" pitchFamily="2" charset="-79"/>
              </a:rPr>
              <a:t> </a:t>
            </a:r>
            <a:r>
              <a:rPr lang="en-US" sz="2400" dirty="0" err="1" smtClean="0">
                <a:solidFill>
                  <a:schemeClr val="bg1"/>
                </a:solidFill>
                <a:latin typeface="Aharoni" panose="02010803020104030203" pitchFamily="2" charset="-79"/>
                <a:cs typeface="Aharoni" panose="02010803020104030203" pitchFamily="2" charset="-79"/>
              </a:rPr>
              <a:t>ekstensif</a:t>
            </a:r>
            <a:endParaRPr lang="id-ID" sz="2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84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33047" y="1444812"/>
            <a:ext cx="11122854" cy="4893647"/>
          </a:xfrm>
          <a:prstGeom prst="rect">
            <a:avLst/>
          </a:prstGeom>
          <a:noFill/>
        </p:spPr>
        <p:txBody>
          <a:bodyPr wrap="square" rtlCol="0">
            <a:spAutoFit/>
          </a:bodyPr>
          <a:lstStyle/>
          <a:p>
            <a:r>
              <a:rPr lang="id-ID" dirty="0"/>
              <a:t> </a:t>
            </a:r>
            <a:r>
              <a:rPr lang="id-ID" sz="2400" dirty="0" smtClean="0">
                <a:latin typeface="Aharoni" panose="02010803020104030203" pitchFamily="2" charset="-79"/>
                <a:cs typeface="Aharoni" panose="02010803020104030203" pitchFamily="2" charset="-79"/>
              </a:rPr>
              <a:t>a</a:t>
            </a:r>
            <a:r>
              <a:rPr lang="id-ID" sz="2400" dirty="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intensif</a:t>
            </a:r>
          </a:p>
          <a:p>
            <a:r>
              <a:rPr lang="id-ID" sz="2400" dirty="0">
                <a:latin typeface="Aharoni" panose="02010803020104030203" pitchFamily="2" charset="-79"/>
                <a:cs typeface="Aharoni" panose="02010803020104030203" pitchFamily="2" charset="-79"/>
              </a:rPr>
              <a:t>Membaca intensif merupakan program kegiatan membaca yang dilakukan secara saksama. Dalam hal ini, para siswa hanya membaca satu atau beberapa pilihan dari bahan bacaan yang ada. Program membaca intensif merupakan salah satu upaya untuk menumbuhkan dan mengasah kemampuan membaca secara kritis</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b.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ekstensif</a:t>
            </a:r>
          </a:p>
          <a:p>
            <a:r>
              <a:rPr lang="id-ID" sz="2400" dirty="0">
                <a:latin typeface="Aharoni" panose="02010803020104030203" pitchFamily="2" charset="-79"/>
                <a:cs typeface="Aharoni" panose="02010803020104030203" pitchFamily="2" charset="-79"/>
              </a:rPr>
              <a:t>Membaca ekstensif merupakan membaca yang dilakukan secara luas. Siswa diberikan kebebasan dan keleluasaan dalam hal memiliki baik jenis maupun lingkup bahan-bahan bacaan yang dibacanya. Program membaca ini sangat besar manfaatnya dalam memberikan aneka pengalaman yang sangat luas kepada para siswa yang mengikutinya</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2595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17610" y="131365"/>
            <a:ext cx="10625071" cy="4401205"/>
          </a:xfrm>
          <a:prstGeom prst="rect">
            <a:avLst/>
          </a:prstGeom>
          <a:noFill/>
        </p:spPr>
        <p:txBody>
          <a:bodyPr wrap="square" rtlCol="0">
            <a:spAutoFit/>
          </a:bodyPr>
          <a:lstStyle/>
          <a:p>
            <a:r>
              <a:rPr lang="id-ID" dirty="0"/>
              <a:t> </a:t>
            </a: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Intensif</a:t>
            </a:r>
          </a:p>
          <a:p>
            <a:pPr marL="285750" indent="-285750">
              <a:buFont typeface="Wingdings" panose="05000000000000000000" pitchFamily="2" charset="2"/>
              <a:buChar char="à"/>
            </a:pPr>
            <a:r>
              <a:rPr lang="en-US" sz="2800" dirty="0" smtClean="0">
                <a:latin typeface="Aharoni" panose="02010803020104030203" pitchFamily="2" charset="-79"/>
                <a:cs typeface="Aharoni" panose="02010803020104030203" pitchFamily="2" charset="-79"/>
              </a:rPr>
              <a:t>S</a:t>
            </a:r>
            <a:r>
              <a:rPr lang="id-ID" sz="2800" dirty="0" smtClean="0">
                <a:latin typeface="Aharoni" panose="02010803020104030203" pitchFamily="2" charset="-79"/>
                <a:cs typeface="Aharoni" panose="02010803020104030203" pitchFamily="2" charset="-79"/>
              </a:rPr>
              <a:t>tudi s</a:t>
            </a:r>
            <a:r>
              <a:rPr lang="en-US" sz="2800" dirty="0" smtClean="0">
                <a:latin typeface="Aharoni" panose="02010803020104030203" pitchFamily="2" charset="-79"/>
                <a:cs typeface="Aharoni" panose="02010803020104030203" pitchFamily="2" charset="-79"/>
              </a:rPr>
              <a:t>a</a:t>
            </a:r>
            <a:r>
              <a:rPr lang="id-ID" sz="2800" dirty="0" smtClean="0">
                <a:latin typeface="Aharoni" panose="02010803020104030203" pitchFamily="2" charset="-79"/>
                <a:cs typeface="Aharoni" panose="02010803020104030203" pitchFamily="2" charset="-79"/>
              </a:rPr>
              <a:t>ksama</a:t>
            </a:r>
            <a:r>
              <a:rPr lang="id-ID" sz="2800" dirty="0">
                <a:latin typeface="Aharoni" panose="02010803020104030203" pitchFamily="2" charset="-79"/>
                <a:cs typeface="Aharoni" panose="02010803020104030203" pitchFamily="2" charset="-79"/>
              </a:rPr>
              <a:t>, telaah teliti, dan penanganan.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à"/>
            </a:pPr>
            <a:r>
              <a:rPr lang="id-ID" sz="2800" dirty="0" smtClean="0">
                <a:latin typeface="Aharoni" panose="02010803020104030203" pitchFamily="2" charset="-79"/>
                <a:cs typeface="Aharoni" panose="02010803020104030203" pitchFamily="2" charset="-79"/>
              </a:rPr>
              <a:t>Kuesioner</a:t>
            </a:r>
            <a:r>
              <a:rPr lang="id-ID" sz="2800" dirty="0">
                <a:latin typeface="Aharoni" panose="02010803020104030203" pitchFamily="2" charset="-79"/>
                <a:cs typeface="Aharoni" panose="02010803020104030203" pitchFamily="2" charset="-79"/>
              </a:rPr>
              <a:t>, latihan pola-pola kalimat, latihan kosa kata, telaah kata-kata, dikte dan diskusi umum merupakan bagian dan teknik membaca intensif. ( Brooks 1964 : 172-173 ).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à"/>
            </a:pPr>
            <a:endParaRPr lang="en-US" sz="2800" dirty="0">
              <a:latin typeface="Aharoni" panose="02010803020104030203" pitchFamily="2" charset="-79"/>
              <a:cs typeface="Aharoni" panose="02010803020104030203" pitchFamily="2" charset="-79"/>
            </a:endParaRPr>
          </a:p>
          <a:p>
            <a:r>
              <a:rPr lang="id-ID" sz="2800" dirty="0" smtClean="0">
                <a:latin typeface="Aharoni" panose="02010803020104030203" pitchFamily="2" charset="-79"/>
                <a:cs typeface="Aharoni" panose="02010803020104030203" pitchFamily="2" charset="-79"/>
              </a:rPr>
              <a:t>Yang </a:t>
            </a:r>
            <a:r>
              <a:rPr lang="id-ID" sz="2800" dirty="0">
                <a:latin typeface="Aharoni" panose="02010803020104030203" pitchFamily="2" charset="-79"/>
                <a:cs typeface="Aharoni" panose="02010803020104030203" pitchFamily="2" charset="-79"/>
              </a:rPr>
              <a:t>termasuk ke dalam kelompok membaca </a:t>
            </a:r>
            <a:r>
              <a:rPr lang="id-ID" sz="2800" dirty="0" smtClean="0">
                <a:latin typeface="Aharoni" panose="02010803020104030203" pitchFamily="2" charset="-79"/>
                <a:cs typeface="Aharoni" panose="02010803020104030203" pitchFamily="2" charset="-79"/>
              </a:rPr>
              <a:t>intensif:</a:t>
            </a:r>
            <a:endParaRPr lang="id-ID"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a) </a:t>
            </a: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telaah isi</a:t>
            </a:r>
          </a:p>
          <a:p>
            <a:r>
              <a:rPr lang="id-ID" sz="2800" dirty="0" smtClean="0">
                <a:latin typeface="Aharoni" panose="02010803020104030203" pitchFamily="2" charset="-79"/>
                <a:cs typeface="Aharoni" panose="02010803020104030203" pitchFamily="2" charset="-79"/>
              </a:rPr>
              <a:t>b</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telaah bacaan</a:t>
            </a:r>
          </a:p>
          <a:p>
            <a:r>
              <a:rPr lang="id-ID" sz="28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61850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61158" y="750344"/>
            <a:ext cx="8350794" cy="5632311"/>
          </a:xfrm>
          <a:prstGeom prst="rect">
            <a:avLst/>
          </a:prstGeom>
          <a:noFill/>
        </p:spPr>
        <p:txBody>
          <a:bodyPr wrap="square" rtlCol="0">
            <a:spAutoFit/>
          </a:bodyPr>
          <a:lstStyle/>
          <a:p>
            <a:r>
              <a:rPr lang="id-ID" dirty="0"/>
              <a:t> </a:t>
            </a:r>
            <a:r>
              <a:rPr lang="id-ID" sz="2400" dirty="0" smtClean="0">
                <a:solidFill>
                  <a:schemeClr val="bg1"/>
                </a:solidFill>
                <a:latin typeface="Aharoni" panose="02010803020104030203" pitchFamily="2" charset="-79"/>
                <a:cs typeface="Aharoni" panose="02010803020104030203" pitchFamily="2" charset="-79"/>
              </a:rPr>
              <a:t>Membaca </a:t>
            </a:r>
            <a:r>
              <a:rPr lang="id-ID" sz="2400" dirty="0">
                <a:solidFill>
                  <a:schemeClr val="bg1"/>
                </a:solidFill>
                <a:latin typeface="Aharoni" panose="02010803020104030203" pitchFamily="2" charset="-79"/>
                <a:cs typeface="Aharoni" panose="02010803020104030203" pitchFamily="2" charset="-79"/>
              </a:rPr>
              <a:t>Ekstensif</a:t>
            </a:r>
          </a:p>
          <a:p>
            <a:pPr marL="285750" indent="-285750">
              <a:buFont typeface="Wingdings" panose="05000000000000000000" pitchFamily="2" charset="2"/>
              <a:buChar char="q"/>
            </a:pPr>
            <a:r>
              <a:rPr lang="id-ID" sz="2400" dirty="0">
                <a:solidFill>
                  <a:schemeClr val="bg1"/>
                </a:solidFill>
                <a:latin typeface="Aharoni" panose="02010803020104030203" pitchFamily="2" charset="-79"/>
                <a:cs typeface="Aharoni" panose="02010803020104030203" pitchFamily="2" charset="-79"/>
              </a:rPr>
              <a:t>Membaca ekstensif berarti membaca secara luas. </a:t>
            </a:r>
            <a:endParaRPr lang="en-US" sz="2400" dirty="0" smtClean="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solidFill>
                  <a:schemeClr val="bg1"/>
                </a:solidFill>
                <a:latin typeface="Aharoni" panose="02010803020104030203" pitchFamily="2" charset="-79"/>
                <a:cs typeface="Aharoni" panose="02010803020104030203" pitchFamily="2" charset="-79"/>
              </a:rPr>
              <a:t>Ob</a:t>
            </a:r>
            <a:r>
              <a:rPr lang="en-US" sz="2400" dirty="0" smtClean="0">
                <a:solidFill>
                  <a:schemeClr val="bg1"/>
                </a:solidFill>
                <a:latin typeface="Aharoni" panose="02010803020104030203" pitchFamily="2" charset="-79"/>
                <a:cs typeface="Aharoni" panose="02010803020104030203" pitchFamily="2" charset="-79"/>
              </a:rPr>
              <a:t>j</a:t>
            </a:r>
            <a:r>
              <a:rPr lang="id-ID" sz="2400" dirty="0" smtClean="0">
                <a:solidFill>
                  <a:schemeClr val="bg1"/>
                </a:solidFill>
                <a:latin typeface="Aharoni" panose="02010803020104030203" pitchFamily="2" charset="-79"/>
                <a:cs typeface="Aharoni" panose="02010803020104030203" pitchFamily="2" charset="-79"/>
              </a:rPr>
              <a:t>eknya </a:t>
            </a:r>
            <a:r>
              <a:rPr lang="id-ID" sz="2400" dirty="0">
                <a:solidFill>
                  <a:schemeClr val="bg1"/>
                </a:solidFill>
                <a:latin typeface="Aharoni" panose="02010803020104030203" pitchFamily="2" charset="-79"/>
                <a:cs typeface="Aharoni" panose="02010803020104030203" pitchFamily="2" charset="-79"/>
              </a:rPr>
              <a:t>meliputi sebanyak mungkin teks dalam waktu yang sesingkat mungkin</a:t>
            </a:r>
            <a:r>
              <a:rPr lang="id-ID" sz="2400" dirty="0" smtClean="0">
                <a:solidFill>
                  <a:schemeClr val="bg1"/>
                </a:solidFill>
                <a:latin typeface="Aharoni" panose="02010803020104030203" pitchFamily="2" charset="-79"/>
                <a:cs typeface="Aharoni" panose="02010803020104030203" pitchFamily="2" charset="-79"/>
              </a:rPr>
              <a:t>.</a:t>
            </a:r>
            <a:endParaRPr lang="en-US" sz="2400" dirty="0" smtClean="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err="1" smtClean="0">
                <a:solidFill>
                  <a:schemeClr val="bg1"/>
                </a:solidFill>
                <a:latin typeface="Aharoni" panose="02010803020104030203" pitchFamily="2" charset="-79"/>
                <a:cs typeface="Aharoni" panose="02010803020104030203" pitchFamily="2" charset="-79"/>
              </a:rPr>
              <a:t>Tujuannya</a:t>
            </a:r>
            <a:r>
              <a:rPr lang="id-ID" sz="2400" dirty="0" smtClean="0">
                <a:solidFill>
                  <a:schemeClr val="bg1"/>
                </a:solidFill>
                <a:latin typeface="Aharoni" panose="02010803020104030203" pitchFamily="2" charset="-79"/>
                <a:cs typeface="Aharoni" panose="02010803020104030203" pitchFamily="2" charset="-79"/>
              </a:rPr>
              <a:t> </a:t>
            </a:r>
            <a:r>
              <a:rPr lang="id-ID" sz="2400" dirty="0">
                <a:solidFill>
                  <a:schemeClr val="bg1"/>
                </a:solidFill>
                <a:latin typeface="Aharoni" panose="02010803020104030203" pitchFamily="2" charset="-79"/>
                <a:cs typeface="Aharoni" panose="02010803020104030203" pitchFamily="2" charset="-79"/>
              </a:rPr>
              <a:t>adalah untuk memahami isi </a:t>
            </a:r>
            <a:r>
              <a:rPr lang="en-US" sz="2400" dirty="0" smtClean="0">
                <a:solidFill>
                  <a:schemeClr val="bg1"/>
                </a:solidFill>
                <a:latin typeface="Aharoni" panose="02010803020104030203" pitchFamily="2" charset="-79"/>
                <a:cs typeface="Aharoni" panose="02010803020104030203" pitchFamily="2" charset="-79"/>
              </a:rPr>
              <a:t>y</a:t>
            </a:r>
            <a:r>
              <a:rPr lang="id-ID" sz="2400" dirty="0" smtClean="0">
                <a:solidFill>
                  <a:schemeClr val="bg1"/>
                </a:solidFill>
                <a:latin typeface="Aharoni" panose="02010803020104030203" pitchFamily="2" charset="-79"/>
                <a:cs typeface="Aharoni" panose="02010803020104030203" pitchFamily="2" charset="-79"/>
              </a:rPr>
              <a:t>ang </a:t>
            </a:r>
            <a:r>
              <a:rPr lang="id-ID" sz="2400" dirty="0">
                <a:solidFill>
                  <a:schemeClr val="bg1"/>
                </a:solidFill>
                <a:latin typeface="Aharoni" panose="02010803020104030203" pitchFamily="2" charset="-79"/>
                <a:cs typeface="Aharoni" panose="02010803020104030203" pitchFamily="2" charset="-79"/>
              </a:rPr>
              <a:t>penting-penting dengan cepat dan dengan demikian membaca secara </a:t>
            </a:r>
            <a:r>
              <a:rPr lang="id-ID" sz="2400" dirty="0" smtClean="0">
                <a:solidFill>
                  <a:schemeClr val="bg1"/>
                </a:solidFill>
                <a:latin typeface="Aharoni" panose="02010803020104030203" pitchFamily="2" charset="-79"/>
                <a:cs typeface="Aharoni" panose="02010803020104030203" pitchFamily="2" charset="-79"/>
              </a:rPr>
              <a:t>e</a:t>
            </a:r>
            <a:r>
              <a:rPr lang="en-US" sz="2400" dirty="0" smtClean="0">
                <a:solidFill>
                  <a:schemeClr val="bg1"/>
                </a:solidFill>
                <a:latin typeface="Aharoni" panose="02010803020104030203" pitchFamily="2" charset="-79"/>
                <a:cs typeface="Aharoni" panose="02010803020104030203" pitchFamily="2" charset="-79"/>
              </a:rPr>
              <a:t>f</a:t>
            </a:r>
            <a:r>
              <a:rPr lang="id-ID" sz="2400" dirty="0" smtClean="0">
                <a:solidFill>
                  <a:schemeClr val="bg1"/>
                </a:solidFill>
                <a:latin typeface="Aharoni" panose="02010803020104030203" pitchFamily="2" charset="-79"/>
                <a:cs typeface="Aharoni" panose="02010803020104030203" pitchFamily="2" charset="-79"/>
              </a:rPr>
              <a:t>isien </a:t>
            </a:r>
            <a:r>
              <a:rPr lang="id-ID" sz="2400" dirty="0">
                <a:solidFill>
                  <a:schemeClr val="bg1"/>
                </a:solidFill>
                <a:latin typeface="Aharoni" panose="02010803020104030203" pitchFamily="2" charset="-79"/>
                <a:cs typeface="Aharoni" panose="02010803020104030203" pitchFamily="2" charset="-79"/>
              </a:rPr>
              <a:t>dapat terlaksana.( Broughton cs 1978 : 92 ). </a:t>
            </a:r>
            <a:endParaRPr lang="en-US" sz="2400" dirty="0" smtClean="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endParaRPr lang="en-US" sz="2400" dirty="0">
              <a:solidFill>
                <a:schemeClr val="bg1"/>
              </a:solidFill>
              <a:latin typeface="Aharoni" panose="02010803020104030203" pitchFamily="2" charset="-79"/>
              <a:cs typeface="Aharoni" panose="02010803020104030203" pitchFamily="2" charset="-79"/>
            </a:endParaRPr>
          </a:p>
          <a:p>
            <a:r>
              <a:rPr lang="id-ID" sz="2400" dirty="0" smtClean="0">
                <a:solidFill>
                  <a:schemeClr val="bg1"/>
                </a:solidFill>
                <a:latin typeface="Aharoni" panose="02010803020104030203" pitchFamily="2" charset="-79"/>
                <a:cs typeface="Aharoni" panose="02010803020104030203" pitchFamily="2" charset="-79"/>
              </a:rPr>
              <a:t>Membaca </a:t>
            </a:r>
            <a:r>
              <a:rPr lang="id-ID" sz="2400" dirty="0">
                <a:solidFill>
                  <a:schemeClr val="bg1"/>
                </a:solidFill>
                <a:latin typeface="Aharoni" panose="02010803020104030203" pitchFamily="2" charset="-79"/>
                <a:cs typeface="Aharoni" panose="02010803020104030203" pitchFamily="2" charset="-79"/>
              </a:rPr>
              <a:t>ekstensif  terbagi menjadi </a:t>
            </a:r>
            <a:r>
              <a:rPr lang="id-ID" sz="2400" dirty="0" smtClean="0">
                <a:solidFill>
                  <a:schemeClr val="bg1"/>
                </a:solidFill>
                <a:latin typeface="Aharoni" panose="02010803020104030203" pitchFamily="2" charset="-79"/>
                <a:cs typeface="Aharoni" panose="02010803020104030203" pitchFamily="2" charset="-79"/>
              </a:rPr>
              <a:t>tiga:</a:t>
            </a:r>
            <a:endParaRPr lang="id-ID" sz="2400" dirty="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a:solidFill>
                  <a:schemeClr val="bg1"/>
                </a:solidFill>
                <a:latin typeface="Aharoni" panose="02010803020104030203" pitchFamily="2" charset="-79"/>
                <a:cs typeface="Aharoni" panose="02010803020104030203" pitchFamily="2" charset="-79"/>
              </a:rPr>
              <a:t>Membaca </a:t>
            </a:r>
            <a:r>
              <a:rPr lang="id-ID" sz="2400" dirty="0" smtClean="0">
                <a:solidFill>
                  <a:schemeClr val="bg1"/>
                </a:solidFill>
                <a:latin typeface="Aharoni" panose="02010803020104030203" pitchFamily="2" charset="-79"/>
                <a:cs typeface="Aharoni" panose="02010803020104030203" pitchFamily="2" charset="-79"/>
              </a:rPr>
              <a:t>surve</a:t>
            </a:r>
            <a:r>
              <a:rPr lang="en-US" sz="2400" dirty="0" err="1">
                <a:solidFill>
                  <a:schemeClr val="bg1"/>
                </a:solidFill>
                <a:latin typeface="Aharoni" panose="02010803020104030203" pitchFamily="2" charset="-79"/>
                <a:cs typeface="Aharoni" panose="02010803020104030203" pitchFamily="2" charset="-79"/>
              </a:rPr>
              <a:t>i</a:t>
            </a:r>
            <a:endParaRPr lang="en-US" sz="2400" dirty="0" smtClean="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solidFill>
                  <a:schemeClr val="bg1"/>
                </a:solidFill>
                <a:latin typeface="Aharoni" panose="02010803020104030203" pitchFamily="2" charset="-79"/>
                <a:cs typeface="Aharoni" panose="02010803020104030203" pitchFamily="2" charset="-79"/>
              </a:rPr>
              <a:t>Membaca sekilas</a:t>
            </a:r>
            <a:r>
              <a:rPr lang="en-US" sz="2400" dirty="0" smtClean="0">
                <a:solidFill>
                  <a:schemeClr val="bg1"/>
                </a:solidFill>
                <a:latin typeface="Aharoni" panose="02010803020104030203" pitchFamily="2" charset="-79"/>
                <a:cs typeface="Aharoni" panose="02010803020104030203" pitchFamily="2" charset="-79"/>
              </a:rPr>
              <a:t> </a:t>
            </a:r>
            <a:r>
              <a:rPr lang="id-ID" sz="2400" dirty="0" smtClean="0">
                <a:solidFill>
                  <a:schemeClr val="bg1"/>
                </a:solidFill>
                <a:latin typeface="Aharoni" panose="02010803020104030203" pitchFamily="2" charset="-79"/>
                <a:cs typeface="Aharoni" panose="02010803020104030203" pitchFamily="2" charset="-79"/>
              </a:rPr>
              <a:t>atau </a:t>
            </a:r>
            <a:r>
              <a:rPr lang="id-ID" sz="2400" i="1" dirty="0" smtClean="0">
                <a:solidFill>
                  <a:schemeClr val="bg1"/>
                </a:solidFill>
                <a:latin typeface="Aharoni" panose="02010803020104030203" pitchFamily="2" charset="-79"/>
                <a:cs typeface="Aharoni" panose="02010803020104030203" pitchFamily="2" charset="-79"/>
              </a:rPr>
              <a:t>skimming</a:t>
            </a:r>
            <a:endParaRPr lang="en-US" sz="2400" i="1" dirty="0">
              <a:solidFill>
                <a:schemeClr val="bg1"/>
              </a:solidFill>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solidFill>
                  <a:schemeClr val="bg1"/>
                </a:solidFill>
                <a:latin typeface="Aharoni" panose="02010803020104030203" pitchFamily="2" charset="-79"/>
                <a:cs typeface="Aharoni" panose="02010803020104030203" pitchFamily="2" charset="-79"/>
              </a:rPr>
              <a:t>Membaca dangkal</a:t>
            </a:r>
            <a:r>
              <a:rPr lang="en-US" sz="2400" dirty="0" smtClean="0">
                <a:solidFill>
                  <a:schemeClr val="bg1"/>
                </a:solidFill>
                <a:latin typeface="Aharoni" panose="02010803020104030203" pitchFamily="2" charset="-79"/>
                <a:cs typeface="Aharoni" panose="02010803020104030203" pitchFamily="2" charset="-79"/>
              </a:rPr>
              <a:t> </a:t>
            </a:r>
            <a:r>
              <a:rPr lang="id-ID" sz="2400" dirty="0" smtClean="0">
                <a:solidFill>
                  <a:schemeClr val="bg1"/>
                </a:solidFill>
                <a:latin typeface="Aharoni" panose="02010803020104030203" pitchFamily="2" charset="-79"/>
                <a:cs typeface="Aharoni" panose="02010803020104030203" pitchFamily="2" charset="-79"/>
              </a:rPr>
              <a:t>atau </a:t>
            </a:r>
            <a:r>
              <a:rPr lang="id-ID" sz="2400" i="1" dirty="0">
                <a:solidFill>
                  <a:schemeClr val="bg1"/>
                </a:solidFill>
                <a:latin typeface="Aharoni" panose="02010803020104030203" pitchFamily="2" charset="-79"/>
                <a:cs typeface="Aharoni" panose="02010803020104030203" pitchFamily="2" charset="-79"/>
              </a:rPr>
              <a:t>superficial reading </a:t>
            </a:r>
            <a:endParaRPr lang="en-US" sz="2400" i="1" dirty="0" smtClean="0">
              <a:solidFill>
                <a:schemeClr val="bg1"/>
              </a:solidFill>
              <a:latin typeface="Aharoni" panose="02010803020104030203" pitchFamily="2" charset="-79"/>
              <a:cs typeface="Aharoni" panose="02010803020104030203" pitchFamily="2" charset="-79"/>
            </a:endParaRPr>
          </a:p>
          <a:p>
            <a:endParaRPr lang="en-US" sz="2400" i="1" dirty="0">
              <a:solidFill>
                <a:schemeClr val="bg1"/>
              </a:solidFill>
              <a:latin typeface="Aharoni" panose="02010803020104030203" pitchFamily="2" charset="-79"/>
              <a:cs typeface="Aharoni" panose="02010803020104030203" pitchFamily="2" charset="-79"/>
            </a:endParaRPr>
          </a:p>
          <a:p>
            <a:endParaRPr lang="en-US" sz="2400" i="1" dirty="0" smtClean="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7556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2542" y="140677"/>
            <a:ext cx="9819248" cy="6863417"/>
          </a:xfrm>
          <a:prstGeom prst="rect">
            <a:avLst/>
          </a:prstGeom>
          <a:noFill/>
        </p:spPr>
        <p:txBody>
          <a:bodyPr wrap="square" rtlCol="0">
            <a:spAutoFit/>
          </a:bodyPr>
          <a:lstStyle/>
          <a:p>
            <a:r>
              <a:rPr lang="id-ID" dirty="0" smtClean="0"/>
              <a:t>c</a:t>
            </a:r>
            <a:r>
              <a:rPr lang="id-ID" dirty="0"/>
              <a:t>.  </a:t>
            </a:r>
            <a:r>
              <a:rPr lang="id-ID" sz="2000" dirty="0" smtClean="0">
                <a:latin typeface="Aharoni" panose="02010803020104030203" pitchFamily="2" charset="-79"/>
                <a:cs typeface="Aharoni" panose="02010803020104030203" pitchFamily="2" charset="-79"/>
              </a:rPr>
              <a:t>Membaca </a:t>
            </a:r>
            <a:r>
              <a:rPr lang="id-ID" sz="2000" dirty="0">
                <a:latin typeface="Aharoni" panose="02010803020104030203" pitchFamily="2" charset="-79"/>
                <a:cs typeface="Aharoni" panose="02010803020104030203" pitchFamily="2" charset="-79"/>
              </a:rPr>
              <a:t>kritis</a:t>
            </a:r>
          </a:p>
          <a:p>
            <a:r>
              <a:rPr lang="id-ID" sz="2000" dirty="0">
                <a:latin typeface="Aharoni" panose="02010803020104030203" pitchFamily="2" charset="-79"/>
                <a:cs typeface="Aharoni" panose="02010803020104030203" pitchFamily="2" charset="-79"/>
              </a:rPr>
              <a:t>Membaca kritis adalah jenis membaca yang dilakukan secara bijaksana, sepenuh hati, mendalam, evaluatif, analisis dan tidak hanya untuk mencari kesalahan</a:t>
            </a:r>
            <a:r>
              <a:rPr lang="id-ID" sz="2000" dirty="0" smtClean="0">
                <a:latin typeface="Aharoni" panose="02010803020104030203" pitchFamily="2" charset="-79"/>
                <a:cs typeface="Aharoni" panose="02010803020104030203" pitchFamily="2" charset="-79"/>
              </a:rPr>
              <a:t>.</a:t>
            </a:r>
            <a:endParaRPr lang="en-US" sz="2000" dirty="0" smtClean="0">
              <a:latin typeface="Aharoni" panose="02010803020104030203" pitchFamily="2" charset="-79"/>
              <a:cs typeface="Aharoni" panose="02010803020104030203" pitchFamily="2" charset="-79"/>
            </a:endParaRPr>
          </a:p>
          <a:p>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d. </a:t>
            </a:r>
            <a:r>
              <a:rPr lang="id-ID" sz="2000" dirty="0" smtClean="0">
                <a:latin typeface="Aharoni" panose="02010803020104030203" pitchFamily="2" charset="-79"/>
                <a:cs typeface="Aharoni" panose="02010803020104030203" pitchFamily="2" charset="-79"/>
              </a:rPr>
              <a:t>Membaca </a:t>
            </a:r>
            <a:r>
              <a:rPr lang="id-ID" sz="2000" dirty="0">
                <a:latin typeface="Aharoni" panose="02010803020104030203" pitchFamily="2" charset="-79"/>
                <a:cs typeface="Aharoni" panose="02010803020104030203" pitchFamily="2" charset="-79"/>
              </a:rPr>
              <a:t>kreatif</a:t>
            </a:r>
          </a:p>
          <a:p>
            <a:r>
              <a:rPr lang="id-ID" sz="2000" dirty="0">
                <a:latin typeface="Aharoni" panose="02010803020104030203" pitchFamily="2" charset="-79"/>
                <a:cs typeface="Aharoni" panose="02010803020104030203" pitchFamily="2" charset="-79"/>
              </a:rPr>
              <a:t>Membaca kreatif merupakan proses membaca untuk mendapatkan nilai tambah dari pengetahuan baru yang terdapat dalam bacaan dengan mengidentifikasi ide-ide yang menonjol atau mengkombinasikan pengetahuan yang sebelumnya pernah didapatkan</a:t>
            </a:r>
            <a:r>
              <a:rPr lang="id-ID" sz="2000" dirty="0" smtClean="0">
                <a:latin typeface="Aharoni" panose="02010803020104030203" pitchFamily="2" charset="-79"/>
                <a:cs typeface="Aharoni" panose="02010803020104030203" pitchFamily="2" charset="-79"/>
              </a:rPr>
              <a:t>.</a:t>
            </a:r>
            <a:endParaRPr lang="en-US" sz="2000" dirty="0" smtClean="0">
              <a:latin typeface="Aharoni" panose="02010803020104030203" pitchFamily="2" charset="-79"/>
              <a:cs typeface="Aharoni" panose="02010803020104030203" pitchFamily="2" charset="-79"/>
            </a:endParaRPr>
          </a:p>
          <a:p>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e. </a:t>
            </a:r>
            <a:r>
              <a:rPr lang="id-ID" sz="2000" dirty="0" smtClean="0">
                <a:latin typeface="Aharoni" panose="02010803020104030203" pitchFamily="2" charset="-79"/>
                <a:cs typeface="Aharoni" panose="02010803020104030203" pitchFamily="2" charset="-79"/>
              </a:rPr>
              <a:t>Membaca </a:t>
            </a:r>
            <a:r>
              <a:rPr lang="id-ID" sz="2000" dirty="0">
                <a:latin typeface="Aharoni" panose="02010803020104030203" pitchFamily="2" charset="-79"/>
                <a:cs typeface="Aharoni" panose="02010803020104030203" pitchFamily="2" charset="-79"/>
              </a:rPr>
              <a:t>cepat</a:t>
            </a:r>
          </a:p>
          <a:p>
            <a:r>
              <a:rPr lang="id-ID" sz="2000" dirty="0">
                <a:latin typeface="Aharoni" panose="02010803020104030203" pitchFamily="2" charset="-79"/>
                <a:cs typeface="Aharoni" panose="02010803020104030203" pitchFamily="2" charset="-79"/>
              </a:rPr>
              <a:t>Membaca cepat dilaksanakan dengan menggunakan jumlah buku dan bacaan yang cukup banyak, dalam waktu yang singkat dengan pemahaman yang tepat. Cara pembacaan dilakukan dari atas ke bawah, dengan kecepatan 300-350-400 kata per menit</a:t>
            </a:r>
            <a:r>
              <a:rPr lang="id-ID" sz="2000" dirty="0" smtClean="0">
                <a:latin typeface="Aharoni" panose="02010803020104030203" pitchFamily="2" charset="-79"/>
                <a:cs typeface="Aharoni" panose="02010803020104030203" pitchFamily="2" charset="-79"/>
              </a:rPr>
              <a:t>.</a:t>
            </a:r>
            <a:endParaRPr lang="en-US" sz="2000" dirty="0" smtClean="0">
              <a:latin typeface="Aharoni" panose="02010803020104030203" pitchFamily="2" charset="-79"/>
              <a:cs typeface="Aharoni" panose="02010803020104030203" pitchFamily="2" charset="-79"/>
            </a:endParaRPr>
          </a:p>
          <a:p>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f.  </a:t>
            </a:r>
            <a:r>
              <a:rPr lang="id-ID" sz="2000" dirty="0" smtClean="0">
                <a:latin typeface="Aharoni" panose="02010803020104030203" pitchFamily="2" charset="-79"/>
                <a:cs typeface="Aharoni" panose="02010803020104030203" pitchFamily="2" charset="-79"/>
              </a:rPr>
              <a:t>Membaca </a:t>
            </a:r>
            <a:r>
              <a:rPr lang="id-ID" sz="2000" dirty="0">
                <a:latin typeface="Aharoni" panose="02010803020104030203" pitchFamily="2" charset="-79"/>
                <a:cs typeface="Aharoni" panose="02010803020104030203" pitchFamily="2" charset="-79"/>
              </a:rPr>
              <a:t>apresiatif</a:t>
            </a:r>
          </a:p>
          <a:p>
            <a:r>
              <a:rPr lang="id-ID" sz="2000" dirty="0">
                <a:latin typeface="Aharoni" panose="02010803020104030203" pitchFamily="2" charset="-79"/>
                <a:cs typeface="Aharoni" panose="02010803020104030203" pitchFamily="2" charset="-79"/>
              </a:rPr>
              <a:t>Membaca apresiatif mementingkan penghayatan, kemampuan merasakan keindahan naskah dan bisa menghargai keberadaan ide-ide dalam teks. Membaca apresiatif dilaksanakan di dalam hati. </a:t>
            </a:r>
          </a:p>
          <a:p>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27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0837" y="1002967"/>
            <a:ext cx="9387509" cy="4524315"/>
          </a:xfrm>
          <a:prstGeom prst="rect">
            <a:avLst/>
          </a:prstGeom>
          <a:noFill/>
        </p:spPr>
        <p:txBody>
          <a:bodyPr wrap="square" rtlCol="0">
            <a:spAutoFit/>
          </a:bodyPr>
          <a:lstStyle/>
          <a:p>
            <a:r>
              <a:rPr lang="en-US" sz="2400" dirty="0" smtClean="0">
                <a:latin typeface="Aharoni" panose="02010803020104030203" pitchFamily="2" charset="-79"/>
                <a:cs typeface="Aharoni" panose="02010803020104030203" pitchFamily="2" charset="-79"/>
              </a:rPr>
              <a:t>A</a:t>
            </a:r>
            <a:r>
              <a:rPr lang="id-ID" sz="2400" dirty="0" smtClean="0">
                <a:latin typeface="Aharoni" panose="02010803020104030203" pitchFamily="2" charset="-79"/>
                <a:cs typeface="Aharoni" panose="02010803020104030203" pitchFamily="2" charset="-79"/>
              </a:rPr>
              <a:t>ktivitas </a:t>
            </a:r>
            <a:r>
              <a:rPr lang="id-ID" sz="2400" dirty="0">
                <a:latin typeface="Aharoni" panose="02010803020104030203" pitchFamily="2" charset="-79"/>
                <a:cs typeface="Aharoni" panose="02010803020104030203" pitchFamily="2" charset="-79"/>
              </a:rPr>
              <a:t>yang dilakukan oleh </a:t>
            </a:r>
            <a:r>
              <a:rPr lang="id-ID" sz="2400" dirty="0" smtClean="0">
                <a:latin typeface="Aharoni" panose="02010803020104030203" pitchFamily="2" charset="-79"/>
                <a:cs typeface="Aharoni" panose="02010803020104030203" pitchFamily="2" charset="-79"/>
              </a:rPr>
              <a:t>pembaca:</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1. 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sebagai proses, yakni mengacu pada kegiatan fisik dan </a:t>
            </a:r>
            <a:r>
              <a:rPr lang="id-ID" sz="2400" dirty="0" smtClean="0">
                <a:latin typeface="Aharoni" panose="02010803020104030203" pitchFamily="2" charset="-79"/>
                <a:cs typeface="Aharoni" panose="02010803020104030203" pitchFamily="2" charset="-79"/>
              </a:rPr>
              <a:t>mental</a:t>
            </a:r>
            <a:endParaRPr lang="en-US" sz="2400" dirty="0" smtClean="0">
              <a:latin typeface="Aharoni" panose="02010803020104030203" pitchFamily="2" charset="-79"/>
              <a:cs typeface="Aharoni" panose="02010803020104030203" pitchFamily="2" charset="-79"/>
            </a:endParaRPr>
          </a:p>
          <a:p>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2. </a:t>
            </a:r>
            <a:r>
              <a:rPr lang="id-ID" sz="2400" dirty="0" smtClean="0">
                <a:latin typeface="Aharoni" panose="02010803020104030203" pitchFamily="2" charset="-79"/>
                <a:cs typeface="Aharoni" panose="02010803020104030203" pitchFamily="2" charset="-79"/>
              </a:rPr>
              <a:t>Membaca </a:t>
            </a:r>
            <a:r>
              <a:rPr lang="id-ID" sz="2400" dirty="0">
                <a:latin typeface="Aharoni" panose="02010803020104030203" pitchFamily="2" charset="-79"/>
                <a:cs typeface="Aharoni" panose="02010803020104030203" pitchFamily="2" charset="-79"/>
              </a:rPr>
              <a:t>sebagai produk, yakni mengacu pada konsekuensi dari kegiatan yang dilakukan pada saat proses </a:t>
            </a:r>
            <a:r>
              <a:rPr lang="id-ID" sz="2400" dirty="0" smtClean="0">
                <a:latin typeface="Aharoni" panose="02010803020104030203" pitchFamily="2" charset="-79"/>
                <a:cs typeface="Aharoni" panose="02010803020104030203" pitchFamily="2" charset="-79"/>
              </a:rPr>
              <a:t>membaca</a:t>
            </a:r>
            <a:r>
              <a:rPr lang="en-US" sz="2400" dirty="0" smtClean="0">
                <a:latin typeface="Aharoni" panose="02010803020104030203" pitchFamily="2" charset="-79"/>
                <a:cs typeface="Aharoni" panose="02010803020104030203" pitchFamily="2" charset="-79"/>
              </a:rPr>
              <a:t>.</a:t>
            </a:r>
          </a:p>
          <a:p>
            <a:r>
              <a:rPr lang="en-US" sz="2400" dirty="0" smtClean="0">
                <a:latin typeface="Aharoni" panose="02010803020104030203" pitchFamily="2" charset="-79"/>
                <a:cs typeface="Aharoni" panose="02010803020104030203" pitchFamily="2" charset="-79"/>
                <a:sym typeface="Wingdings" panose="05000000000000000000" pitchFamily="2" charset="2"/>
              </a:rPr>
              <a:t> </a:t>
            </a:r>
            <a:r>
              <a:rPr lang="en-US" sz="2400" dirty="0" smtClean="0">
                <a:latin typeface="Aharoni" panose="02010803020104030203" pitchFamily="2" charset="-79"/>
                <a:cs typeface="Aharoni" panose="02010803020104030203" pitchFamily="2" charset="-79"/>
              </a:rPr>
              <a:t>P</a:t>
            </a:r>
            <a:r>
              <a:rPr lang="id-ID" sz="2400" dirty="0" smtClean="0">
                <a:latin typeface="Aharoni" panose="02010803020104030203" pitchFamily="2" charset="-79"/>
                <a:cs typeface="Aharoni" panose="02010803020104030203" pitchFamily="2" charset="-79"/>
              </a:rPr>
              <a:t>embaca </a:t>
            </a:r>
            <a:r>
              <a:rPr lang="id-ID" sz="2400" dirty="0">
                <a:latin typeface="Aharoni" panose="02010803020104030203" pitchFamily="2" charset="-79"/>
                <a:cs typeface="Aharoni" panose="02010803020104030203" pitchFamily="2" charset="-79"/>
              </a:rPr>
              <a:t>menjadi </a:t>
            </a:r>
            <a:r>
              <a:rPr lang="en-US" sz="2400" dirty="0" err="1" smtClean="0">
                <a:latin typeface="Aharoni" panose="02010803020104030203" pitchFamily="2" charset="-79"/>
                <a:cs typeface="Aharoni" panose="02010803020104030203" pitchFamily="2" charset="-79"/>
              </a:rPr>
              <a:t>tahu</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bahwa </a:t>
            </a:r>
            <a:r>
              <a:rPr lang="id-ID" sz="2400" dirty="0">
                <a:latin typeface="Aharoni" panose="02010803020104030203" pitchFamily="2" charset="-79"/>
                <a:cs typeface="Aharoni" panose="02010803020104030203" pitchFamily="2" charset="-79"/>
              </a:rPr>
              <a:t>peningkatan keterampilan membaca itu penting, atau setelah dia membaca berita pada </a:t>
            </a:r>
            <a:r>
              <a:rPr lang="en-US" sz="2400" dirty="0" smtClean="0">
                <a:latin typeface="Aharoni" panose="02010803020104030203" pitchFamily="2" charset="-79"/>
                <a:cs typeface="Aharoni" panose="02010803020104030203" pitchFamily="2" charset="-79"/>
              </a:rPr>
              <a:t>k</a:t>
            </a:r>
            <a:r>
              <a:rPr lang="id-ID" sz="2400" dirty="0" smtClean="0">
                <a:latin typeface="Aharoni" panose="02010803020104030203" pitchFamily="2" charset="-79"/>
                <a:cs typeface="Aharoni" panose="02010803020104030203" pitchFamily="2" charset="-79"/>
              </a:rPr>
              <a:t>oran</a:t>
            </a:r>
            <a:r>
              <a:rPr lang="id-ID" sz="2400" dirty="0">
                <a:latin typeface="Aharoni" panose="02010803020104030203" pitchFamily="2" charset="-79"/>
                <a:cs typeface="Aharoni" panose="02010803020104030203" pitchFamily="2" charset="-79"/>
              </a:rPr>
              <a:t>, </a:t>
            </a:r>
            <a:r>
              <a:rPr lang="en-US" sz="2400" dirty="0" err="1" smtClean="0">
                <a:latin typeface="Aharoni" panose="02010803020104030203" pitchFamily="2" charset="-79"/>
                <a:cs typeface="Aharoni" panose="02010803020104030203" pitchFamily="2" charset="-79"/>
              </a:rPr>
              <a:t>ia</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jadi </a:t>
            </a:r>
            <a:r>
              <a:rPr lang="en-US" sz="2400" dirty="0" err="1" smtClean="0">
                <a:latin typeface="Aharoni" panose="02010803020104030203" pitchFamily="2" charset="-79"/>
                <a:cs typeface="Aharoni" panose="02010803020104030203" pitchFamily="2" charset="-79"/>
              </a:rPr>
              <a:t>tahu</a:t>
            </a:r>
            <a:r>
              <a:rPr lang="en-US" sz="2400" dirty="0" smtClean="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bahwa </a:t>
            </a:r>
            <a:r>
              <a:rPr lang="id-ID" sz="2400" dirty="0">
                <a:latin typeface="Aharoni" panose="02010803020104030203" pitchFamily="2" charset="-79"/>
                <a:cs typeface="Aharoni" panose="02010803020104030203" pitchFamily="2" charset="-79"/>
              </a:rPr>
              <a:t>landasan untuk pendaratan helicopter George Bush dibangun dengan dana yang tidak sedikit meskipun itu tidak jadi digunakan.</a:t>
            </a:r>
          </a:p>
          <a:p>
            <a:r>
              <a:rPr lang="id-ID" sz="2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44942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713</Words>
  <Application>Microsoft Office PowerPoint</Application>
  <PresentationFormat>Widescreen</PresentationFormat>
  <Paragraphs>140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Aharoni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Khusnul</dc:creator>
  <cp:lastModifiedBy>Khusnul</cp:lastModifiedBy>
  <cp:revision>21</cp:revision>
  <dcterms:created xsi:type="dcterms:W3CDTF">2016-10-23T11:54:51Z</dcterms:created>
  <dcterms:modified xsi:type="dcterms:W3CDTF">2016-10-23T18:01:37Z</dcterms:modified>
</cp:coreProperties>
</file>