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BB59256-A705-48C3-B2EC-396C85A8A7E4}" type="datetimeFigureOut">
              <a:rPr lang="id-ID" smtClean="0"/>
              <a:pPr/>
              <a:t>03/01/2017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03/01/2017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03/01/2017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03/01/2017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03/01/2017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03/01/2017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03/01/2017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03/01/2017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03/01/2017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03/01/2017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03/01/2017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BB59256-A705-48C3-B2EC-396C85A8A7E4}" type="datetimeFigureOut">
              <a:rPr lang="id-ID" smtClean="0"/>
              <a:pPr/>
              <a:t>03/01/2017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Statistika Dasar </a:t>
            </a:r>
            <a:br>
              <a:rPr lang="id-ID" dirty="0" smtClean="0"/>
            </a:br>
            <a:r>
              <a:rPr lang="id-ID" dirty="0" smtClean="0"/>
              <a:t>(3 SKS)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Khaola Rachma Adzima</a:t>
            </a:r>
          </a:p>
          <a:p>
            <a:r>
              <a:rPr lang="id-ID" dirty="0" smtClean="0"/>
              <a:t>olarachma@yahoo.com</a:t>
            </a:r>
          </a:p>
          <a:p>
            <a:r>
              <a:rPr lang="id-ID" dirty="0" smtClean="0"/>
              <a:t>PGSD-FKIP Universitas Esa Unggul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id-ID" dirty="0" smtClean="0"/>
              <a:t>Pretest Statistika Dasar UEU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392488"/>
          </a:xfrm>
        </p:spPr>
        <p:txBody>
          <a:bodyPr>
            <a:normAutofit lnSpcReduction="10000"/>
          </a:bodyPr>
          <a:lstStyle/>
          <a:p>
            <a:pPr marL="525780" lvl="0" indent="-457200">
              <a:buFont typeface="+mj-lt"/>
              <a:buAutoNum type="arabicPeriod" startAt="3"/>
            </a:pPr>
            <a:r>
              <a:rPr lang="en-US" dirty="0" smtClean="0"/>
              <a:t>Rata–rata </a:t>
            </a:r>
            <a:r>
              <a:rPr lang="en-US" dirty="0" err="1"/>
              <a:t>dari</a:t>
            </a:r>
            <a:r>
              <a:rPr lang="en-US" dirty="0"/>
              <a:t> diagram </a:t>
            </a:r>
            <a:r>
              <a:rPr lang="en-US" dirty="0" err="1"/>
              <a:t>berikut</a:t>
            </a:r>
            <a:r>
              <a:rPr lang="en-US" dirty="0"/>
              <a:t> yang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55,8.</a:t>
            </a:r>
            <a:endParaRPr lang="id-ID" dirty="0"/>
          </a:p>
          <a:p>
            <a:pPr marL="68580" indent="0">
              <a:buNone/>
            </a:pPr>
            <a:endParaRPr lang="id-ID" dirty="0" smtClean="0"/>
          </a:p>
          <a:p>
            <a:pPr lvl="0"/>
            <a:endParaRPr lang="id-ID" dirty="0" smtClean="0"/>
          </a:p>
          <a:p>
            <a:pPr lvl="0"/>
            <a:endParaRPr lang="id-ID" dirty="0"/>
          </a:p>
          <a:p>
            <a:pPr lvl="0"/>
            <a:endParaRPr lang="id-ID" dirty="0" smtClean="0"/>
          </a:p>
          <a:p>
            <a:pPr lvl="0"/>
            <a:endParaRPr lang="id-ID" dirty="0"/>
          </a:p>
          <a:p>
            <a:pPr marL="68580" lvl="0" indent="0">
              <a:buNone/>
            </a:pPr>
            <a:endParaRPr lang="id-ID" dirty="0" smtClean="0"/>
          </a:p>
          <a:p>
            <a:pPr marL="68580" lvl="0" indent="0">
              <a:buNone/>
            </a:pPr>
            <a:endParaRPr lang="id-ID" dirty="0" smtClean="0"/>
          </a:p>
          <a:p>
            <a:pPr marL="68580" lvl="0" indent="0">
              <a:buNone/>
            </a:pPr>
            <a:endParaRPr lang="id-ID" dirty="0"/>
          </a:p>
          <a:p>
            <a:pPr marL="538163" indent="0">
              <a:buNone/>
            </a:pPr>
            <a:r>
              <a:rPr lang="id-ID" dirty="0"/>
              <a:t>Nilai p = ...</a:t>
            </a:r>
            <a:r>
              <a:rPr lang="id-ID" dirty="0"/>
              <a:t> </a:t>
            </a:r>
            <a:r>
              <a:rPr lang="id-ID" dirty="0"/>
              <a:t> 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736" y="2659950"/>
            <a:ext cx="4059262" cy="264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4715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id-ID" dirty="0" smtClean="0"/>
              <a:t>Pretest Statistika Dasar UEU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7200916" cy="4608512"/>
          </a:xfrm>
        </p:spPr>
        <p:txBody>
          <a:bodyPr>
            <a:normAutofit fontScale="85000" lnSpcReduction="20000"/>
          </a:bodyPr>
          <a:lstStyle/>
          <a:p>
            <a:pPr marL="525780" lvl="0" indent="-457200">
              <a:buFont typeface="+mj-lt"/>
              <a:buAutoNum type="arabicPeriod" startAt="4"/>
            </a:pPr>
            <a:r>
              <a:rPr lang="id-ID" dirty="0"/>
              <a:t>Berikut adalah data  berat badan 50 mahasiswa. </a:t>
            </a:r>
            <a:endParaRPr lang="id-ID" dirty="0" smtClean="0"/>
          </a:p>
          <a:p>
            <a:pPr marL="68580" lvl="0" indent="0">
              <a:buNone/>
            </a:pPr>
            <a:endParaRPr lang="id-ID" dirty="0"/>
          </a:p>
          <a:p>
            <a:pPr lvl="0"/>
            <a:endParaRPr lang="id-ID" dirty="0" smtClean="0"/>
          </a:p>
          <a:p>
            <a:pPr lvl="0"/>
            <a:endParaRPr lang="id-ID" dirty="0"/>
          </a:p>
          <a:p>
            <a:pPr marL="68580" lvl="0" indent="0">
              <a:buNone/>
            </a:pPr>
            <a:endParaRPr lang="id-ID" dirty="0" smtClean="0"/>
          </a:p>
          <a:p>
            <a:pPr marL="68580" lvl="0" indent="0">
              <a:buNone/>
            </a:pPr>
            <a:endParaRPr lang="id-ID" dirty="0"/>
          </a:p>
          <a:p>
            <a:pPr marL="68580" lvl="0" indent="0">
              <a:buNone/>
            </a:pPr>
            <a:endParaRPr lang="id-ID" dirty="0" smtClean="0"/>
          </a:p>
          <a:p>
            <a:pPr marL="68580" lvl="0" indent="0">
              <a:buNone/>
            </a:pPr>
            <a:endParaRPr lang="id-ID" dirty="0" smtClean="0"/>
          </a:p>
          <a:p>
            <a:pPr marL="68580" lvl="0" indent="0">
              <a:buNone/>
            </a:pPr>
            <a:endParaRPr lang="id-ID" dirty="0"/>
          </a:p>
          <a:p>
            <a:pPr marL="800100" lvl="0" indent="-273050"/>
            <a:r>
              <a:rPr lang="id-ID" dirty="0"/>
              <a:t>Buatlah Tabel Distribusi Frekuensi (data berkelompok)</a:t>
            </a:r>
          </a:p>
          <a:p>
            <a:pPr marL="800100" lvl="0" indent="-273050"/>
            <a:r>
              <a:rPr lang="id-ID" dirty="0"/>
              <a:t>Dengan menggunakan tabel distribusi frekuensi, tentukan :</a:t>
            </a:r>
          </a:p>
          <a:p>
            <a:pPr marL="800100" indent="-273050"/>
            <a:r>
              <a:rPr lang="id-ID" dirty="0"/>
              <a:t>Mean, Median, Modus, Kuartil 1, Kuartil 3, Desil ke-1,  Ragam, Simpangan Baku (Standar Deviasi)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599156"/>
              </p:ext>
            </p:extLst>
          </p:nvPr>
        </p:nvGraphicFramePr>
        <p:xfrm>
          <a:off x="1979712" y="2204864"/>
          <a:ext cx="5112569" cy="201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210"/>
                <a:gridCol w="506151"/>
                <a:gridCol w="506151"/>
                <a:gridCol w="506151"/>
                <a:gridCol w="506151"/>
                <a:gridCol w="506151"/>
                <a:gridCol w="506151"/>
                <a:gridCol w="506151"/>
                <a:gridCol w="506151"/>
                <a:gridCol w="506151"/>
              </a:tblGrid>
              <a:tr h="403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55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76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61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76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71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76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74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79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57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63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70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67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74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65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74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76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79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71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71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67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76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65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89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79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64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74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72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82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68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76</a:t>
                      </a:r>
                      <a:endParaRPr lang="id-ID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74</a:t>
                      </a:r>
                      <a:endParaRPr lang="id-ID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71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Silabus: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id-ID" dirty="0" smtClean="0"/>
              <a:t>Kontrak Perkuliahan dan Pretest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Konsep Dasar Statistika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Distribusi Frekuensi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Tendensi Sentral dan Pengelompokan Data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Ukuran Penyebaran Data dan Kuis 1</a:t>
            </a:r>
            <a:endParaRPr lang="id-ID" dirty="0"/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Distribusi Normal</a:t>
            </a:r>
            <a:endParaRPr lang="id-ID" dirty="0"/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Probabilitas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UTS</a:t>
            </a:r>
            <a:br>
              <a:rPr lang="id-ID" dirty="0" smtClean="0"/>
            </a:b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3301"/>
            <a:ext cx="8229600" cy="4525963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9"/>
            </a:pPr>
            <a:endParaRPr lang="id-ID" dirty="0" smtClean="0"/>
          </a:p>
          <a:p>
            <a:pPr marL="624078" indent="-514350">
              <a:buFont typeface="+mj-lt"/>
              <a:buAutoNum type="arabicPeriod" startAt="8"/>
            </a:pPr>
            <a:r>
              <a:rPr lang="id-ID" dirty="0"/>
              <a:t>Teknik Pengambilan Sampel</a:t>
            </a:r>
          </a:p>
          <a:p>
            <a:pPr marL="624078" indent="-514350">
              <a:buFont typeface="+mj-lt"/>
              <a:buAutoNum type="arabicPeriod" startAt="9"/>
            </a:pPr>
            <a:r>
              <a:rPr lang="id-ID" dirty="0" smtClean="0"/>
              <a:t>Uji </a:t>
            </a:r>
            <a:r>
              <a:rPr lang="id-ID" dirty="0"/>
              <a:t>Normalitas dan </a:t>
            </a:r>
            <a:r>
              <a:rPr lang="id-ID" dirty="0" smtClean="0"/>
              <a:t>Homogenitas</a:t>
            </a:r>
          </a:p>
          <a:p>
            <a:pPr marL="624078" indent="-514350">
              <a:buFont typeface="+mj-lt"/>
              <a:buAutoNum type="arabicPeriod" startAt="9"/>
            </a:pPr>
            <a:r>
              <a:rPr lang="id-ID" dirty="0" smtClean="0"/>
              <a:t>Korelasi Pearson dan Spearman</a:t>
            </a:r>
          </a:p>
          <a:p>
            <a:pPr marL="624078" indent="-514350">
              <a:buFont typeface="+mj-lt"/>
              <a:buAutoNum type="arabicPeriod" startAt="9"/>
            </a:pPr>
            <a:r>
              <a:rPr lang="id-ID" dirty="0"/>
              <a:t>Analisis Regresi Sederhana</a:t>
            </a:r>
          </a:p>
          <a:p>
            <a:pPr marL="624078" indent="-514350">
              <a:buFont typeface="+mj-lt"/>
              <a:buAutoNum type="arabicPeriod" startAt="9"/>
            </a:pPr>
            <a:r>
              <a:rPr lang="id-ID" dirty="0" smtClean="0"/>
              <a:t>Pengujian Hipotesis</a:t>
            </a:r>
            <a:endParaRPr lang="id-ID" dirty="0"/>
          </a:p>
          <a:p>
            <a:pPr marL="624078" indent="-514350">
              <a:buFont typeface="+mj-lt"/>
              <a:buAutoNum type="arabicPeriod" startAt="9"/>
            </a:pPr>
            <a:r>
              <a:rPr lang="id-ID" dirty="0" smtClean="0"/>
              <a:t>ANOVA Satu Jalur</a:t>
            </a:r>
          </a:p>
          <a:p>
            <a:pPr marL="624078" indent="-514350">
              <a:buFont typeface="+mj-lt"/>
              <a:buAutoNum type="arabicPeriod" startAt="9"/>
            </a:pPr>
            <a:r>
              <a:rPr lang="id-ID" dirty="0" smtClean="0"/>
              <a:t>Lanutan ANOVA </a:t>
            </a:r>
            <a:r>
              <a:rPr lang="id-ID" dirty="0"/>
              <a:t>Satu Jalur dan </a:t>
            </a:r>
            <a:r>
              <a:rPr lang="id-ID" dirty="0" smtClean="0"/>
              <a:t>Kuis 2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UAS</a:t>
            </a:r>
          </a:p>
          <a:p>
            <a:pPr marL="624078" indent="-514350">
              <a:buFont typeface="+mj-lt"/>
              <a:buAutoNum type="arabicPeriod" startAt="9"/>
            </a:pPr>
            <a:endParaRPr lang="id-ID" dirty="0" smtClean="0"/>
          </a:p>
          <a:p>
            <a:pPr marL="624078" indent="-514350">
              <a:buFont typeface="+mj-lt"/>
              <a:buAutoNum type="arabicPeriod" startAt="9"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Buku Acuan: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Sudjana</a:t>
            </a:r>
            <a:r>
              <a:rPr lang="en-US" dirty="0"/>
              <a:t>. </a:t>
            </a:r>
            <a:r>
              <a:rPr lang="en-US" i="1" dirty="0" err="1"/>
              <a:t>Metoda</a:t>
            </a:r>
            <a:r>
              <a:rPr lang="en-US" i="1" dirty="0"/>
              <a:t> </a:t>
            </a:r>
            <a:r>
              <a:rPr lang="en-US" i="1" dirty="0" err="1"/>
              <a:t>Statistika</a:t>
            </a:r>
            <a:r>
              <a:rPr lang="en-US" i="1" dirty="0"/>
              <a:t>.</a:t>
            </a:r>
            <a:r>
              <a:rPr lang="en-US" dirty="0"/>
              <a:t> Bandung: </a:t>
            </a:r>
            <a:r>
              <a:rPr lang="en-US" dirty="0" err="1"/>
              <a:t>Tarsito</a:t>
            </a:r>
            <a:r>
              <a:rPr lang="en-US" dirty="0"/>
              <a:t>, 2005.</a:t>
            </a:r>
            <a:endParaRPr lang="id-ID" dirty="0"/>
          </a:p>
          <a:p>
            <a:pPr lvl="0"/>
            <a:r>
              <a:rPr lang="en-US" dirty="0" err="1"/>
              <a:t>Ruseffendi</a:t>
            </a:r>
            <a:r>
              <a:rPr lang="id-ID" dirty="0"/>
              <a:t>,</a:t>
            </a:r>
            <a:r>
              <a:rPr lang="en-US" dirty="0"/>
              <a:t> H.E.T . </a:t>
            </a:r>
            <a:r>
              <a:rPr lang="en-US" i="1" dirty="0" err="1"/>
              <a:t>Statistika</a:t>
            </a:r>
            <a:r>
              <a:rPr lang="en-US" i="1" dirty="0"/>
              <a:t> </a:t>
            </a:r>
            <a:r>
              <a:rPr lang="en-US" i="1" dirty="0" err="1"/>
              <a:t>Dasar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Penelitian</a:t>
            </a:r>
            <a:r>
              <a:rPr lang="en-US" i="1" dirty="0"/>
              <a:t> </a:t>
            </a:r>
            <a:r>
              <a:rPr lang="en-US" i="1" dirty="0" err="1"/>
              <a:t>Pendidikan</a:t>
            </a:r>
            <a:r>
              <a:rPr lang="en-US" i="1" dirty="0"/>
              <a:t>.</a:t>
            </a:r>
            <a:r>
              <a:rPr lang="en-US" dirty="0"/>
              <a:t> Bandung: IKIP Bandung Press.</a:t>
            </a:r>
            <a:endParaRPr lang="id-ID" dirty="0"/>
          </a:p>
          <a:p>
            <a:pPr lvl="0"/>
            <a:r>
              <a:rPr lang="en-US" dirty="0" err="1"/>
              <a:t>Irianto</a:t>
            </a:r>
            <a:r>
              <a:rPr lang="id-ID" dirty="0"/>
              <a:t>, </a:t>
            </a:r>
            <a:r>
              <a:rPr lang="en-US" dirty="0" err="1"/>
              <a:t>Agus</a:t>
            </a:r>
            <a:r>
              <a:rPr lang="en-US" dirty="0"/>
              <a:t>. </a:t>
            </a:r>
            <a:r>
              <a:rPr lang="en-US" i="1" dirty="0" err="1"/>
              <a:t>Statistik</a:t>
            </a:r>
            <a:r>
              <a:rPr lang="en-US" i="1" dirty="0"/>
              <a:t>: </a:t>
            </a:r>
            <a:r>
              <a:rPr lang="en-US" i="1" dirty="0" err="1"/>
              <a:t>Konsep</a:t>
            </a:r>
            <a:r>
              <a:rPr lang="en-US" i="1" dirty="0"/>
              <a:t> </a:t>
            </a:r>
            <a:r>
              <a:rPr lang="en-US" i="1" dirty="0" err="1"/>
              <a:t>Dasar</a:t>
            </a:r>
            <a:r>
              <a:rPr lang="id-ID" i="1" dirty="0"/>
              <a:t>,</a:t>
            </a:r>
            <a:r>
              <a:rPr lang="en-US" i="1" dirty="0"/>
              <a:t> </a:t>
            </a:r>
            <a:r>
              <a:rPr lang="en-US" i="1" dirty="0" err="1"/>
              <a:t>Aplikasi</a:t>
            </a:r>
            <a:r>
              <a:rPr lang="id-ID" i="1" dirty="0"/>
              <a:t>,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Pengembangannya</a:t>
            </a:r>
            <a:r>
              <a:rPr lang="en-US" i="1" dirty="0"/>
              <a:t>.</a:t>
            </a:r>
            <a:r>
              <a:rPr lang="en-US" dirty="0"/>
              <a:t> Jakarta: </a:t>
            </a:r>
            <a:r>
              <a:rPr lang="en-US" dirty="0" err="1"/>
              <a:t>Kencana</a:t>
            </a:r>
            <a:r>
              <a:rPr lang="en-US" dirty="0"/>
              <a:t> </a:t>
            </a:r>
            <a:r>
              <a:rPr lang="en-US" dirty="0" err="1"/>
              <a:t>Prenada</a:t>
            </a:r>
            <a:r>
              <a:rPr lang="en-US" dirty="0"/>
              <a:t> Media </a:t>
            </a:r>
            <a:r>
              <a:rPr lang="en-US" dirty="0" err="1"/>
              <a:t>Grup</a:t>
            </a:r>
            <a:r>
              <a:rPr lang="en-US" dirty="0"/>
              <a:t>, 2004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Penilaian: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Tugas Individu </a:t>
            </a:r>
            <a:r>
              <a:rPr lang="id-ID" dirty="0" smtClean="0"/>
              <a:t>		 :	20%</a:t>
            </a:r>
          </a:p>
          <a:p>
            <a:r>
              <a:rPr lang="id-ID" dirty="0" smtClean="0"/>
              <a:t>Tugas Kelompok	 :	20%</a:t>
            </a:r>
          </a:p>
          <a:p>
            <a:r>
              <a:rPr lang="id-ID" dirty="0" smtClean="0"/>
              <a:t>UTS				 :	30%</a:t>
            </a:r>
          </a:p>
          <a:p>
            <a:r>
              <a:rPr lang="id-ID" dirty="0" smtClean="0"/>
              <a:t>UAS			 :	30%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Tata Tertib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diwajibkan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sopan</a:t>
            </a:r>
            <a:r>
              <a:rPr lang="id-ID" dirty="0"/>
              <a:t> dan</a:t>
            </a:r>
            <a:r>
              <a:rPr lang="en-US" dirty="0"/>
              <a:t> </a:t>
            </a:r>
            <a:r>
              <a:rPr lang="en-US" dirty="0" err="1"/>
              <a:t>rapi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/>
              <a:t>saat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memakai</a:t>
            </a:r>
            <a:r>
              <a:rPr lang="en-US" dirty="0"/>
              <a:t> sandal </a:t>
            </a:r>
            <a:r>
              <a:rPr lang="id-ID" dirty="0"/>
              <a:t>pada saat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id-ID" dirty="0"/>
              <a:t>setelah </a:t>
            </a:r>
            <a:r>
              <a:rPr lang="en-US" dirty="0" err="1"/>
              <a:t>kecelakaan</a:t>
            </a:r>
            <a:r>
              <a:rPr lang="en-US" dirty="0"/>
              <a:t>).</a:t>
            </a:r>
            <a:endParaRPr lang="id-ID" dirty="0"/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/>
              <a:t>saat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handphone</a:t>
            </a:r>
            <a:r>
              <a:rPr lang="en-US" dirty="0"/>
              <a:t> </a:t>
            </a:r>
            <a:r>
              <a:rPr lang="en-US" dirty="0" err="1"/>
              <a:t>dinon</a:t>
            </a:r>
            <a:r>
              <a:rPr lang="en-US" dirty="0"/>
              <a:t> </a:t>
            </a:r>
            <a:r>
              <a:rPr lang="en-US" dirty="0" err="1"/>
              <a:t>aktifkan</a:t>
            </a:r>
            <a:r>
              <a:rPr lang="en-US" dirty="0"/>
              <a:t>/</a:t>
            </a:r>
            <a:r>
              <a:rPr lang="en-US" dirty="0" err="1"/>
              <a:t>di</a:t>
            </a:r>
            <a:r>
              <a:rPr lang="en-US" i="1" dirty="0" err="1"/>
              <a:t>silent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Keterlambatan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diijinkan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id-ID" dirty="0"/>
              <a:t>3</a:t>
            </a:r>
            <a:r>
              <a:rPr lang="en-US" dirty="0"/>
              <a:t>0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.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absensi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3124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Tata Tertib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keributan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</a:t>
            </a:r>
            <a:r>
              <a:rPr lang="id-ID" dirty="0"/>
              <a:t>i</a:t>
            </a:r>
            <a:r>
              <a:rPr lang="en-US" dirty="0"/>
              <a:t>b </a:t>
            </a:r>
            <a:r>
              <a:rPr lang="en-US" dirty="0" err="1"/>
              <a:t>hadir</a:t>
            </a:r>
            <a:r>
              <a:rPr lang="en-US" dirty="0"/>
              <a:t> minimal 75%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id-ID" dirty="0"/>
              <a:t> untuk dapat mengikuti UAS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susulan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UTS </a:t>
            </a:r>
            <a:r>
              <a:rPr lang="en-US" dirty="0" err="1"/>
              <a:t>dan</a:t>
            </a:r>
            <a:r>
              <a:rPr lang="en-US" dirty="0"/>
              <a:t> UAS,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id-ID" dirty="0"/>
              <a:t>yang dapat diterima oleh dosen pengampu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2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Protes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dilayani</a:t>
            </a:r>
            <a:r>
              <a:rPr lang="en-US" dirty="0"/>
              <a:t> paling lama 1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8012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id-ID" dirty="0" smtClean="0"/>
              <a:t>Pretest Statistika Dasar UEU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320480"/>
          </a:xfrm>
        </p:spPr>
        <p:txBody>
          <a:bodyPr>
            <a:normAutofit lnSpcReduction="10000"/>
          </a:bodyPr>
          <a:lstStyle/>
          <a:p>
            <a:pPr marL="525780" indent="-457200">
              <a:buAutoNum type="arabicPeriod"/>
            </a:pPr>
            <a:r>
              <a:rPr lang="id-ID" dirty="0" smtClean="0"/>
              <a:t>Berikut ini adalah diagram garis penjualan sepeda motor sebuah dealer.</a:t>
            </a:r>
          </a:p>
          <a:p>
            <a:pPr marL="68580" indent="0">
              <a:buNone/>
            </a:pPr>
            <a:endParaRPr lang="id-ID" dirty="0" smtClean="0"/>
          </a:p>
          <a:p>
            <a:pPr lvl="0"/>
            <a:endParaRPr lang="id-ID" dirty="0" smtClean="0"/>
          </a:p>
          <a:p>
            <a:pPr lvl="0"/>
            <a:endParaRPr lang="id-ID" dirty="0"/>
          </a:p>
          <a:p>
            <a:pPr lvl="0"/>
            <a:endParaRPr lang="id-ID" dirty="0" smtClean="0"/>
          </a:p>
          <a:p>
            <a:pPr lvl="0"/>
            <a:endParaRPr lang="id-ID" dirty="0"/>
          </a:p>
          <a:p>
            <a:pPr marL="68580" lvl="0" indent="0">
              <a:buNone/>
            </a:pPr>
            <a:endParaRPr lang="id-ID" dirty="0" smtClean="0"/>
          </a:p>
          <a:p>
            <a:pPr marL="68580" lvl="0" indent="0">
              <a:buNone/>
            </a:pPr>
            <a:endParaRPr lang="id-ID" dirty="0"/>
          </a:p>
          <a:p>
            <a:pPr marL="525463" indent="0">
              <a:buNone/>
            </a:pPr>
            <a:r>
              <a:rPr lang="id-ID" dirty="0" smtClean="0"/>
              <a:t>Tentukan </a:t>
            </a:r>
            <a:r>
              <a:rPr lang="id-ID" dirty="0"/>
              <a:t>median, modus, mean dari data </a:t>
            </a:r>
            <a:r>
              <a:rPr lang="id-ID" dirty="0" smtClean="0"/>
              <a:t>pen</a:t>
            </a:r>
            <a:r>
              <a:rPr lang="id-ID" dirty="0"/>
              <a:t>j</a:t>
            </a:r>
            <a:r>
              <a:rPr lang="id-ID" dirty="0" smtClean="0"/>
              <a:t>ualan </a:t>
            </a:r>
            <a:r>
              <a:rPr lang="id-ID" dirty="0"/>
              <a:t>tersebut!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08920"/>
            <a:ext cx="5616624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415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id-ID" dirty="0" smtClean="0"/>
              <a:t>Pretest Statistika Dasar UEU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536504"/>
          </a:xfrm>
        </p:spPr>
        <p:txBody>
          <a:bodyPr>
            <a:normAutofit lnSpcReduction="10000"/>
          </a:bodyPr>
          <a:lstStyle/>
          <a:p>
            <a:pPr marL="525780" lvl="0" indent="-457200">
              <a:buFont typeface="+mj-lt"/>
              <a:buAutoNum type="arabicPeriod" startAt="2"/>
            </a:pPr>
            <a:r>
              <a:rPr lang="id-ID" dirty="0" smtClean="0"/>
              <a:t>Perhatikan </a:t>
            </a:r>
            <a:r>
              <a:rPr lang="id-ID" dirty="0"/>
              <a:t>tabel berikut</a:t>
            </a:r>
            <a:r>
              <a:rPr lang="id-ID" dirty="0" smtClean="0"/>
              <a:t>!</a:t>
            </a:r>
            <a:endParaRPr lang="id-ID" dirty="0"/>
          </a:p>
          <a:p>
            <a:pPr marL="68580" indent="0">
              <a:buNone/>
            </a:pPr>
            <a:endParaRPr lang="id-ID" dirty="0" smtClean="0"/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 smtClean="0"/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 smtClean="0"/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 smtClean="0"/>
          </a:p>
          <a:p>
            <a:pPr marL="68580" indent="0">
              <a:buNone/>
            </a:pPr>
            <a:endParaRPr lang="id-ID" dirty="0"/>
          </a:p>
          <a:p>
            <a:pPr marL="68580" indent="0">
              <a:buNone/>
            </a:pPr>
            <a:endParaRPr lang="id-ID" dirty="0" smtClean="0"/>
          </a:p>
          <a:p>
            <a:pPr marL="538163" indent="0">
              <a:buNone/>
            </a:pPr>
            <a:r>
              <a:rPr lang="en-US" dirty="0" err="1"/>
              <a:t>Nilai</a:t>
            </a:r>
            <a:r>
              <a:rPr lang="en-US" dirty="0"/>
              <a:t> rata–</a:t>
            </a:r>
            <a:r>
              <a:rPr lang="en-US" dirty="0" err="1"/>
              <a:t>ratanya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id-ID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792070"/>
              </p:ext>
            </p:extLst>
          </p:nvPr>
        </p:nvGraphicFramePr>
        <p:xfrm>
          <a:off x="2483768" y="2323419"/>
          <a:ext cx="3374578" cy="3193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6159"/>
                <a:gridCol w="1738419"/>
              </a:tblGrid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Nilai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Frekuensi</a:t>
                      </a:r>
                      <a:endParaRPr lang="id-ID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40 – 49 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 – 59 </a:t>
                      </a:r>
                      <a:endParaRPr lang="id-ID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60 – 69 </a:t>
                      </a:r>
                      <a:endParaRPr lang="id-ID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70 – 79 </a:t>
                      </a:r>
                      <a:endParaRPr lang="id-ID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80 – 89 </a:t>
                      </a:r>
                      <a:endParaRPr lang="id-ID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5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90 – 99 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715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296</TotalTime>
  <Words>447</Words>
  <Application>Microsoft Office PowerPoint</Application>
  <PresentationFormat>On-screen Show (4:3)</PresentationFormat>
  <Paragraphs>152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Statistika Dasar  (3 SKS) </vt:lpstr>
      <vt:lpstr>Silabus:</vt:lpstr>
      <vt:lpstr>PowerPoint Presentation</vt:lpstr>
      <vt:lpstr>Buku Acuan:</vt:lpstr>
      <vt:lpstr>Penilaian:</vt:lpstr>
      <vt:lpstr>Tata Tertib</vt:lpstr>
      <vt:lpstr>Tata Tertib</vt:lpstr>
      <vt:lpstr>Pretest Statistika Dasar UEU</vt:lpstr>
      <vt:lpstr>Pretest Statistika Dasar UEU</vt:lpstr>
      <vt:lpstr>Pretest Statistika Dasar UEU</vt:lpstr>
      <vt:lpstr>Pretest Statistika Dasar UEU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Dasar</dc:title>
  <dc:creator>Khaola</dc:creator>
  <cp:lastModifiedBy>toshiba</cp:lastModifiedBy>
  <cp:revision>19</cp:revision>
  <dcterms:created xsi:type="dcterms:W3CDTF">2015-09-06T14:42:44Z</dcterms:created>
  <dcterms:modified xsi:type="dcterms:W3CDTF">2017-01-03T10:23:19Z</dcterms:modified>
</cp:coreProperties>
</file>