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9" d="100"/>
          <a:sy n="39" d="100"/>
        </p:scale>
        <p:origin x="-52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EF75F-37FF-4EE0-9215-9B36D5036F8B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3C0AE-251E-4549-B007-786DF7039FD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58323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DDCC429-B288-49A1-B721-2D5C058D5632}" type="datetimeFigureOut">
              <a:rPr lang="id-ID" smtClean="0"/>
              <a:pPr/>
              <a:t>09/04/2018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E44319F-9DB7-407C-9BE2-8245A00D71E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28" y="1000108"/>
            <a:ext cx="6172200" cy="2000264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>
                <a:latin typeface="Comic Sans MS" pitchFamily="66" charset="0"/>
              </a:rPr>
              <a:t>Statistika Dasar</a:t>
            </a:r>
            <a:endParaRPr lang="id-ID" sz="4800" dirty="0">
              <a:latin typeface="Comic Sans MS" pitchFamily="66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51100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85728"/>
            <a:ext cx="8001056" cy="6357982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Diketahui : 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X      = 23</a:t>
            </a:r>
          </a:p>
          <a:p>
            <a:pPr>
              <a:buNone/>
            </a:pPr>
            <a:r>
              <a:rPr lang="id-ID" dirty="0" smtClean="0"/>
              <a:t>Y 	= 2,665</a:t>
            </a:r>
          </a:p>
          <a:p>
            <a:pPr>
              <a:buNone/>
            </a:pPr>
            <a:r>
              <a:rPr lang="id-ID" dirty="0" smtClean="0"/>
              <a:t>Sd</a:t>
            </a:r>
            <a:r>
              <a:rPr lang="id-ID" sz="2400" i="1" dirty="0" smtClean="0"/>
              <a:t>x   </a:t>
            </a:r>
            <a:r>
              <a:rPr lang="id-ID" dirty="0" smtClean="0"/>
              <a:t>= 10,85</a:t>
            </a:r>
          </a:p>
          <a:p>
            <a:pPr>
              <a:buNone/>
            </a:pPr>
            <a:r>
              <a:rPr lang="id-ID" dirty="0" smtClean="0"/>
              <a:t>Sd</a:t>
            </a:r>
            <a:r>
              <a:rPr lang="id-ID" sz="2400" dirty="0" smtClean="0"/>
              <a:t>y   </a:t>
            </a:r>
            <a:r>
              <a:rPr lang="id-ID" dirty="0" smtClean="0"/>
              <a:t>= 0,91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2976" y="214152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42976" y="2643182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3643306" y="1500174"/>
            <a:ext cx="3786214" cy="3071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2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Kemudian menghitung nilai Z untuk masing-masing skor</a:t>
            </a:r>
            <a:endParaRPr lang="id-ID" sz="2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38249" y="868044"/>
          <a:ext cx="6762775" cy="513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2555"/>
                <a:gridCol w="1352555"/>
                <a:gridCol w="1352555"/>
                <a:gridCol w="1352555"/>
                <a:gridCol w="1352555"/>
              </a:tblGrid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Zx Zy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3,80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1,57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1,9625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3,60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1,03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1,1330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3,25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0,4096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3,00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0,0666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2,95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0,31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0,0558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3,05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0,0756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2,50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0,0504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2,00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-0,74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-0,73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0,5402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1,50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-1,20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-1,50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1,8000</a:t>
                      </a:r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1,00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-1,66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-1,83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3,0378</a:t>
                      </a:r>
                      <a:endParaRPr lang="id-ID" dirty="0"/>
                    </a:p>
                  </a:txBody>
                  <a:tcPr/>
                </a:tc>
              </a:tr>
              <a:tr h="427727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26,65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9,1315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id-ID" dirty="0" smtClean="0"/>
              <a:t>Korelasi  Spearman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sz="2400" dirty="0" smtClean="0"/>
              <a:t>Korelasi dengan rumus yang lebih sederhana     dan akurat</a:t>
            </a:r>
          </a:p>
          <a:p>
            <a:pPr>
              <a:buFont typeface="Wingdings" pitchFamily="2" charset="2"/>
              <a:buChar char="v"/>
            </a:pPr>
            <a:r>
              <a:rPr lang="id-ID" sz="2400" dirty="0" smtClean="0"/>
              <a:t>Tidak memperhatikan sifat hubungan linier antara kedua variabel yang akan dicari korelasinya</a:t>
            </a:r>
          </a:p>
          <a:p>
            <a:pPr>
              <a:buFont typeface="Wingdings" pitchFamily="2" charset="2"/>
              <a:buChar char="v"/>
            </a:pPr>
            <a:endParaRPr lang="id-ID" dirty="0" smtClean="0"/>
          </a:p>
          <a:p>
            <a:pPr>
              <a:buNone/>
            </a:pPr>
            <a:r>
              <a:rPr lang="id-ID" sz="3200" i="1" dirty="0" smtClean="0"/>
              <a:t>r</a:t>
            </a:r>
            <a:r>
              <a:rPr lang="id-ID" sz="2000" i="1" dirty="0" smtClean="0">
                <a:latin typeface="Calibri"/>
                <a:cs typeface="Calibri"/>
              </a:rPr>
              <a:t>s</a:t>
            </a:r>
            <a:r>
              <a:rPr lang="id-ID" sz="1800" i="1" dirty="0" smtClean="0">
                <a:latin typeface="Calibri"/>
                <a:cs typeface="Calibri"/>
              </a:rPr>
              <a:t>  </a:t>
            </a:r>
            <a:r>
              <a:rPr lang="id-ID" sz="3200" i="1" dirty="0" smtClean="0">
                <a:latin typeface="Calibri"/>
                <a:cs typeface="Calibri"/>
              </a:rPr>
              <a:t>(</a:t>
            </a:r>
            <a:r>
              <a:rPr lang="id-ID" dirty="0" smtClean="0">
                <a:latin typeface="Calibri"/>
                <a:cs typeface="Calibri"/>
              </a:rPr>
              <a:t>rho</a:t>
            </a:r>
            <a:r>
              <a:rPr lang="id-ID" i="1" dirty="0" smtClean="0">
                <a:latin typeface="Calibri"/>
                <a:cs typeface="Calibri"/>
              </a:rPr>
              <a:t>)</a:t>
            </a:r>
            <a:r>
              <a:rPr lang="id-ID" dirty="0" smtClean="0">
                <a:latin typeface="Calibri"/>
                <a:cs typeface="Calibri"/>
              </a:rPr>
              <a:t>  = </a:t>
            </a:r>
          </a:p>
          <a:p>
            <a:pPr>
              <a:buNone/>
            </a:pPr>
            <a:r>
              <a:rPr lang="id-ID" dirty="0" smtClean="0">
                <a:latin typeface="Calibri"/>
                <a:cs typeface="Calibri"/>
              </a:rPr>
              <a:t> </a:t>
            </a:r>
          </a:p>
          <a:p>
            <a:pPr>
              <a:buNone/>
            </a:pPr>
            <a:endParaRPr lang="id-ID" sz="3200" i="1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id-ID" sz="2000" i="1" dirty="0" smtClean="0">
                <a:latin typeface="Calibri"/>
                <a:cs typeface="Calibri"/>
              </a:rPr>
              <a:t>keterangan :	D  merupakan selisih antara X dan Y</a:t>
            </a:r>
          </a:p>
          <a:p>
            <a:pPr>
              <a:buNone/>
            </a:pPr>
            <a:r>
              <a:rPr lang="id-ID" sz="2000" i="1" dirty="0" smtClean="0">
                <a:latin typeface="Calibri"/>
                <a:cs typeface="Calibri"/>
              </a:rPr>
              <a:t>			6  merupakan angka konstan</a:t>
            </a:r>
            <a:endParaRPr lang="id-ID" i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643314"/>
            <a:ext cx="2571768" cy="10917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28612"/>
          </a:xfrm>
        </p:spPr>
        <p:txBody>
          <a:bodyPr>
            <a:noAutofit/>
          </a:bodyPr>
          <a:lstStyle/>
          <a:p>
            <a:r>
              <a:rPr lang="id-ID" sz="2800" dirty="0" smtClean="0"/>
              <a:t>Contoh soal :</a:t>
            </a:r>
            <a:endParaRPr lang="id-ID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28638" y="1785926"/>
          <a:ext cx="36861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1543"/>
                <a:gridCol w="921543"/>
                <a:gridCol w="921543"/>
                <a:gridCol w="921543"/>
              </a:tblGrid>
              <a:tr h="327424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r>
                        <a:rPr lang="id-ID" dirty="0" smtClean="0">
                          <a:latin typeface="Calibri"/>
                          <a:cs typeface="Calibri"/>
                        </a:rPr>
                        <a:t>²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81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6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7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8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36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9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81</a:t>
                      </a:r>
                      <a:endParaRPr lang="id-ID" dirty="0"/>
                    </a:p>
                  </a:txBody>
                  <a:tcPr/>
                </a:tc>
              </a:tr>
              <a:tr h="327424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270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4429124" y="952447"/>
            <a:ext cx="400052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d-ID" dirty="0" smtClean="0"/>
              <a:t>Langkah-langkah : </a:t>
            </a:r>
          </a:p>
          <a:p>
            <a:pPr>
              <a:lnSpc>
                <a:spcPct val="150000"/>
              </a:lnSpc>
            </a:pPr>
            <a:r>
              <a:rPr lang="id-ID" dirty="0" smtClean="0"/>
              <a:t>Mencari kuadrat masing-masing selisih antara kedua nilai X dan Y. Kemudian dihitung jumlah seluruh nilai D dan D²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4619895" y="3607734"/>
            <a:ext cx="2842445" cy="2893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id-ID" sz="2000" i="1" dirty="0" smtClean="0"/>
              <a:t>r</a:t>
            </a:r>
            <a:r>
              <a:rPr lang="id-ID" sz="1400" i="1" dirty="0" smtClean="0">
                <a:latin typeface="Calibri"/>
                <a:cs typeface="Calibri"/>
              </a:rPr>
              <a:t>s</a:t>
            </a:r>
            <a:r>
              <a:rPr lang="id-ID" sz="1200" i="1" dirty="0" smtClean="0">
                <a:latin typeface="Calibri"/>
                <a:cs typeface="Calibri"/>
              </a:rPr>
              <a:t>  </a:t>
            </a:r>
            <a:r>
              <a:rPr lang="id-ID" sz="2000" i="1" dirty="0" smtClean="0">
                <a:latin typeface="Calibri"/>
                <a:cs typeface="Calibri"/>
              </a:rPr>
              <a:t>(</a:t>
            </a:r>
            <a:r>
              <a:rPr lang="id-ID" dirty="0" smtClean="0">
                <a:latin typeface="Calibri"/>
                <a:cs typeface="Calibri"/>
              </a:rPr>
              <a:t>rho</a:t>
            </a:r>
            <a:r>
              <a:rPr lang="id-ID" i="1" dirty="0" smtClean="0">
                <a:latin typeface="Calibri"/>
                <a:cs typeface="Calibri"/>
              </a:rPr>
              <a:t>)</a:t>
            </a:r>
            <a:r>
              <a:rPr lang="id-ID" dirty="0" smtClean="0">
                <a:latin typeface="Calibri"/>
                <a:cs typeface="Calibri"/>
              </a:rPr>
              <a:t>    = </a:t>
            </a:r>
          </a:p>
          <a:p>
            <a:pPr>
              <a:buNone/>
            </a:pPr>
            <a:endParaRPr lang="id-ID" dirty="0" smtClean="0">
              <a:latin typeface="Calibri"/>
              <a:cs typeface="Calibri"/>
            </a:endParaRPr>
          </a:p>
          <a:p>
            <a:pPr>
              <a:buNone/>
            </a:pPr>
            <a:endParaRPr lang="id-ID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id-ID" dirty="0" smtClean="0">
                <a:latin typeface="Calibri"/>
                <a:cs typeface="Calibri"/>
              </a:rPr>
              <a:t>	=  </a:t>
            </a:r>
          </a:p>
          <a:p>
            <a:pPr>
              <a:buNone/>
            </a:pPr>
            <a:endParaRPr lang="id-ID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id-ID" dirty="0" smtClean="0">
                <a:latin typeface="Calibri"/>
                <a:cs typeface="Calibri"/>
              </a:rPr>
              <a:t>	= 1 – 1,636363636</a:t>
            </a:r>
          </a:p>
          <a:p>
            <a:pPr>
              <a:buNone/>
            </a:pPr>
            <a:endParaRPr lang="id-ID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id-ID" dirty="0" smtClean="0">
                <a:latin typeface="Calibri"/>
                <a:cs typeface="Calibri"/>
              </a:rPr>
              <a:t>	= - 0,636363636</a:t>
            </a:r>
          </a:p>
          <a:p>
            <a:pPr>
              <a:buNone/>
            </a:pPr>
            <a:endParaRPr lang="id-ID" dirty="0" smtClean="0">
              <a:latin typeface="Calibri"/>
              <a:cs typeface="Calibri"/>
            </a:endParaRPr>
          </a:p>
          <a:p>
            <a:pPr>
              <a:buNone/>
            </a:pPr>
            <a:r>
              <a:rPr lang="id-ID" dirty="0" smtClean="0">
                <a:latin typeface="Calibri"/>
                <a:cs typeface="Calibri"/>
              </a:rPr>
              <a:t>	= - 0,64</a:t>
            </a: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1206" y="3536296"/>
            <a:ext cx="1854066" cy="642942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82685" y="4322114"/>
            <a:ext cx="1143008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571504"/>
          </a:xfrm>
        </p:spPr>
        <p:txBody>
          <a:bodyPr>
            <a:normAutofit/>
          </a:bodyPr>
          <a:lstStyle/>
          <a:p>
            <a:r>
              <a:rPr lang="id-ID" sz="2800" dirty="0" smtClean="0"/>
              <a:t>Pengujian Signifikansi Korelasi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Signifikansi korelasi Pearson </a:t>
            </a:r>
            <a:r>
              <a:rPr lang="id-ID" i="1" dirty="0" smtClean="0"/>
              <a:t>( t )</a:t>
            </a:r>
            <a:r>
              <a:rPr lang="id-ID" dirty="0" smtClean="0"/>
              <a:t>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Signifikansi korelasi Spearman </a:t>
            </a:r>
            <a:r>
              <a:rPr lang="id-ID" i="1" dirty="0" smtClean="0"/>
              <a:t>( t )</a:t>
            </a:r>
            <a:r>
              <a:rPr lang="id-ID" dirty="0" smtClean="0"/>
              <a:t> :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* </a:t>
            </a:r>
            <a:r>
              <a:rPr lang="id-ID" sz="1600" dirty="0" smtClean="0"/>
              <a:t>Derajat kebebasannya adalah  </a:t>
            </a:r>
            <a:r>
              <a:rPr lang="id-ID" sz="2000" i="1" dirty="0" smtClean="0"/>
              <a:t>n-2</a:t>
            </a:r>
            <a:endParaRPr lang="id-ID" dirty="0" smtClean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928802"/>
            <a:ext cx="1714512" cy="1071570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3857628"/>
            <a:ext cx="2286016" cy="1192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071818"/>
          </a:xfrm>
        </p:spPr>
        <p:txBody>
          <a:bodyPr>
            <a:noAutofit/>
          </a:bodyPr>
          <a:lstStyle/>
          <a:p>
            <a:r>
              <a:rPr lang="id-ID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d-ID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14356"/>
            <a:ext cx="8229600" cy="553955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id-ID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id-ID" sz="2400" b="1" i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id-ID" sz="2000" b="1" i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hasil perhitungan adalah 0,23 (Pearson) </a:t>
            </a:r>
          </a:p>
          <a:p>
            <a:pPr>
              <a:lnSpc>
                <a:spcPct val="150000"/>
              </a:lnSpc>
              <a:buNone/>
            </a:pPr>
            <a:r>
              <a:rPr lang="id-ID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n = 10 </a:t>
            </a:r>
            <a:br>
              <a:rPr lang="id-ID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id-ID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maka diperoleh hasil  0,67.</a:t>
            </a:r>
          </a:p>
          <a:p>
            <a:pPr>
              <a:lnSpc>
                <a:spcPct val="150000"/>
              </a:lnSpc>
              <a:buNone/>
            </a:pPr>
            <a:endParaRPr lang="id-ID" sz="2000" b="1" dirty="0" smtClean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id-ID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Pada tabel t dengan dk=8 dan alpha 0,05. Daerah penerimaan hipotesis nol di antara  -2,306 dan +2,306</a:t>
            </a:r>
          </a:p>
          <a:p>
            <a:pPr>
              <a:lnSpc>
                <a:spcPct val="150000"/>
              </a:lnSpc>
              <a:buNone/>
            </a:pPr>
            <a:r>
              <a:rPr lang="id-ID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Dengan demikian hipotesis nol diterima. Yang berarti bahwa variabel banyaknya kredit yang diambil tidak mempunyai hubungan dengan IP </a:t>
            </a:r>
          </a:p>
          <a:p>
            <a:pPr>
              <a:lnSpc>
                <a:spcPct val="150000"/>
              </a:lnSpc>
              <a:buNone/>
            </a:pPr>
            <a:endParaRPr lang="id-ID" sz="2000" b="1" dirty="0" smtClean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id-ID" sz="2000" b="1" dirty="0" smtClean="0">
                <a:ln w="1905"/>
                <a:solidFill>
                  <a:schemeClr val="tx1">
                    <a:lumMod val="85000"/>
                    <a:lumOff val="1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	Pada tabel r dengan dk dan alpha yang sama menunjukkan nilai 0,632. korelasi hasil hitung dikatakan signifikan jika korelasi perhitungan &gt; dari nilai 0,632.  oleh karena korelasi hasil hitung diperoleh 0, 23 maka jelas korelasi tersebut tidak signifikan</a:t>
            </a:r>
            <a:endParaRPr lang="id-ID" b="1" dirty="0">
              <a:ln w="1905"/>
              <a:solidFill>
                <a:schemeClr val="tx1">
                  <a:lumMod val="85000"/>
                  <a:lumOff val="1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186766" cy="5143536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>
              <a:lnSpc>
                <a:spcPct val="150000"/>
              </a:lnSpc>
              <a:buNone/>
            </a:pPr>
            <a:r>
              <a:rPr lang="id-ID" sz="1800" b="1" dirty="0" smtClean="0">
                <a:ln/>
              </a:rPr>
              <a:t>	Korelasi Spearman (hitung) = -0,64 </a:t>
            </a:r>
          </a:p>
          <a:p>
            <a:pPr>
              <a:lnSpc>
                <a:spcPct val="150000"/>
              </a:lnSpc>
              <a:buNone/>
            </a:pPr>
            <a:r>
              <a:rPr lang="id-ID" sz="1800" b="1" dirty="0" smtClean="0">
                <a:ln/>
              </a:rPr>
              <a:t>	n =10</a:t>
            </a:r>
          </a:p>
          <a:p>
            <a:pPr>
              <a:lnSpc>
                <a:spcPct val="150000"/>
              </a:lnSpc>
              <a:buNone/>
            </a:pPr>
            <a:r>
              <a:rPr lang="id-ID" sz="1800" b="1" dirty="0" smtClean="0">
                <a:ln/>
              </a:rPr>
              <a:t>	alpha = 0,05 </a:t>
            </a:r>
          </a:p>
          <a:p>
            <a:pPr>
              <a:lnSpc>
                <a:spcPct val="150000"/>
              </a:lnSpc>
              <a:buNone/>
            </a:pPr>
            <a:r>
              <a:rPr lang="id-ID" sz="1800" b="1" dirty="0" smtClean="0">
                <a:ln/>
              </a:rPr>
              <a:t>	tabel r spearman  = 0,649</a:t>
            </a:r>
          </a:p>
          <a:p>
            <a:pPr>
              <a:lnSpc>
                <a:spcPct val="150000"/>
              </a:lnSpc>
              <a:buNone/>
            </a:pPr>
            <a:r>
              <a:rPr lang="id-ID" sz="1800" b="1" dirty="0" smtClean="0">
                <a:ln/>
              </a:rPr>
              <a:t>	r (hitung) &lt; r (tabel)  = tidak signifikan</a:t>
            </a:r>
          </a:p>
          <a:p>
            <a:pPr>
              <a:lnSpc>
                <a:spcPct val="150000"/>
              </a:lnSpc>
              <a:buNone/>
            </a:pPr>
            <a:endParaRPr lang="id-ID" sz="1600" b="1" dirty="0" smtClean="0">
              <a:ln/>
            </a:endParaRPr>
          </a:p>
          <a:p>
            <a:pPr>
              <a:lnSpc>
                <a:spcPct val="150000"/>
              </a:lnSpc>
              <a:buNone/>
            </a:pPr>
            <a:r>
              <a:rPr lang="id-ID" sz="1800" b="1" dirty="0" smtClean="0">
                <a:ln/>
              </a:rPr>
              <a:t>	Dari tabel t  dengan alpha 0,05 diperoleh nilai 2,306. Dengan t (hitung) sebesar -2,36 </a:t>
            </a:r>
          </a:p>
          <a:p>
            <a:pPr>
              <a:lnSpc>
                <a:spcPct val="150000"/>
              </a:lnSpc>
              <a:buNone/>
            </a:pPr>
            <a:endParaRPr lang="id-ID" sz="1800" b="1" dirty="0" smtClean="0">
              <a:ln/>
            </a:endParaRPr>
          </a:p>
          <a:p>
            <a:pPr>
              <a:lnSpc>
                <a:spcPct val="150000"/>
              </a:lnSpc>
              <a:buNone/>
            </a:pPr>
            <a:r>
              <a:rPr lang="id-ID" sz="1800" b="1" dirty="0" smtClean="0">
                <a:ln/>
              </a:rPr>
              <a:t>	Hipotesis nol di antara -2,306 dan 2,306 berarti kita menolak hipotesis nol.</a:t>
            </a:r>
          </a:p>
          <a:p>
            <a:pPr>
              <a:lnSpc>
                <a:spcPct val="150000"/>
              </a:lnSpc>
              <a:buNone/>
            </a:pPr>
            <a:r>
              <a:rPr lang="id-ID" sz="1800" b="1" dirty="0" smtClean="0">
                <a:ln/>
              </a:rPr>
              <a:t>	Artinya korelasi antara ranking tes masuk dan ranking hasil belajar mempunyai hubungan yang signifikan</a:t>
            </a:r>
          </a:p>
          <a:p>
            <a:pPr>
              <a:lnSpc>
                <a:spcPct val="150000"/>
              </a:lnSpc>
              <a:buNone/>
            </a:pPr>
            <a:endParaRPr lang="id-ID" sz="1600" b="1" dirty="0">
              <a:ln/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3688" y="1196752"/>
            <a:ext cx="5457218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6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entury Gothic" pitchFamily="34" charset="0"/>
              </a:rPr>
              <a:t>KORELASI</a:t>
            </a:r>
            <a:endParaRPr lang="en-US" sz="6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entury Gothic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5912" y="2967335"/>
            <a:ext cx="75685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800" dirty="0">
                <a:latin typeface="Comic Sans MS" pitchFamily="66" charset="0"/>
              </a:rPr>
              <a:t>Berguna untuk menentukan suatu hubungan antara satu variabel dengan variabel lainnya.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993307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id-ID" sz="2800" dirty="0" smtClean="0"/>
          </a:p>
          <a:p>
            <a:pPr algn="just">
              <a:buNone/>
            </a:pPr>
            <a:r>
              <a:rPr lang="id-ID" sz="2800" dirty="0" smtClean="0"/>
              <a:t>Dengan syarat 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Pengambilan sampel dari populasi harus </a:t>
            </a:r>
            <a:r>
              <a:rPr lang="id-ID" sz="2400" i="1" dirty="0" smtClean="0"/>
              <a:t>random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Harus berskala interval/ratio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Variasi skor kedua variabel yang akan dicari korelasinya harus sama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Distribusi skor ariabel yang dicari korelasinya hendaknya merupakan distribusi unimodal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sz="2400" dirty="0" smtClean="0"/>
              <a:t>Hubungan antara variabel X dan Y harus linier </a:t>
            </a:r>
          </a:p>
          <a:p>
            <a:pPr marL="514350" indent="-514350" algn="just">
              <a:buFont typeface="+mj-lt"/>
              <a:buAutoNum type="arabicPeriod"/>
            </a:pPr>
            <a:endParaRPr lang="id-ID" sz="2400" dirty="0" smtClean="0"/>
          </a:p>
          <a:p>
            <a:pPr marL="514350" indent="-514350" algn="just">
              <a:buFont typeface="+mj-lt"/>
              <a:buAutoNum type="arabicPeriod"/>
            </a:pPr>
            <a:endParaRPr lang="id-ID" sz="24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0034" y="85723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Korelasi  Pearson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390"/>
            <a:ext cx="8229600" cy="868346"/>
          </a:xfrm>
        </p:spPr>
        <p:txBody>
          <a:bodyPr>
            <a:normAutofit/>
          </a:bodyPr>
          <a:lstStyle/>
          <a:p>
            <a:r>
              <a:rPr lang="id-ID" sz="2400" dirty="0" smtClean="0"/>
              <a:t>Tentukan hubungan antara kredit yang diambil dengan indeks prestasi yang dicapai 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728" y="1571612"/>
          <a:ext cx="6472254" cy="4796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18"/>
                <a:gridCol w="2157418"/>
                <a:gridCol w="2157418"/>
              </a:tblGrid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Mahasiswa</a:t>
                      </a:r>
                      <a:r>
                        <a:rPr lang="id-ID" baseline="0" dirty="0" smtClean="0"/>
                        <a:t> 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Jml.</a:t>
                      </a:r>
                      <a:r>
                        <a:rPr lang="id-ID" baseline="0" dirty="0" smtClean="0"/>
                        <a:t> Kredit diambil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IP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3,1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4,0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2,8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4,0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3,0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3,6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4,0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3,2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3,5</a:t>
                      </a:r>
                      <a:endParaRPr lang="id-ID" dirty="0"/>
                    </a:p>
                  </a:txBody>
                  <a:tcPr/>
                </a:tc>
              </a:tr>
              <a:tr h="415638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23936" y="857230"/>
          <a:ext cx="6905650" cy="50721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1130"/>
                <a:gridCol w="1381130"/>
                <a:gridCol w="1381130"/>
                <a:gridCol w="1381130"/>
                <a:gridCol w="1381130"/>
              </a:tblGrid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id-ID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baseline="-25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Y</a:t>
                      </a:r>
                      <a:r>
                        <a:rPr lang="id-ID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XY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9,61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62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324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72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2,8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7,84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42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80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12,96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43,2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64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196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10,24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44,8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3,5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324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12,25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63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4,0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144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48</a:t>
                      </a:r>
                      <a:endParaRPr lang="id-ID" dirty="0"/>
                    </a:p>
                  </a:txBody>
                  <a:tcPr/>
                </a:tc>
              </a:tr>
              <a:tr h="422675">
                <a:tc>
                  <a:txBody>
                    <a:bodyPr/>
                    <a:lstStyle/>
                    <a:p>
                      <a:r>
                        <a:rPr lang="id-ID" dirty="0" smtClean="0"/>
                        <a:t>155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35,2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2513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125,90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549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86446" y="6182045"/>
            <a:ext cx="264320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2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Tabel  Hal. 138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58204" cy="1066816"/>
          </a:xfrm>
        </p:spPr>
        <p:txBody>
          <a:bodyPr>
            <a:normAutofit/>
          </a:bodyPr>
          <a:lstStyle/>
          <a:p>
            <a:pPr algn="just"/>
            <a:r>
              <a:rPr lang="id-ID" sz="3200" dirty="0" smtClean="0"/>
              <a:t>Menggunakan rumus : 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839943"/>
            <a:ext cx="4405292" cy="803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938330"/>
            <a:ext cx="5318429" cy="704852"/>
          </a:xfrm>
          <a:prstGeom prst="rect">
            <a:avLst/>
          </a:prstGeom>
          <a:noFill/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309805"/>
            <a:ext cx="2428892" cy="404815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954493"/>
            <a:ext cx="2071702" cy="688821"/>
          </a:xfrm>
          <a:prstGeom prst="rect">
            <a:avLst/>
          </a:prstGeom>
          <a:noFill/>
        </p:spPr>
      </p:pic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3786190"/>
            <a:ext cx="1827310" cy="642942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57158" y="4786322"/>
            <a:ext cx="29065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000" dirty="0"/>
              <a:t>= 0,2289378023       = 0,23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654032"/>
          </a:xfrm>
        </p:spPr>
        <p:txBody>
          <a:bodyPr>
            <a:normAutofit/>
          </a:bodyPr>
          <a:lstStyle/>
          <a:p>
            <a:r>
              <a:rPr lang="id-ID" sz="2400" dirty="0" smtClean="0"/>
              <a:t>3 kelompok hasil perhitungan korelasi, yaitu :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i="1" dirty="0" smtClean="0"/>
              <a:t>Korelasi Positif Kuat </a:t>
            </a:r>
          </a:p>
          <a:p>
            <a:pPr marL="514350" indent="-514350">
              <a:buNone/>
            </a:pPr>
            <a:r>
              <a:rPr lang="id-ID" sz="2400" i="1" dirty="0"/>
              <a:t>	</a:t>
            </a:r>
            <a:r>
              <a:rPr lang="id-ID" sz="2400" dirty="0" smtClean="0"/>
              <a:t>perhitungan korelasi mendekati +1 atau sama dengan +1</a:t>
            </a:r>
          </a:p>
          <a:p>
            <a:pPr marL="514350" indent="-514350">
              <a:buNone/>
            </a:pPr>
            <a:endParaRPr lang="id-ID" sz="2400" i="1" dirty="0"/>
          </a:p>
          <a:p>
            <a:pPr marL="514350" indent="-514350">
              <a:buAutoNum type="arabicPeriod" startAt="2"/>
            </a:pPr>
            <a:r>
              <a:rPr lang="id-ID" sz="2400" i="1" dirty="0" smtClean="0"/>
              <a:t>Korelasi Negatif Kuat</a:t>
            </a:r>
          </a:p>
          <a:p>
            <a:pPr marL="514350" indent="-514350">
              <a:buNone/>
            </a:pPr>
            <a:r>
              <a:rPr lang="id-ID" sz="2400" i="1" dirty="0"/>
              <a:t>	</a:t>
            </a:r>
            <a:r>
              <a:rPr lang="id-ID" sz="2400" dirty="0" smtClean="0"/>
              <a:t> perhitungan korelasi mendekati -1 atau sama dengan -1</a:t>
            </a:r>
          </a:p>
          <a:p>
            <a:pPr marL="514350" indent="-514350">
              <a:buNone/>
            </a:pPr>
            <a:endParaRPr lang="id-ID" sz="2400" i="1" dirty="0"/>
          </a:p>
          <a:p>
            <a:pPr marL="514350" indent="-514350">
              <a:buAutoNum type="arabicPeriod" startAt="3"/>
            </a:pPr>
            <a:r>
              <a:rPr lang="id-ID" sz="2400" i="1" dirty="0" smtClean="0"/>
              <a:t>Tidak ada korelasi</a:t>
            </a:r>
            <a:endParaRPr lang="id-ID" sz="2000" i="1" dirty="0"/>
          </a:p>
          <a:p>
            <a:pPr marL="514350" indent="-514350">
              <a:buNone/>
            </a:pPr>
            <a:r>
              <a:rPr lang="id-ID" sz="2400" dirty="0" smtClean="0"/>
              <a:t>	perhitungan korelasi mendekati 0 atau sama dengan 0</a:t>
            </a:r>
          </a:p>
          <a:p>
            <a:pPr marL="514350" indent="-514350">
              <a:buNone/>
            </a:pPr>
            <a:endParaRPr lang="id-ID" sz="2400" i="1" dirty="0"/>
          </a:p>
          <a:p>
            <a:pPr marL="514350" indent="-514350">
              <a:buNone/>
            </a:pPr>
            <a:endParaRPr lang="id-ID" sz="2400" i="1" dirty="0" smtClean="0"/>
          </a:p>
          <a:p>
            <a:pPr marL="514350" indent="-514350">
              <a:buNone/>
            </a:pPr>
            <a:r>
              <a:rPr lang="id-ID" sz="2000" i="1" dirty="0" smtClean="0"/>
              <a:t>* </a:t>
            </a:r>
            <a:r>
              <a:rPr lang="id-ID" sz="2000" i="1" u="sng" dirty="0" smtClean="0"/>
              <a:t>Perhitungan korelasi bergerak antara -1 sampai dengan +1</a:t>
            </a:r>
            <a:endParaRPr lang="id-ID" sz="1800" i="1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48430" cy="785818"/>
          </a:xfrm>
        </p:spPr>
        <p:txBody>
          <a:bodyPr>
            <a:normAutofit fontScale="90000"/>
          </a:bodyPr>
          <a:lstStyle/>
          <a:p>
            <a:r>
              <a:rPr lang="id-ID" sz="2800" dirty="0" smtClean="0"/>
              <a:t>Metode  Z  Skor  untuk  Perhitungan  </a:t>
            </a:r>
            <a:br>
              <a:rPr lang="id-ID" sz="2800" dirty="0" smtClean="0"/>
            </a:br>
            <a:r>
              <a:rPr lang="id-ID" sz="2800" dirty="0" smtClean="0"/>
              <a:t>Korelasi  Pearson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8719"/>
            <a:ext cx="8229600" cy="5054617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Untuk perhitungan  korelasi Pearson :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Untuk memperoleh Z skor :</a:t>
            </a:r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452807"/>
            <a:ext cx="2143140" cy="785819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024444"/>
            <a:ext cx="1928826" cy="85725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5465401"/>
            <a:ext cx="2000264" cy="987935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2643174" y="3570288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14612" y="5000636"/>
            <a:ext cx="21431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03266"/>
            <a:ext cx="8229600" cy="868346"/>
          </a:xfrm>
        </p:spPr>
        <p:txBody>
          <a:bodyPr>
            <a:noAutofit/>
          </a:bodyPr>
          <a:lstStyle/>
          <a:p>
            <a:r>
              <a:rPr lang="id-ID" sz="2400" dirty="0" smtClean="0"/>
              <a:t>Hubungan antara banyaknya jam belajar </a:t>
            </a:r>
            <a:br>
              <a:rPr lang="id-ID" sz="2400" dirty="0" smtClean="0"/>
            </a:br>
            <a:r>
              <a:rPr lang="id-ID" sz="2400" dirty="0" smtClean="0"/>
              <a:t>mahasiswa per minggu dengan IP</a:t>
            </a:r>
            <a:endParaRPr lang="id-ID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57224" y="1643050"/>
          <a:ext cx="7258071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22"/>
                <a:gridCol w="2938492"/>
                <a:gridCol w="2419357"/>
              </a:tblGrid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Mahasiswa 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Jml. Jam belajar / minggu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IP yang di capai 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3,80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3,60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3,25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4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3,00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2,95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6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3,05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7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2,50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8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2,00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9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1,50</a:t>
                      </a:r>
                      <a:endParaRPr lang="id-ID" sz="1800" dirty="0"/>
                    </a:p>
                  </a:txBody>
                  <a:tcPr/>
                </a:tc>
              </a:tr>
              <a:tr h="292246"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10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5</a:t>
                      </a:r>
                      <a:endParaRPr lang="id-ID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 dirty="0" smtClean="0"/>
                        <a:t>1,00</a:t>
                      </a:r>
                      <a:endParaRPr lang="id-ID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775</TotalTime>
  <Words>470</Words>
  <Application>Microsoft Office PowerPoint</Application>
  <PresentationFormat>On-screen Show (4:3)</PresentationFormat>
  <Paragraphs>334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Statistika Dasar</vt:lpstr>
      <vt:lpstr>Slide 2</vt:lpstr>
      <vt:lpstr> </vt:lpstr>
      <vt:lpstr>Tentukan hubungan antara kredit yang diambil dengan indeks prestasi yang dicapai </vt:lpstr>
      <vt:lpstr> </vt:lpstr>
      <vt:lpstr>Menggunakan rumus : </vt:lpstr>
      <vt:lpstr>3 kelompok hasil perhitungan korelasi, yaitu :</vt:lpstr>
      <vt:lpstr>Metode  Z  Skor  untuk  Perhitungan   Korelasi  Pearson</vt:lpstr>
      <vt:lpstr>Hubungan antara banyaknya jam belajar  mahasiswa per minggu dengan IP</vt:lpstr>
      <vt:lpstr> </vt:lpstr>
      <vt:lpstr>Slide 11</vt:lpstr>
      <vt:lpstr>Korelasi  Spearman</vt:lpstr>
      <vt:lpstr>Contoh soal :</vt:lpstr>
      <vt:lpstr>Pengujian Signifikansi Korelasi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Dasar</dc:title>
  <dc:creator>Khaola</dc:creator>
  <cp:lastModifiedBy>Alberth</cp:lastModifiedBy>
  <cp:revision>79</cp:revision>
  <dcterms:created xsi:type="dcterms:W3CDTF">2016-11-27T05:29:52Z</dcterms:created>
  <dcterms:modified xsi:type="dcterms:W3CDTF">2018-04-09T04:16:28Z</dcterms:modified>
</cp:coreProperties>
</file>