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01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0" r:id="rId19"/>
    <p:sldId id="291" r:id="rId20"/>
    <p:sldId id="292" r:id="rId21"/>
    <p:sldId id="289" r:id="rId22"/>
    <p:sldId id="294" r:id="rId23"/>
    <p:sldId id="295" r:id="rId24"/>
    <p:sldId id="296" r:id="rId25"/>
    <p:sldId id="297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4" d="100"/>
          <a:sy n="34" d="100"/>
        </p:scale>
        <p:origin x="-64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EF75F-37FF-4EE0-9215-9B36D5036F8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C0AE-251E-4549-B007-786DF7039FD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6539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28" y="1000108"/>
            <a:ext cx="6172200" cy="2000264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>
                <a:latin typeface="Comic Sans MS" pitchFamily="66" charset="0"/>
              </a:rPr>
              <a:t>Statistika Dasar</a:t>
            </a:r>
            <a:endParaRPr lang="id-ID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722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889844"/>
            <a:ext cx="63579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Rata – rata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7.8. 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7.9.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penyebaran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7820"/>
            <a:ext cx="4385733" cy="10668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286124"/>
            <a:ext cx="4871722" cy="101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2975" y="1071548"/>
          <a:ext cx="6477025" cy="4775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5"/>
                <a:gridCol w="1295405"/>
                <a:gridCol w="1295405"/>
                <a:gridCol w="1295405"/>
                <a:gridCol w="1295405"/>
              </a:tblGrid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²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²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14400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13225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10925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7225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9450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7225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8925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7225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8925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5625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4900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6300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109925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72125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88975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214422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selisih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rata-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ratanya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57290" y="1857364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Ẋ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- Ẋ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(X - Ẋ)²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- 4,5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- 4,5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-14,5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722,5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81551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selisih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rata-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ratanya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selisih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 rata-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ratanya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Hal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perhitungan-perhitungan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kuadrat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simpangan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rata-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ratanya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Selisih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rata-</a:t>
            </a:r>
            <a:r>
              <a:rPr lang="en-US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ratanya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id-ID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57288" y="1857362"/>
          <a:ext cx="6167440" cy="445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860"/>
                <a:gridCol w="1541860"/>
                <a:gridCol w="1541860"/>
                <a:gridCol w="1541860"/>
              </a:tblGrid>
              <a:tr h="4286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</a:t>
                      </a:r>
                      <a:r>
                        <a:rPr lang="id-ID" baseline="0" dirty="0" smtClean="0"/>
                        <a:t> - </a:t>
                      </a:r>
                      <a:r>
                        <a:rPr lang="el-GR" dirty="0" smtClean="0"/>
                        <a:t>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(Y-</a:t>
                      </a:r>
                      <a:r>
                        <a:rPr lang="el-GR" dirty="0" smtClean="0"/>
                        <a:t>Ῡ</a:t>
                      </a:r>
                      <a:r>
                        <a:rPr lang="en-US" dirty="0" smtClean="0"/>
                        <a:t>)²</a:t>
                      </a:r>
                      <a:endParaRPr lang="en-US" dirty="0"/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- 4,5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- 4,5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- 9,5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- 14,5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210,25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25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722,5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Berdasarkan tabel, dapat diketahui nilai 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a = -12,77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b = 0,93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Variasi masing-masing variabel :</a:t>
            </a:r>
          </a:p>
          <a:p>
            <a:pPr>
              <a:buNone/>
            </a:pPr>
            <a:r>
              <a:rPr lang="id-ID" sz="3200" dirty="0" smtClean="0"/>
              <a:t>S</a:t>
            </a:r>
            <a:r>
              <a:rPr lang="id-ID" sz="4000" dirty="0" smtClean="0">
                <a:latin typeface="Calibri"/>
                <a:cs typeface="Calibri"/>
              </a:rPr>
              <a:t>²</a:t>
            </a:r>
            <a:r>
              <a:rPr lang="id-ID" sz="1800" dirty="0" smtClean="0"/>
              <a:t>x</a:t>
            </a:r>
            <a:r>
              <a:rPr lang="id-ID" sz="3200" dirty="0" smtClean="0">
                <a:latin typeface="Calibri"/>
                <a:cs typeface="Calibri"/>
              </a:rPr>
              <a:t> = 80,28</a:t>
            </a:r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r>
              <a:rPr lang="id-ID" sz="3200" dirty="0" smtClean="0"/>
              <a:t>S</a:t>
            </a:r>
            <a:r>
              <a:rPr lang="id-ID" sz="4000" dirty="0" smtClean="0">
                <a:latin typeface="Calibri"/>
                <a:cs typeface="Calibri"/>
              </a:rPr>
              <a:t>²</a:t>
            </a:r>
            <a:r>
              <a:rPr lang="id-ID" sz="1800" dirty="0" smtClean="0">
                <a:latin typeface="Calibri"/>
                <a:cs typeface="Calibri"/>
              </a:rPr>
              <a:t>y  </a:t>
            </a:r>
            <a:r>
              <a:rPr lang="id-ID" sz="3200" dirty="0" smtClean="0">
                <a:latin typeface="Calibri"/>
                <a:cs typeface="Calibri"/>
              </a:rPr>
              <a:t>= 80,28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Variasi kekeliruan :</a:t>
            </a:r>
          </a:p>
          <a:p>
            <a:pPr>
              <a:buNone/>
            </a:pPr>
            <a:r>
              <a:rPr lang="id-ID" sz="3200" dirty="0" smtClean="0"/>
              <a:t>s</a:t>
            </a:r>
            <a:r>
              <a:rPr lang="id-ID" sz="3200" dirty="0" smtClean="0">
                <a:latin typeface="Calibri"/>
                <a:cs typeface="Calibri"/>
              </a:rPr>
              <a:t>²</a:t>
            </a:r>
            <a:r>
              <a:rPr lang="id-ID" sz="1600" dirty="0" smtClean="0">
                <a:latin typeface="Calibri"/>
                <a:cs typeface="Calibri"/>
              </a:rPr>
              <a:t>Y . X  </a:t>
            </a:r>
            <a:r>
              <a:rPr lang="id-ID" sz="3200" dirty="0" smtClean="0">
                <a:latin typeface="Calibri"/>
                <a:cs typeface="Calibri"/>
              </a:rPr>
              <a:t>= </a:t>
            </a:r>
            <a:r>
              <a:rPr lang="id-ID" dirty="0" smtClean="0">
                <a:latin typeface="Calibri"/>
                <a:cs typeface="Calibri"/>
              </a:rPr>
              <a:t>12, 20</a:t>
            </a:r>
          </a:p>
          <a:p>
            <a:pPr>
              <a:buNone/>
            </a:pPr>
            <a:endParaRPr lang="id-ID" sz="32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id-ID" sz="3200" dirty="0" smtClean="0">
                <a:latin typeface="Calibri"/>
                <a:cs typeface="Calibri"/>
              </a:rPr>
              <a:t>Koefisien regresi b :</a:t>
            </a:r>
          </a:p>
          <a:p>
            <a:pPr>
              <a:buNone/>
            </a:pPr>
            <a:r>
              <a:rPr lang="id-ID" sz="3200" dirty="0" smtClean="0"/>
              <a:t>S</a:t>
            </a:r>
            <a:r>
              <a:rPr lang="id-ID" sz="3200" dirty="0" smtClean="0">
                <a:latin typeface="Calibri"/>
                <a:cs typeface="Calibri"/>
              </a:rPr>
              <a:t>²</a:t>
            </a:r>
            <a:r>
              <a:rPr lang="id-ID" sz="1600" dirty="0" smtClean="0">
                <a:latin typeface="Calibri"/>
                <a:cs typeface="Calibri"/>
              </a:rPr>
              <a:t>b  </a:t>
            </a:r>
            <a:r>
              <a:rPr lang="id-ID" dirty="0" smtClean="0">
                <a:latin typeface="Calibri"/>
                <a:cs typeface="Calibri"/>
              </a:rPr>
              <a:t>= 0,0087</a:t>
            </a:r>
          </a:p>
          <a:p>
            <a:pPr>
              <a:buNone/>
            </a:pPr>
            <a:endParaRPr lang="id-ID" sz="32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id-ID" sz="3200" dirty="0" smtClean="0">
                <a:latin typeface="Calibri"/>
                <a:cs typeface="Calibri"/>
              </a:rPr>
              <a:t>Koefisien regresi a :</a:t>
            </a:r>
          </a:p>
          <a:p>
            <a:pPr>
              <a:buNone/>
            </a:pPr>
            <a:r>
              <a:rPr lang="id-ID" sz="3200" dirty="0" smtClean="0"/>
              <a:t>S</a:t>
            </a:r>
            <a:r>
              <a:rPr lang="id-ID" sz="3200" dirty="0" smtClean="0">
                <a:latin typeface="Calibri"/>
                <a:cs typeface="Calibri"/>
              </a:rPr>
              <a:t>²</a:t>
            </a:r>
            <a:r>
              <a:rPr lang="id-ID" sz="1600" dirty="0" smtClean="0">
                <a:latin typeface="Calibri"/>
                <a:cs typeface="Calibri"/>
              </a:rPr>
              <a:t>a  </a:t>
            </a:r>
            <a:r>
              <a:rPr lang="id-ID" dirty="0" smtClean="0">
                <a:latin typeface="Calibri"/>
                <a:cs typeface="Calibri"/>
              </a:rPr>
              <a:t>= 19,66</a:t>
            </a:r>
          </a:p>
          <a:p>
            <a:pPr>
              <a:buNone/>
            </a:pPr>
            <a:endParaRPr lang="id-ID" sz="3200" dirty="0" smtClean="0">
              <a:latin typeface="Calibri"/>
              <a:cs typeface="Calibri"/>
            </a:endParaRPr>
          </a:p>
          <a:p>
            <a:pPr>
              <a:buNone/>
            </a:pP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r>
              <a:rPr lang="id-ID" dirty="0" smtClean="0"/>
              <a:t>Variasi ramalan Y untuk setiap X</a:t>
            </a:r>
          </a:p>
          <a:p>
            <a:pPr>
              <a:buNone/>
            </a:pPr>
            <a:r>
              <a:rPr lang="id-ID" dirty="0" smtClean="0"/>
              <a:t>	 (untuk X = 100) :</a:t>
            </a:r>
          </a:p>
          <a:p>
            <a:pPr marL="624078" indent="-514350">
              <a:buNone/>
            </a:pPr>
            <a:r>
              <a:rPr lang="id-ID" dirty="0" smtClean="0"/>
              <a:t>1.	rata-rata ramalan :</a:t>
            </a:r>
          </a:p>
          <a:p>
            <a:pPr marL="624078" indent="-514350">
              <a:buNone/>
            </a:pPr>
            <a:r>
              <a:rPr lang="id-ID" dirty="0" smtClean="0"/>
              <a:t>	 s</a:t>
            </a:r>
            <a:r>
              <a:rPr lang="id-ID" dirty="0" smtClean="0">
                <a:latin typeface="Calibri"/>
                <a:cs typeface="Calibri"/>
              </a:rPr>
              <a:t>²</a:t>
            </a:r>
            <a:r>
              <a:rPr lang="id-ID" sz="1400" dirty="0" smtClean="0">
                <a:latin typeface="Calibri"/>
                <a:cs typeface="Calibri"/>
              </a:rPr>
              <a:t>Y </a:t>
            </a:r>
            <a:r>
              <a:rPr lang="id-ID" dirty="0" smtClean="0">
                <a:latin typeface="Calibri"/>
                <a:cs typeface="Calibri"/>
              </a:rPr>
              <a:t>= 1,56</a:t>
            </a:r>
          </a:p>
          <a:p>
            <a:pPr marL="624078" indent="-514350">
              <a:buNone/>
            </a:pPr>
            <a:endParaRPr lang="id-ID" dirty="0" smtClean="0">
              <a:latin typeface="Calibri"/>
              <a:cs typeface="Calibri"/>
            </a:endParaRPr>
          </a:p>
          <a:p>
            <a:pPr marL="624078" indent="-514350">
              <a:buNone/>
            </a:pPr>
            <a:r>
              <a:rPr lang="id-ID" dirty="0" smtClean="0"/>
              <a:t>2.	</a:t>
            </a:r>
            <a:r>
              <a:rPr lang="id-ID" smtClean="0"/>
              <a:t>Variasi ramalan </a:t>
            </a:r>
            <a:r>
              <a:rPr lang="id-ID" dirty="0" smtClean="0"/>
              <a:t>:</a:t>
            </a:r>
          </a:p>
          <a:p>
            <a:pPr marL="624078" indent="-514350">
              <a:buNone/>
            </a:pPr>
            <a:r>
              <a:rPr lang="id-ID" dirty="0" smtClean="0"/>
              <a:t>	 s</a:t>
            </a:r>
            <a:r>
              <a:rPr lang="id-ID" dirty="0" smtClean="0">
                <a:latin typeface="Calibri"/>
                <a:cs typeface="Calibri"/>
              </a:rPr>
              <a:t>²</a:t>
            </a:r>
            <a:r>
              <a:rPr lang="id-ID" sz="1400" dirty="0" smtClean="0">
                <a:latin typeface="Calibri"/>
                <a:cs typeface="Calibri"/>
              </a:rPr>
              <a:t>Y </a:t>
            </a:r>
            <a:r>
              <a:rPr lang="id-ID" dirty="0" smtClean="0">
                <a:latin typeface="Calibri"/>
                <a:cs typeface="Calibri"/>
              </a:rPr>
              <a:t>= 13,76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 algn="just">
              <a:buNone/>
            </a:pP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b. </a:t>
            </a:r>
          </a:p>
          <a:p>
            <a:pPr marL="109538" indent="0" algn="just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yang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109538" indent="0" algn="just">
              <a:buNone/>
            </a:pPr>
            <a:r>
              <a:rPr lang="en-US" sz="4400" dirty="0" smtClean="0"/>
              <a:t>H</a:t>
            </a:r>
            <a:r>
              <a:rPr lang="en-US" sz="2000" dirty="0" smtClean="0"/>
              <a:t>0 </a:t>
            </a:r>
            <a:r>
              <a:rPr lang="en-US" sz="2400" dirty="0" smtClean="0"/>
              <a:t>: </a:t>
            </a:r>
            <a:r>
              <a:rPr lang="el-GR" sz="4000" dirty="0" smtClean="0"/>
              <a:t>β</a:t>
            </a:r>
            <a:r>
              <a:rPr lang="en-US" sz="4000" dirty="0" smtClean="0"/>
              <a:t> = 0</a:t>
            </a:r>
          </a:p>
          <a:p>
            <a:pPr marL="109538" indent="0" algn="just">
              <a:buNone/>
            </a:pPr>
            <a:r>
              <a:rPr lang="en-US" sz="4400" dirty="0" smtClean="0"/>
              <a:t>H</a:t>
            </a:r>
            <a:r>
              <a:rPr lang="en-US" sz="2000" dirty="0" smtClean="0"/>
              <a:t>1 </a:t>
            </a:r>
            <a:r>
              <a:rPr lang="en-US" sz="2400" dirty="0" smtClean="0"/>
              <a:t>: </a:t>
            </a:r>
            <a:r>
              <a:rPr lang="el-GR" sz="4000" dirty="0" smtClean="0"/>
              <a:t>β</a:t>
            </a:r>
            <a:r>
              <a:rPr lang="en-US" sz="4000" dirty="0" smtClean="0"/>
              <a:t> ≠ 0</a:t>
            </a:r>
          </a:p>
          <a:p>
            <a:pPr marL="109538" indent="0" algn="just">
              <a:buNone/>
            </a:pPr>
            <a:endParaRPr lang="en-US" sz="4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pPr marL="109538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error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variance/ </a:t>
            </a:r>
            <a:r>
              <a:rPr lang="en-US" dirty="0" err="1" smtClean="0"/>
              <a:t>variasi</a:t>
            </a:r>
            <a:r>
              <a:rPr lang="en-US" dirty="0" smtClean="0"/>
              <a:t> yang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109538" indent="0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: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error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sz="2000" dirty="0" smtClean="0"/>
              <a:t>=0,1292377121 = 0,13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2428860" y="3000372"/>
            <a:ext cx="4067175" cy="885825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143512"/>
            <a:ext cx="2276475" cy="37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: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t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regrei</a:t>
            </a:r>
            <a:r>
              <a:rPr lang="en-US" dirty="0" smtClean="0"/>
              <a:t> b </a:t>
            </a:r>
            <a:r>
              <a:rPr lang="en-US" dirty="0" err="1" smtClean="0"/>
              <a:t>nilai</a:t>
            </a:r>
            <a:r>
              <a:rPr lang="en-US" dirty="0" smtClean="0"/>
              <a:t> t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t = (b – </a:t>
            </a:r>
            <a:r>
              <a:rPr lang="el-GR" dirty="0" smtClean="0"/>
              <a:t>β</a:t>
            </a:r>
            <a:r>
              <a:rPr lang="en-US" dirty="0" smtClean="0"/>
              <a:t>) /</a:t>
            </a:r>
          </a:p>
          <a:p>
            <a:pPr>
              <a:buNone/>
            </a:pPr>
            <a:r>
              <a:rPr lang="en-US" dirty="0" smtClean="0"/>
              <a:t>   = (0,93 – 0) 0,13</a:t>
            </a:r>
          </a:p>
          <a:p>
            <a:pPr>
              <a:buNone/>
            </a:pPr>
            <a:r>
              <a:rPr lang="en-US" dirty="0" smtClean="0"/>
              <a:t>   = 7,153846154 = 7,15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: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interval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meramal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linier.</a:t>
            </a:r>
            <a:endParaRPr lang="en-US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214554"/>
            <a:ext cx="404071" cy="862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069848"/>
          </a:xfrm>
        </p:spPr>
        <p:txBody>
          <a:bodyPr/>
          <a:lstStyle/>
          <a:p>
            <a:pPr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aramond Pro Bold" pitchFamily="18" charset="0"/>
              </a:rPr>
              <a:t>R E G R E S I 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C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2214546" y="2500306"/>
            <a:ext cx="2931059" cy="642942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429132"/>
            <a:ext cx="39909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dungan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koefisiennya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857364"/>
            <a:ext cx="2428892" cy="1143008"/>
          </a:xfrm>
          <a:prstGeom prst="rect">
            <a:avLst/>
          </a:prstGeom>
          <a:noFill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143380"/>
            <a:ext cx="3562350" cy="581025"/>
          </a:xfrm>
          <a:prstGeom prst="rect">
            <a:avLst/>
          </a:prstGeom>
          <a:noFill/>
        </p:spPr>
      </p:pic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143512"/>
            <a:ext cx="4857784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endParaRPr lang="en-US" dirty="0" smtClean="0"/>
          </a:p>
          <a:p>
            <a:pPr marL="109538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3macam,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Regresi</a:t>
            </a:r>
            <a:r>
              <a:rPr lang="en-US" dirty="0" smtClean="0"/>
              <a:t> 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1.</a:t>
            </a:r>
          </a:p>
          <a:p>
            <a:pPr marL="624078" indent="-514350"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(b/a),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1.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Sisa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n-2.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928802"/>
            <a:ext cx="1447800" cy="314325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928802"/>
            <a:ext cx="3581400" cy="32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/>
          <a:lstStyle/>
          <a:p>
            <a:r>
              <a:rPr lang="en-US" dirty="0" smtClean="0"/>
              <a:t>Sum of squares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Sum of squares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b/a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428868"/>
            <a:ext cx="1247775" cy="314325"/>
          </a:xfrm>
          <a:prstGeom prst="rect">
            <a:avLst/>
          </a:prstGeo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428868"/>
            <a:ext cx="247650" cy="304800"/>
          </a:xfrm>
          <a:prstGeom prst="rect">
            <a:avLst/>
          </a:prstGeom>
          <a:noFill/>
        </p:spPr>
      </p:pic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572008"/>
            <a:ext cx="288607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r>
              <a:rPr lang="en-US" dirty="0" smtClean="0"/>
              <a:t> sum of squares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 squares yang </a:t>
            </a:r>
            <a:r>
              <a:rPr lang="en-US" dirty="0" err="1" smtClean="0"/>
              <a:t>berikatan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Mean squares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b /a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785926"/>
            <a:ext cx="2771775" cy="342900"/>
          </a:xfrm>
          <a:prstGeom prst="rect">
            <a:avLst/>
          </a:prstGeom>
          <a:noFill/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857628"/>
            <a:ext cx="1981200" cy="304800"/>
          </a:xfrm>
          <a:prstGeom prst="rect">
            <a:avLst/>
          </a:prstGeom>
          <a:noFill/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643578"/>
            <a:ext cx="253365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r>
              <a:rPr lang="en-US" dirty="0" smtClean="0"/>
              <a:t>Mean squares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F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214554"/>
            <a:ext cx="2600325" cy="304800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072074"/>
            <a:ext cx="199072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Uji</a:t>
            </a:r>
            <a:r>
              <a:rPr lang="en-US" dirty="0" smtClean="0"/>
              <a:t> Linier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16" y="1643050"/>
          <a:ext cx="207170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436"/>
                <a:gridCol w="1069266"/>
              </a:tblGrid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39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sum of squares </a:t>
            </a:r>
            <a:r>
              <a:rPr lang="en-US" dirty="0" err="1" smtClean="0"/>
              <a:t>erros</a:t>
            </a:r>
            <a:r>
              <a:rPr lang="en-US" dirty="0" smtClean="0"/>
              <a:t> (SS</a:t>
            </a:r>
            <a:r>
              <a:rPr lang="en-US" sz="1000" dirty="0" smtClean="0"/>
              <a:t> error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  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error</a:t>
            </a:r>
            <a:r>
              <a:rPr lang="en-US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∑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US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ketidaksamaan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sisa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-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error</a:t>
            </a:r>
            <a:endParaRPr lang="en-US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ketidaksamaan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ketidaksamaan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dk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ketidaksamaan</a:t>
            </a:r>
            <a:endParaRPr lang="en-US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error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error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dk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lang="en-US" baseline="-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error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lang="en-US" b="1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071678"/>
            <a:ext cx="1323975" cy="785818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7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pPr marL="109538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linieritas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 </a:t>
            </a:r>
            <a:r>
              <a:rPr lang="en-US" dirty="0" err="1" smtClean="0"/>
              <a:t>tes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hipotesisnya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109538" indent="0"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persamaan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regresi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linier</a:t>
            </a:r>
          </a:p>
          <a:p>
            <a:pPr marL="109538" indent="0"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persamaan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regresi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tak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linier</a:t>
            </a:r>
          </a:p>
          <a:p>
            <a:pPr marL="109538" indent="0">
              <a:buNone/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 marL="109538" indent="0">
              <a:buNone/>
            </a:pP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F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hitung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dicari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:  </a:t>
            </a:r>
            <a:endParaRPr lang="en-US" dirty="0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143380"/>
            <a:ext cx="3844682" cy="37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85992"/>
            <a:ext cx="8568952" cy="330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latin typeface="Comic Sans MS" pitchFamily="66" charset="0"/>
              </a:rPr>
              <a:t>	Fungsinya untuk melihat kondisi waktu di masa lalu maupun di masa depan dengan dasar keadaan sekarang (prediksi/taksiran)</a:t>
            </a:r>
          </a:p>
          <a:p>
            <a:pPr>
              <a:buNone/>
            </a:pPr>
            <a:endParaRPr lang="id-ID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id-ID" sz="2400" dirty="0" smtClean="0">
                <a:latin typeface="Comic Sans MS" pitchFamily="66" charset="0"/>
              </a:rPr>
              <a:t>	Dalam melakukan prediksi hendaknya menentukan mana yang sebab dan mana yang akibat sehinngga hubungan yang dicari akan bersifat kausal (sebab-akibat)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3688" y="980728"/>
            <a:ext cx="5457218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Gothic" pitchFamily="34" charset="0"/>
              </a:rPr>
              <a:t>REGRESI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sz="3200" dirty="0" smtClean="0">
                <a:latin typeface="Adobe Garamond Pro Bold" pitchFamily="18" charset="0"/>
              </a:rPr>
              <a:t>Beberapa pola persamaan regresi dengan satu variabel bebas yang digunakan dalam prediksi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472518" cy="4860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Linier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Ŷ = a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Parabola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Ŷ = a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Cx²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Hiperbola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Ŷ = 1/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a+bX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AutoNum type="arabicPeriod" startAt="4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Ŷ = a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Cx² + dX³</a:t>
            </a:r>
          </a:p>
          <a:p>
            <a:pPr>
              <a:lnSpc>
                <a:spcPct val="150000"/>
              </a:lnSpc>
              <a:buNone/>
            </a:pPr>
            <a:endParaRPr lang="id-ID" sz="2400" dirty="0" smtClean="0"/>
          </a:p>
          <a:p>
            <a:pPr>
              <a:lnSpc>
                <a:spcPct val="150000"/>
              </a:lnSpc>
              <a:buNone/>
            </a:pPr>
            <a:r>
              <a:rPr lang="id-ID" sz="2400" dirty="0" smtClean="0"/>
              <a:t>Sedang untuk regresi dengan variabel bebas &gt;1 yaitu 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Ŷ = a +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id-ID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d-ID" sz="2000" baseline="-25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Dimana jumlah variabel bebas sebanyak  i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631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sz="2400" dirty="0" smtClean="0"/>
              <a:t>Contoh : terdapat dua variabel; variabel intelegensi (x) dan variabel hasil belajar (y) dengan pola penyebarannya : </a:t>
            </a:r>
            <a:endParaRPr lang="id-ID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Buatlah gambar diagramnya (diagram scatter) !!!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87511" y="2615882"/>
          <a:ext cx="8156455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48145"/>
                <a:gridCol w="748145"/>
                <a:gridCol w="67500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3042" y="2000240"/>
            <a:ext cx="5715040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72398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070876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99504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928132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928264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428198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856958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429918" y="54284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00166" y="5500702"/>
            <a:ext cx="407196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d-ID" sz="1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0        20       40      60       80       100      120     140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71604" y="54276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71604" y="271303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71604" y="321468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71604" y="37846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71604" y="214152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71604" y="435610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71604" y="48577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129761" y="1971154"/>
            <a:ext cx="513281" cy="36009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120</a:t>
            </a: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d-ID" sz="1200" b="1" spc="1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100</a:t>
            </a: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d-ID" sz="1200" b="1" spc="1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80</a:t>
            </a: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d-ID" sz="1200" b="1" spc="1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d-ID" sz="1200" b="1" spc="1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40</a:t>
            </a:r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d-ID" sz="1200" b="1" spc="1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20</a:t>
            </a: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id-ID" sz="1200" b="1" cap="none" spc="1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d-ID" sz="1200" b="1" spc="1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</a:t>
            </a:r>
            <a:endParaRPr lang="en-US" sz="1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1" name="7-Point Star 50"/>
          <p:cNvSpPr/>
          <p:nvPr/>
        </p:nvSpPr>
        <p:spPr>
          <a:xfrm>
            <a:off x="3929058" y="3143248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2" name="7-Point Star 51"/>
          <p:cNvSpPr/>
          <p:nvPr/>
        </p:nvSpPr>
        <p:spPr>
          <a:xfrm>
            <a:off x="3786182" y="3143248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3" name="7-Point Star 52"/>
          <p:cNvSpPr/>
          <p:nvPr/>
        </p:nvSpPr>
        <p:spPr>
          <a:xfrm>
            <a:off x="4071934" y="3000372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4" name="7-Point Star 53"/>
          <p:cNvSpPr/>
          <p:nvPr/>
        </p:nvSpPr>
        <p:spPr>
          <a:xfrm>
            <a:off x="4071934" y="2928934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5" name="7-Point Star 54"/>
          <p:cNvSpPr/>
          <p:nvPr/>
        </p:nvSpPr>
        <p:spPr>
          <a:xfrm>
            <a:off x="3786182" y="2357430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6" name="7-Point Star 55"/>
          <p:cNvSpPr/>
          <p:nvPr/>
        </p:nvSpPr>
        <p:spPr>
          <a:xfrm>
            <a:off x="3643306" y="3429000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7" name="7-Point Star 56"/>
          <p:cNvSpPr/>
          <p:nvPr/>
        </p:nvSpPr>
        <p:spPr>
          <a:xfrm>
            <a:off x="4429124" y="2643182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8" name="7-Point Star 57"/>
          <p:cNvSpPr/>
          <p:nvPr/>
        </p:nvSpPr>
        <p:spPr>
          <a:xfrm>
            <a:off x="4214810" y="3000372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59" name="7-Point Star 58"/>
          <p:cNvSpPr/>
          <p:nvPr/>
        </p:nvSpPr>
        <p:spPr>
          <a:xfrm>
            <a:off x="3929058" y="3286124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60" name="7-Point Star 59"/>
          <p:cNvSpPr/>
          <p:nvPr/>
        </p:nvSpPr>
        <p:spPr>
          <a:xfrm>
            <a:off x="4071934" y="3000372"/>
            <a:ext cx="142876" cy="142876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25465" y="928670"/>
            <a:ext cx="5075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Diagram Scatter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473780" y="5957848"/>
            <a:ext cx="13838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Garamond Pro Bold" pitchFamily="18" charset="0"/>
              </a:rPr>
              <a:t>Intelegensi 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Garamond Pro Bold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 rot="16200000">
            <a:off x="104221" y="3461815"/>
            <a:ext cx="15345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Garamond Pro Bold" pitchFamily="18" charset="0"/>
              </a:rPr>
              <a:t>Hasil Belajar</a:t>
            </a:r>
            <a:endParaRPr lang="id-ID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H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perhitungan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ɑ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kecocakannya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pengganti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dan b berfungsi sebagai pengganti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pengganti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prediksi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Nilai 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a = </a:t>
            </a:r>
          </a:p>
          <a:p>
            <a:pPr algn="just">
              <a:buNone/>
            </a:pPr>
            <a:endParaRPr lang="id-ID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id-ID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Nilai 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b = </a:t>
            </a:r>
            <a:endParaRPr lang="id-ID" sz="2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214686"/>
            <a:ext cx="2819399" cy="724988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010" y="4454951"/>
            <a:ext cx="2209800" cy="688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>
            <a:normAutofit/>
          </a:bodyPr>
          <a:lstStyle/>
          <a:p>
            <a:r>
              <a:rPr lang="id-ID" sz="2000" dirty="0" smtClean="0"/>
              <a:t>Diperlukan beberapa variasi yang mungkin akan muncul dan apakah nilai tiap variasi terlalu besar atau tidak, seperti :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id-ID" sz="2400" dirty="0" smtClean="0"/>
              <a:t>Variasi kekeliruan taksiran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sz="2400" dirty="0" smtClean="0"/>
              <a:t>Variasi masing-masing variabel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pPr algn="just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SS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sum of squares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kuadrat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kuadrat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simpangan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rata-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ratanya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id-ID" sz="24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099" y="2357429"/>
            <a:ext cx="3265743" cy="714381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46" y="3786190"/>
            <a:ext cx="1143000" cy="762000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714884"/>
            <a:ext cx="10287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143380"/>
            <a:ext cx="2333625" cy="381000"/>
          </a:xfrm>
          <a:prstGeom prst="rect">
            <a:avLst/>
          </a:prstGeom>
          <a:noFill/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643182"/>
            <a:ext cx="2667000" cy="6704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42910" y="1357299"/>
            <a:ext cx="6215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koefisien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Koefisien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Koefisien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7.7.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1235</TotalTime>
  <Words>931</Words>
  <Application>Microsoft Office PowerPoint</Application>
  <PresentationFormat>On-screen Show (4:3)</PresentationFormat>
  <Paragraphs>382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Urban</vt:lpstr>
      <vt:lpstr>Statistika Dasar</vt:lpstr>
      <vt:lpstr>R E G R E S I </vt:lpstr>
      <vt:lpstr>Slide 3</vt:lpstr>
      <vt:lpstr>Beberapa pola persamaan regresi dengan satu variabel bebas yang digunakan dalam prediksi :</vt:lpstr>
      <vt:lpstr>Contoh : terdapat dua variabel; variabel intelegensi (x) dan variabel hasil belajar (y) dengan pola penyebarannya : </vt:lpstr>
      <vt:lpstr>Slide 6</vt:lpstr>
      <vt:lpstr> </vt:lpstr>
      <vt:lpstr>Diperlukan beberapa variasi yang mungkin akan muncul dan apakah nilai tiap variasi terlalu besar atau tidak, seperti :</vt:lpstr>
      <vt:lpstr>Slide 9</vt:lpstr>
      <vt:lpstr>Slide 10</vt:lpstr>
      <vt:lpstr>Slide 11</vt:lpstr>
      <vt:lpstr>Slide 12</vt:lpstr>
      <vt:lpstr>Slide 13</vt:lpstr>
      <vt:lpstr>Berdasarkan tabel, dapat diketahui nilai :</vt:lpstr>
      <vt:lpstr> </vt:lpstr>
      <vt:lpstr> </vt:lpstr>
      <vt:lpstr>Pengujian signifikan koefisien regresi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Uji Linier Regresi Sederhana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79</cp:revision>
  <dcterms:created xsi:type="dcterms:W3CDTF">2016-11-27T05:29:52Z</dcterms:created>
  <dcterms:modified xsi:type="dcterms:W3CDTF">2018-04-09T04:16:42Z</dcterms:modified>
</cp:coreProperties>
</file>