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25"/>
  </p:notesMasterIdLst>
  <p:sldIdLst>
    <p:sldId id="292" r:id="rId2"/>
    <p:sldId id="257" r:id="rId3"/>
    <p:sldId id="264" r:id="rId4"/>
    <p:sldId id="266" r:id="rId5"/>
    <p:sldId id="267" r:id="rId6"/>
    <p:sldId id="268" r:id="rId7"/>
    <p:sldId id="261" r:id="rId8"/>
    <p:sldId id="269" r:id="rId9"/>
    <p:sldId id="270" r:id="rId10"/>
    <p:sldId id="278" r:id="rId11"/>
    <p:sldId id="279" r:id="rId12"/>
    <p:sldId id="280" r:id="rId13"/>
    <p:sldId id="282" r:id="rId14"/>
    <p:sldId id="283" r:id="rId15"/>
    <p:sldId id="272" r:id="rId16"/>
    <p:sldId id="273" r:id="rId17"/>
    <p:sldId id="274" r:id="rId18"/>
    <p:sldId id="275" r:id="rId19"/>
    <p:sldId id="284" r:id="rId20"/>
    <p:sldId id="285" r:id="rId21"/>
    <p:sldId id="288" r:id="rId22"/>
    <p:sldId id="290" r:id="rId23"/>
    <p:sldId id="29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5" d="100"/>
          <a:sy n="35" d="100"/>
        </p:scale>
        <p:origin x="-612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864DD-B2A9-4C73-9994-9E9161E7D425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660ED-5607-40A1-B277-2F5EECCF5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93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E0ABD-97B5-4BAF-925E-0ED3F4040EC8}" type="slidenum">
              <a:rPr lang="en-US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48E9A4-497D-43CE-B022-97F6AAB96510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59D8DE4-7845-4C08-822C-EAA4024C3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28" y="1000108"/>
            <a:ext cx="6172200" cy="2000264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>
                <a:latin typeface="Comic Sans MS" pitchFamily="66" charset="0"/>
              </a:rPr>
              <a:t>Pengu</a:t>
            </a:r>
            <a:r>
              <a:rPr lang="en-US" sz="4800" dirty="0"/>
              <a:t>j</a:t>
            </a:r>
            <a:r>
              <a:rPr lang="id-ID" sz="4800" dirty="0" smtClean="0">
                <a:latin typeface="Comic Sans MS" pitchFamily="66" charset="0"/>
              </a:rPr>
              <a:t>ian Hipotesis</a:t>
            </a:r>
            <a:endParaRPr lang="id-ID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4534593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pPr algn="ctr"/>
            <a:r>
              <a:rPr lang="id-ID" u="sng" dirty="0" smtClean="0">
                <a:solidFill>
                  <a:schemeClr val="tx1"/>
                </a:solidFill>
              </a:rPr>
              <a:t>Student’s T Statistik</a:t>
            </a:r>
            <a:endParaRPr lang="id-ID" u="sng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58204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>
                <a:latin typeface="+mj-lt"/>
              </a:rPr>
              <a:t>Standard error pada distribusi t </a:t>
            </a:r>
          </a:p>
          <a:p>
            <a:pPr marL="365125" indent="-255588">
              <a:buNone/>
            </a:pPr>
            <a:r>
              <a:rPr lang="en-US" dirty="0" smtClean="0">
                <a:latin typeface="+mj-lt"/>
              </a:rPr>
              <a:t>	</a:t>
            </a:r>
            <a:r>
              <a:rPr lang="id-ID" dirty="0" smtClean="0">
                <a:latin typeface="+mj-lt"/>
              </a:rPr>
              <a:t>S</a:t>
            </a:r>
            <a:r>
              <a:rPr lang="id-ID" sz="1800" dirty="0" smtClean="0">
                <a:latin typeface="+mj-lt"/>
              </a:rPr>
              <a:t>x</a:t>
            </a:r>
            <a:r>
              <a:rPr lang="id-ID" sz="2800" dirty="0" smtClean="0">
                <a:latin typeface="+mj-lt"/>
              </a:rPr>
              <a:t>  = </a:t>
            </a:r>
            <a:r>
              <a:rPr lang="id-ID" sz="2800" u="sng" dirty="0" smtClean="0">
                <a:latin typeface="+mj-lt"/>
              </a:rPr>
              <a:t>sd</a:t>
            </a:r>
          </a:p>
          <a:p>
            <a:pPr>
              <a:buNone/>
            </a:pPr>
            <a:r>
              <a:rPr lang="id-ID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		    </a:t>
            </a:r>
            <a:r>
              <a:rPr lang="en-US" sz="2400" dirty="0" smtClean="0"/>
              <a:t>√</a:t>
            </a:r>
            <a:r>
              <a:rPr lang="id-ID" sz="2400" dirty="0" smtClean="0">
                <a:latin typeface="+mj-lt"/>
              </a:rPr>
              <a:t>n  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id-ID" sz="2400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Simpangan baku 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id-ID" sz="2400" dirty="0" smtClean="0">
                <a:latin typeface="+mj-lt"/>
              </a:rPr>
              <a:t>sd  = 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/>
              <a:t>∑ </a:t>
            </a:r>
            <a:r>
              <a:rPr lang="id-ID" sz="2400" u="sng" dirty="0" smtClean="0">
                <a:latin typeface="+mj-lt"/>
              </a:rPr>
              <a:t>(x-x)²</a:t>
            </a:r>
          </a:p>
          <a:p>
            <a:pPr>
              <a:buNone/>
            </a:pPr>
            <a:r>
              <a:rPr lang="id-ID" sz="2400" dirty="0" smtClean="0">
                <a:latin typeface="+mj-lt"/>
              </a:rPr>
              <a:t>		       </a:t>
            </a:r>
            <a:r>
              <a:rPr lang="en-US" sz="2400" dirty="0" smtClean="0">
                <a:latin typeface="+mj-lt"/>
              </a:rPr>
              <a:t>	</a:t>
            </a:r>
            <a:r>
              <a:rPr lang="id-ID" sz="2400" dirty="0" smtClean="0">
                <a:latin typeface="+mj-lt"/>
              </a:rPr>
              <a:t>n-1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id-ID" sz="2400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Menghitug T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	</a:t>
            </a:r>
            <a:r>
              <a:rPr lang="id-ID" sz="2400" dirty="0" smtClean="0">
                <a:latin typeface="+mj-lt"/>
              </a:rPr>
              <a:t>T = </a:t>
            </a:r>
            <a:r>
              <a:rPr lang="id-ID" sz="2400" u="sng" dirty="0" smtClean="0">
                <a:latin typeface="+mj-lt"/>
              </a:rPr>
              <a:t>x  - µ </a:t>
            </a:r>
            <a:endParaRPr lang="id-ID" sz="2400" u="sng" dirty="0">
              <a:latin typeface="+mj-lt"/>
            </a:endParaRPr>
          </a:p>
          <a:p>
            <a:pPr>
              <a:buNone/>
            </a:pPr>
            <a:r>
              <a:rPr lang="id-ID" sz="24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	   </a:t>
            </a:r>
            <a:r>
              <a:rPr lang="id-ID" sz="2400" dirty="0" smtClean="0">
                <a:latin typeface="+mj-lt"/>
              </a:rPr>
              <a:t>S</a:t>
            </a:r>
            <a:r>
              <a:rPr lang="id-ID" sz="1200" dirty="0" smtClean="0">
                <a:latin typeface="+mj-lt"/>
              </a:rPr>
              <a:t>X</a:t>
            </a:r>
            <a:endParaRPr lang="id-ID" sz="2400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142976" y="2071678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Brace 8"/>
          <p:cNvSpPr/>
          <p:nvPr/>
        </p:nvSpPr>
        <p:spPr>
          <a:xfrm>
            <a:off x="5214942" y="0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86050" y="357187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57488" y="335756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928794" y="557055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1547664" y="3767106"/>
            <a:ext cx="1511508" cy="742014"/>
          </a:xfrm>
          <a:custGeom>
            <a:avLst/>
            <a:gdLst>
              <a:gd name="connsiteX0" fmla="*/ 12492 w 1511508"/>
              <a:gd name="connsiteY0" fmla="*/ 419725 h 742014"/>
              <a:gd name="connsiteX1" fmla="*/ 177384 w 1511508"/>
              <a:gd name="connsiteY1" fmla="*/ 689548 h 742014"/>
              <a:gd name="connsiteX2" fmla="*/ 222354 w 1511508"/>
              <a:gd name="connsiteY2" fmla="*/ 104931 h 742014"/>
              <a:gd name="connsiteX3" fmla="*/ 1511508 w 1511508"/>
              <a:gd name="connsiteY3" fmla="*/ 59961 h 74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1508" h="742014">
                <a:moveTo>
                  <a:pt x="12492" y="419725"/>
                </a:moveTo>
                <a:cubicBezTo>
                  <a:pt x="77449" y="580869"/>
                  <a:pt x="142407" y="742014"/>
                  <a:pt x="177384" y="689548"/>
                </a:cubicBezTo>
                <a:cubicBezTo>
                  <a:pt x="212361" y="637082"/>
                  <a:pt x="0" y="209862"/>
                  <a:pt x="222354" y="104931"/>
                </a:cubicBezTo>
                <a:cubicBezTo>
                  <a:pt x="444708" y="0"/>
                  <a:pt x="978108" y="29980"/>
                  <a:pt x="1511508" y="5996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525692"/>
            <a:ext cx="8643998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err="1" smtClean="0">
                <a:latin typeface="Comic Sans MS" pitchFamily="66" charset="0"/>
              </a:rPr>
              <a:t>Contoh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 err="1" smtClean="0">
                <a:latin typeface="Comic Sans MS" pitchFamily="66" charset="0"/>
              </a:rPr>
              <a:t>soal</a:t>
            </a:r>
            <a:r>
              <a:rPr lang="en-US" sz="2600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en-US" sz="2600" dirty="0" smtClean="0">
                <a:latin typeface="Comic Sans MS" pitchFamily="66" charset="0"/>
              </a:rPr>
              <a:t>		</a:t>
            </a:r>
            <a:r>
              <a:rPr lang="id-ID" sz="2600" dirty="0" smtClean="0">
                <a:latin typeface="Comic Sans MS" pitchFamily="66" charset="0"/>
              </a:rPr>
              <a:t>Dekan suatu fakultas mendengar berita bahwa dosen A selalu memberi nilai lebih tinggi dari dosen-dosen lainnya pada mata kuliah yang sama.</a:t>
            </a:r>
          </a:p>
          <a:p>
            <a:pPr algn="just">
              <a:buNone/>
            </a:pPr>
            <a:r>
              <a:rPr lang="id-ID" sz="2600" dirty="0">
                <a:latin typeface="Comic Sans MS" pitchFamily="66" charset="0"/>
              </a:rPr>
              <a:t>	</a:t>
            </a:r>
            <a:r>
              <a:rPr lang="id-ID" sz="2600" dirty="0" smtClean="0">
                <a:latin typeface="Comic Sans MS" pitchFamily="66" charset="0"/>
              </a:rPr>
              <a:t>	Sebelum melakukan tindakan teguran dekan memutuskan untuk melakukan penelitian terlebih dahulu. Untuk itu diambil sekelompok sampel yang diamb</a:t>
            </a:r>
            <a:r>
              <a:rPr lang="en-US" sz="2600" dirty="0" err="1" smtClean="0">
                <a:latin typeface="Comic Sans MS" pitchFamily="66" charset="0"/>
              </a:rPr>
              <a:t>il</a:t>
            </a:r>
            <a:r>
              <a:rPr lang="id-ID" sz="2600" dirty="0" smtClean="0">
                <a:latin typeface="Comic Sans MS" pitchFamily="66" charset="0"/>
              </a:rPr>
              <a:t> dari sekelompok mahasiswa yang mengambil mata kuliah dengan dosen A.</a:t>
            </a:r>
          </a:p>
          <a:p>
            <a:pPr algn="just">
              <a:buNone/>
            </a:pPr>
            <a:r>
              <a:rPr lang="id-ID" sz="2600" dirty="0">
                <a:latin typeface="Comic Sans MS" pitchFamily="66" charset="0"/>
              </a:rPr>
              <a:t>	</a:t>
            </a:r>
            <a:r>
              <a:rPr lang="id-ID" sz="2600" dirty="0" smtClean="0">
                <a:latin typeface="Comic Sans MS" pitchFamily="66" charset="0"/>
              </a:rPr>
              <a:t>	Dari pengumuman nilai ke-10 sampel ternyata nilai-nilai mereka mempunyai penyebaran sebagai berikut :</a:t>
            </a:r>
          </a:p>
          <a:p>
            <a:pPr algn="just">
              <a:buNone/>
            </a:pPr>
            <a:r>
              <a:rPr lang="id-ID" sz="2600" dirty="0" smtClean="0">
                <a:latin typeface="Comic Sans MS" pitchFamily="66" charset="0"/>
              </a:rPr>
              <a:t>	94 86 83 75 71  69 64 62 58 58</a:t>
            </a:r>
            <a:r>
              <a:rPr lang="en-US" sz="2600" dirty="0" smtClean="0">
                <a:latin typeface="Comic Sans MS" pitchFamily="66" charset="0"/>
              </a:rPr>
              <a:t>.</a:t>
            </a:r>
            <a:endParaRPr lang="id-ID" sz="26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id-ID" sz="2600" dirty="0" smtClean="0">
                <a:latin typeface="Comic Sans MS" pitchFamily="66" charset="0"/>
              </a:rPr>
              <a:t>		Apabila nilai rata-rata untuk mata kuliah tersebut yang diasuh beberapa dosen dan dosen A merupakan salah satu dosennya adalah 65. </a:t>
            </a:r>
            <a:r>
              <a:rPr lang="en-US" sz="2600" dirty="0" smtClean="0">
                <a:latin typeface="Comic Sans MS" pitchFamily="66" charset="0"/>
              </a:rPr>
              <a:t>A</a:t>
            </a:r>
            <a:r>
              <a:rPr lang="id-ID" sz="2600" dirty="0" smtClean="0">
                <a:latin typeface="Comic Sans MS" pitchFamily="66" charset="0"/>
              </a:rPr>
              <a:t>pa keputusan yang harus diambil dekan ?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97658"/>
            <a:ext cx="8015318" cy="714356"/>
          </a:xfrm>
        </p:spPr>
        <p:txBody>
          <a:bodyPr>
            <a:normAutofit/>
          </a:bodyPr>
          <a:lstStyle/>
          <a:p>
            <a:r>
              <a:rPr lang="en-US" sz="2800" b="0" dirty="0" err="1" smtClean="0">
                <a:solidFill>
                  <a:schemeClr val="tx1"/>
                </a:solidFill>
                <a:effectLst/>
              </a:rPr>
              <a:t>Jawab</a:t>
            </a:r>
            <a:r>
              <a:rPr lang="en-US" sz="2800" b="0" dirty="0" smtClean="0">
                <a:solidFill>
                  <a:schemeClr val="tx1"/>
                </a:solidFill>
                <a:effectLst/>
              </a:rPr>
              <a:t> :</a:t>
            </a:r>
            <a:endParaRPr lang="en-US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740576"/>
            <a:ext cx="8715436" cy="6000792"/>
          </a:xfrm>
        </p:spPr>
        <p:txBody>
          <a:bodyPr/>
          <a:lstStyle/>
          <a:p>
            <a:pPr marL="350838" indent="0">
              <a:buNone/>
            </a:pPr>
            <a:r>
              <a:rPr lang="id-ID" dirty="0" smtClean="0"/>
              <a:t>Diketahui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sz="2400" dirty="0" smtClean="0">
                <a:latin typeface="+mj-lt"/>
              </a:rPr>
              <a:t>N = 10</a:t>
            </a:r>
            <a:r>
              <a:rPr lang="en-US" sz="2400" dirty="0" smtClean="0">
                <a:latin typeface="+mj-lt"/>
              </a:rPr>
              <a:t>, </a:t>
            </a:r>
            <a:r>
              <a:rPr lang="id-ID" sz="2400" dirty="0" smtClean="0">
                <a:latin typeface="+mj-lt"/>
              </a:rPr>
              <a:t>µ = 65 </a:t>
            </a:r>
            <a:r>
              <a:rPr lang="en-US" sz="2400" dirty="0" smtClean="0">
                <a:latin typeface="+mj-lt"/>
              </a:rPr>
              <a:t>, </a:t>
            </a:r>
            <a:r>
              <a:rPr lang="id-ID" sz="2400" dirty="0" smtClean="0">
                <a:latin typeface="+mj-lt"/>
              </a:rPr>
              <a:t>jumlah skor dari sampel = 720</a:t>
            </a:r>
            <a:r>
              <a:rPr lang="en-US" sz="2400" dirty="0" smtClean="0">
                <a:latin typeface="+mj-lt"/>
              </a:rPr>
              <a:t>, </a:t>
            </a:r>
            <a:r>
              <a:rPr lang="id-ID" sz="2400" dirty="0" smtClean="0">
                <a:latin typeface="+mj-lt"/>
              </a:rPr>
              <a:t>Rata-rat</a:t>
            </a:r>
            <a:r>
              <a:rPr lang="en-US" sz="2400" dirty="0" smtClean="0">
                <a:latin typeface="+mj-lt"/>
              </a:rPr>
              <a:t>a</a:t>
            </a:r>
            <a:r>
              <a:rPr lang="id-ID" sz="2400" dirty="0" smtClean="0">
                <a:latin typeface="+mj-lt"/>
              </a:rPr>
              <a:t> skor dari sampel 720 : 10 = 72</a:t>
            </a:r>
            <a:r>
              <a:rPr lang="en-US" sz="2400" dirty="0" smtClean="0">
                <a:latin typeface="+mj-lt"/>
              </a:rPr>
              <a:t>. </a:t>
            </a:r>
          </a:p>
          <a:p>
            <a:pPr>
              <a:buNone/>
            </a:pPr>
            <a:endParaRPr lang="id-ID" sz="2400" dirty="0" smtClean="0">
              <a:latin typeface="+mj-lt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1656470"/>
              </p:ext>
            </p:extLst>
          </p:nvPr>
        </p:nvGraphicFramePr>
        <p:xfrm>
          <a:off x="3357552" y="2000240"/>
          <a:ext cx="5500728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33576"/>
                <a:gridCol w="1833576"/>
                <a:gridCol w="1833576"/>
              </a:tblGrid>
              <a:tr h="4206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 -  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(X -  X)</a:t>
                      </a:r>
                      <a:r>
                        <a:rPr lang="id-ID" dirty="0" smtClean="0">
                          <a:latin typeface="Agency FB"/>
                        </a:rPr>
                        <a:t>²</a:t>
                      </a:r>
                      <a:endParaRPr lang="id-ID" dirty="0" smtClean="0"/>
                    </a:p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484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196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121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64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196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196</a:t>
                      </a:r>
                      <a:endParaRPr lang="id-ID" dirty="0"/>
                    </a:p>
                  </a:txBody>
                  <a:tcPr/>
                </a:tc>
              </a:tr>
              <a:tr h="2633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1376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2876" y="3228366"/>
            <a:ext cx="3143240" cy="1928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Jika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simpangan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masing-masing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skor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rata-</a:t>
            </a:r>
            <a:r>
              <a:rPr lang="en-US" sz="2000" dirty="0" err="1" smtClean="0">
                <a:latin typeface="Comic Sans MS" pitchFamily="66" charset="0"/>
              </a:rPr>
              <a:t>ratanya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maupun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kuadratnya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dibuat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Tabel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071538" y="5214950"/>
            <a:ext cx="114300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01122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-</a:t>
            </a:r>
            <a:r>
              <a:rPr lang="id-ID" sz="2800" dirty="0" smtClean="0"/>
              <a:t>Penyusunan hipotesis matematis</a:t>
            </a:r>
            <a:br>
              <a:rPr lang="id-ID" sz="2800" dirty="0" smtClean="0"/>
            </a:br>
            <a:r>
              <a:rPr lang="en-US" sz="2800" dirty="0" smtClean="0"/>
              <a:t>   </a:t>
            </a:r>
            <a:r>
              <a:rPr lang="id-ID" sz="2800" b="0" dirty="0" smtClean="0"/>
              <a:t>H</a:t>
            </a:r>
            <a:r>
              <a:rPr lang="id-ID" sz="2800" b="0" baseline="-25000" dirty="0" smtClean="0"/>
              <a:t>o</a:t>
            </a:r>
            <a:r>
              <a:rPr lang="id-ID" sz="2800" b="0" dirty="0" smtClean="0"/>
              <a:t> </a:t>
            </a:r>
            <a:r>
              <a:rPr lang="id-ID" sz="2800" b="0" dirty="0"/>
              <a:t>: </a:t>
            </a:r>
            <a:r>
              <a:rPr lang="id-ID" sz="2800" b="0" dirty="0" smtClean="0"/>
              <a:t>µ</a:t>
            </a:r>
            <a:r>
              <a:rPr lang="id-ID" sz="2800" b="0" baseline="-25000" dirty="0" smtClean="0"/>
              <a:t>1</a:t>
            </a:r>
            <a:r>
              <a:rPr lang="en-US" sz="2800" b="0" baseline="-25000" dirty="0" smtClean="0"/>
              <a:t> </a:t>
            </a:r>
            <a:r>
              <a:rPr lang="en-US" sz="4000" b="0" baseline="-25000" dirty="0" smtClean="0"/>
              <a:t>= 65</a:t>
            </a:r>
            <a:r>
              <a:rPr lang="id-ID" sz="2800" b="0" baseline="-25000" dirty="0" smtClean="0"/>
              <a:t/>
            </a:r>
            <a:br>
              <a:rPr lang="id-ID" sz="2800" b="0" baseline="-25000" dirty="0" smtClean="0"/>
            </a:br>
            <a:r>
              <a:rPr lang="en-US" sz="2800" b="0" baseline="-25000" dirty="0" smtClean="0"/>
              <a:t> </a:t>
            </a:r>
            <a:r>
              <a:rPr lang="id-ID" sz="2800" b="0" dirty="0" smtClean="0"/>
              <a:t> </a:t>
            </a:r>
            <a:r>
              <a:rPr lang="en-US" sz="2800" b="0" dirty="0" smtClean="0"/>
              <a:t> </a:t>
            </a:r>
            <a:r>
              <a:rPr lang="id-ID" sz="2800" b="0" dirty="0" smtClean="0"/>
              <a:t>H</a:t>
            </a:r>
            <a:r>
              <a:rPr lang="id-ID" sz="2800" b="0" baseline="-25000" dirty="0" smtClean="0"/>
              <a:t>1</a:t>
            </a:r>
            <a:r>
              <a:rPr lang="id-ID" sz="2800" b="0" dirty="0" smtClean="0"/>
              <a:t> </a:t>
            </a:r>
            <a:r>
              <a:rPr lang="id-ID" sz="2800" b="0" dirty="0"/>
              <a:t>: </a:t>
            </a:r>
            <a:r>
              <a:rPr lang="id-ID" sz="2800" b="0" dirty="0" smtClean="0"/>
              <a:t>µ</a:t>
            </a:r>
            <a:r>
              <a:rPr lang="id-ID" sz="2800" b="0" baseline="-25000" dirty="0" smtClean="0"/>
              <a:t>1</a:t>
            </a:r>
            <a:r>
              <a:rPr lang="id-ID" sz="2800" b="0" dirty="0" smtClean="0"/>
              <a:t> </a:t>
            </a:r>
            <a:r>
              <a:rPr lang="id-ID" sz="2800" b="0" dirty="0"/>
              <a:t>≠ </a:t>
            </a:r>
            <a:r>
              <a:rPr lang="id-ID" sz="2800" b="0" dirty="0" smtClean="0"/>
              <a:t>65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-P</a:t>
            </a:r>
            <a:r>
              <a:rPr lang="id-ID" sz="2800" dirty="0" smtClean="0"/>
              <a:t>erhitungan standar eror </a:t>
            </a:r>
            <a:br>
              <a:rPr lang="id-ID" sz="2800" dirty="0" smtClean="0"/>
            </a:br>
            <a:r>
              <a:rPr lang="id-ID" sz="2800" dirty="0" smtClean="0"/>
              <a:t>  s</a:t>
            </a:r>
            <a:r>
              <a:rPr lang="id-ID" sz="2000" dirty="0" smtClean="0"/>
              <a:t>d</a:t>
            </a:r>
            <a:r>
              <a:rPr lang="id-ID" sz="2800" dirty="0" smtClean="0"/>
              <a:t> </a:t>
            </a:r>
            <a:r>
              <a:rPr lang="en-US" sz="2800" dirty="0" smtClean="0"/>
              <a:t> </a:t>
            </a:r>
            <a:r>
              <a:rPr lang="id-ID" sz="2800" dirty="0" smtClean="0"/>
              <a:t>=</a:t>
            </a:r>
            <a:r>
              <a:rPr lang="en-US" sz="2800" dirty="0" smtClean="0"/>
              <a:t> √</a:t>
            </a:r>
            <a:r>
              <a:rPr lang="id-ID" sz="2800" dirty="0" smtClean="0"/>
              <a:t>1376 : 9 =12,36482466</a:t>
            </a:r>
            <a:br>
              <a:rPr lang="id-ID" sz="2800" dirty="0" smtClean="0"/>
            </a:br>
            <a:r>
              <a:rPr lang="id-ID" sz="2800" dirty="0" smtClean="0"/>
              <a:t>  S</a:t>
            </a:r>
            <a:r>
              <a:rPr lang="id-ID" sz="1800" dirty="0" smtClean="0"/>
              <a:t>x</a:t>
            </a:r>
            <a:r>
              <a:rPr lang="id-ID" sz="2800" dirty="0" smtClean="0"/>
              <a:t>  =</a:t>
            </a:r>
            <a:r>
              <a:rPr lang="id-ID" sz="2800" u="sng" dirty="0" smtClean="0"/>
              <a:t> 12,36482466 </a:t>
            </a:r>
            <a:r>
              <a:rPr lang="id-ID" sz="2800" dirty="0" smtClean="0"/>
              <a:t> =3,910100879</a:t>
            </a:r>
            <a:br>
              <a:rPr lang="id-ID" sz="2800" dirty="0" smtClean="0"/>
            </a:br>
            <a:r>
              <a:rPr lang="id-ID" sz="2800" dirty="0" smtClean="0"/>
              <a:t> </a:t>
            </a:r>
            <a:r>
              <a:rPr lang="en-US" sz="2800" dirty="0" smtClean="0"/>
              <a:t>		√1</a:t>
            </a:r>
            <a:r>
              <a:rPr lang="id-ID" sz="2800" dirty="0" smtClean="0"/>
              <a:t>0</a:t>
            </a:r>
            <a:r>
              <a:rPr lang="id-ID" sz="2800" u="sng" dirty="0" smtClean="0"/>
              <a:t/>
            </a:r>
            <a:br>
              <a:rPr lang="id-ID" sz="2800" u="sng" dirty="0" smtClean="0"/>
            </a:br>
            <a:r>
              <a:rPr lang="id-ID" sz="2800" dirty="0" smtClean="0"/>
              <a:t>                   </a:t>
            </a:r>
            <a:br>
              <a:rPr lang="id-ID" sz="2800" dirty="0" smtClean="0"/>
            </a:br>
            <a:r>
              <a:rPr lang="en-US" sz="2800" dirty="0" smtClean="0"/>
              <a:t>M</a:t>
            </a:r>
            <a:r>
              <a:rPr lang="id-ID" sz="2800" dirty="0" smtClean="0"/>
              <a:t>aka t hitung adalah </a:t>
            </a:r>
            <a:br>
              <a:rPr lang="id-ID" sz="2800" dirty="0" smtClean="0"/>
            </a:br>
            <a:r>
              <a:rPr lang="en-US" sz="2800" dirty="0" smtClean="0"/>
              <a:t>   </a:t>
            </a:r>
            <a:r>
              <a:rPr lang="id-ID" sz="2800" dirty="0" smtClean="0"/>
              <a:t>t =</a:t>
            </a:r>
            <a:r>
              <a:rPr lang="en-US" sz="2800" dirty="0" smtClean="0"/>
              <a:t>     </a:t>
            </a:r>
            <a:r>
              <a:rPr lang="id-ID" sz="2800" dirty="0" smtClean="0"/>
              <a:t>72-65           = 1,790235141 = </a:t>
            </a:r>
            <a:r>
              <a:rPr lang="en-US" sz="2800" dirty="0" smtClean="0"/>
              <a:t>1</a:t>
            </a:r>
            <a:r>
              <a:rPr lang="id-ID" sz="2800" dirty="0" smtClean="0"/>
              <a:t>,79</a:t>
            </a:r>
            <a:br>
              <a:rPr lang="id-ID" sz="2800" dirty="0" smtClean="0"/>
            </a:br>
            <a:r>
              <a:rPr lang="en-US" sz="2800" dirty="0" smtClean="0"/>
              <a:t>	</a:t>
            </a:r>
            <a:r>
              <a:rPr lang="id-ID" sz="2800" dirty="0" smtClean="0"/>
              <a:t>3,910100879</a:t>
            </a:r>
            <a:endParaRPr lang="id-ID" sz="2800" dirty="0"/>
          </a:p>
        </p:txBody>
      </p:sp>
      <p:sp>
        <p:nvSpPr>
          <p:cNvPr id="7" name="Freeform 6"/>
          <p:cNvSpPr/>
          <p:nvPr/>
        </p:nvSpPr>
        <p:spPr>
          <a:xfrm>
            <a:off x="2222016" y="3861048"/>
            <a:ext cx="1421290" cy="423547"/>
          </a:xfrm>
          <a:custGeom>
            <a:avLst/>
            <a:gdLst>
              <a:gd name="connsiteX0" fmla="*/ 0 w 562708"/>
              <a:gd name="connsiteY0" fmla="*/ 173785 h 423547"/>
              <a:gd name="connsiteX1" fmla="*/ 14068 w 562708"/>
              <a:gd name="connsiteY1" fmla="*/ 230056 h 423547"/>
              <a:gd name="connsiteX2" fmla="*/ 84407 w 562708"/>
              <a:gd name="connsiteY2" fmla="*/ 356665 h 423547"/>
              <a:gd name="connsiteX3" fmla="*/ 98474 w 562708"/>
              <a:gd name="connsiteY3" fmla="*/ 19041 h 423547"/>
              <a:gd name="connsiteX4" fmla="*/ 562708 w 562708"/>
              <a:gd name="connsiteY4" fmla="*/ 4973 h 42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8" h="423547">
                <a:moveTo>
                  <a:pt x="0" y="173785"/>
                </a:moveTo>
                <a:cubicBezTo>
                  <a:pt x="4689" y="192542"/>
                  <a:pt x="5421" y="212763"/>
                  <a:pt x="14068" y="230056"/>
                </a:cubicBezTo>
                <a:cubicBezTo>
                  <a:pt x="110814" y="423547"/>
                  <a:pt x="45503" y="239956"/>
                  <a:pt x="84407" y="356665"/>
                </a:cubicBezTo>
                <a:cubicBezTo>
                  <a:pt x="89096" y="244124"/>
                  <a:pt x="35136" y="112185"/>
                  <a:pt x="98474" y="19041"/>
                </a:cubicBezTo>
                <a:cubicBezTo>
                  <a:pt x="111422" y="0"/>
                  <a:pt x="557708" y="4973"/>
                  <a:pt x="562708" y="497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357290" y="357187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51193" y="5411093"/>
            <a:ext cx="1785950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1285852" y="2985200"/>
            <a:ext cx="1421290" cy="423547"/>
          </a:xfrm>
          <a:custGeom>
            <a:avLst/>
            <a:gdLst>
              <a:gd name="connsiteX0" fmla="*/ 0 w 562708"/>
              <a:gd name="connsiteY0" fmla="*/ 173785 h 423547"/>
              <a:gd name="connsiteX1" fmla="*/ 14068 w 562708"/>
              <a:gd name="connsiteY1" fmla="*/ 230056 h 423547"/>
              <a:gd name="connsiteX2" fmla="*/ 84407 w 562708"/>
              <a:gd name="connsiteY2" fmla="*/ 356665 h 423547"/>
              <a:gd name="connsiteX3" fmla="*/ 98474 w 562708"/>
              <a:gd name="connsiteY3" fmla="*/ 19041 h 423547"/>
              <a:gd name="connsiteX4" fmla="*/ 562708 w 562708"/>
              <a:gd name="connsiteY4" fmla="*/ 4973 h 42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708" h="423547">
                <a:moveTo>
                  <a:pt x="0" y="173785"/>
                </a:moveTo>
                <a:cubicBezTo>
                  <a:pt x="4689" y="192542"/>
                  <a:pt x="5421" y="212763"/>
                  <a:pt x="14068" y="230056"/>
                </a:cubicBezTo>
                <a:cubicBezTo>
                  <a:pt x="110814" y="423547"/>
                  <a:pt x="45503" y="239956"/>
                  <a:pt x="84407" y="356665"/>
                </a:cubicBezTo>
                <a:cubicBezTo>
                  <a:pt x="89096" y="244124"/>
                  <a:pt x="35136" y="112185"/>
                  <a:pt x="98474" y="19041"/>
                </a:cubicBezTo>
                <a:cubicBezTo>
                  <a:pt x="111422" y="0"/>
                  <a:pt x="557708" y="4973"/>
                  <a:pt x="562708" y="497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56784" y="620688"/>
            <a:ext cx="129715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: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85852" y="544522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598270"/>
            <a:ext cx="8258204" cy="725470"/>
          </a:xfrm>
        </p:spPr>
        <p:txBody>
          <a:bodyPr/>
          <a:lstStyle/>
          <a:p>
            <a:pPr algn="ctr"/>
            <a:r>
              <a:rPr lang="id-ID" b="0" dirty="0" smtClean="0">
                <a:effectLst/>
                <a:latin typeface="Comic Sans MS" pitchFamily="66" charset="0"/>
              </a:rPr>
              <a:t>Mencari T</a:t>
            </a:r>
            <a:r>
              <a:rPr lang="en-US" b="0" dirty="0" smtClean="0">
                <a:effectLst/>
                <a:latin typeface="Comic Sans MS" pitchFamily="66" charset="0"/>
              </a:rPr>
              <a:t> </a:t>
            </a:r>
            <a:r>
              <a:rPr lang="id-ID" b="0" dirty="0" smtClean="0">
                <a:effectLst/>
                <a:latin typeface="Comic Sans MS" pitchFamily="66" charset="0"/>
              </a:rPr>
              <a:t>tabel</a:t>
            </a:r>
            <a:endParaRPr lang="id-ID" b="0" dirty="0">
              <a:effectLst/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312650"/>
            <a:ext cx="8715436" cy="5500726"/>
          </a:xfrm>
        </p:spPr>
        <p:txBody>
          <a:bodyPr/>
          <a:lstStyle/>
          <a:p>
            <a:pPr algn="just"/>
            <a:r>
              <a:rPr lang="id-ID" dirty="0" smtClean="0">
                <a:latin typeface="Comic Sans MS" pitchFamily="66" charset="0"/>
              </a:rPr>
              <a:t>Jika kita mengambil alpha 0,05 dan dk= n-1 = 9 maka hasilnya yaitu 2,262</a:t>
            </a:r>
          </a:p>
          <a:p>
            <a:pPr algn="just"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id-ID" dirty="0" smtClean="0">
                <a:latin typeface="Comic Sans MS" pitchFamily="66" charset="0"/>
              </a:rPr>
              <a:t>Oleh karena itu t hitung &lt; T</a:t>
            </a:r>
            <a:r>
              <a:rPr lang="id-ID" sz="1800" dirty="0" smtClean="0">
                <a:latin typeface="Comic Sans MS" pitchFamily="66" charset="0"/>
              </a:rPr>
              <a:t>tabel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id-ID" dirty="0" smtClean="0">
                <a:latin typeface="Comic Sans MS" pitchFamily="66" charset="0"/>
              </a:rPr>
              <a:t>Maka keputusannya adalah terima hipotesis nol H</a:t>
            </a:r>
            <a:r>
              <a:rPr lang="id-ID" baseline="-25000" dirty="0" smtClean="0">
                <a:latin typeface="Comic Sans MS" pitchFamily="66" charset="0"/>
              </a:rPr>
              <a:t>o.</a:t>
            </a:r>
            <a:endParaRPr lang="en-US" baseline="-250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baseline="-25000" dirty="0" smtClean="0">
              <a:latin typeface="Comic Sans MS" pitchFamily="66" charset="0"/>
            </a:endParaRPr>
          </a:p>
          <a:p>
            <a:pPr algn="just"/>
            <a:r>
              <a:rPr lang="id-ID" dirty="0" smtClean="0">
                <a:latin typeface="Comic Sans MS" pitchFamily="66" charset="0"/>
              </a:rPr>
              <a:t>Hal yang perlu di catat dalam rumus T</a:t>
            </a:r>
            <a:endParaRPr lang="en-US" dirty="0" smtClean="0">
              <a:latin typeface="Comic Sans MS" pitchFamily="66" charset="0"/>
            </a:endParaRPr>
          </a:p>
          <a:p>
            <a:pPr marL="514350" indent="-153988" algn="just">
              <a:buAutoNum type="arabicPeriod"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Sampel harus diambil secara random</a:t>
            </a:r>
          </a:p>
          <a:p>
            <a:pPr marL="514350" indent="-153988" algn="just">
              <a:buAutoNum type="arabicPeriod"/>
            </a:pPr>
            <a:r>
              <a:rPr lang="id-ID" dirty="0" smtClean="0">
                <a:latin typeface="Comic Sans MS" pitchFamily="66" charset="0"/>
              </a:rPr>
              <a:t> Distribusi skor populasi harus normal.</a:t>
            </a:r>
            <a:endParaRPr lang="en-US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endParaRPr lang="id-ID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id-ID" dirty="0" smtClean="0">
                <a:latin typeface="Comic Sans MS" pitchFamily="66" charset="0"/>
              </a:rPr>
              <a:t>	Jika kedua syarat tersebut tidak terpenuhi, maka t statistik tidak di pakai.</a:t>
            </a:r>
          </a:p>
          <a:p>
            <a:pPr algn="just"/>
            <a:endParaRPr lang="id-ID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9715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341784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latin typeface="Comic Sans MS" pitchFamily="66" charset="0"/>
              </a:rPr>
              <a:t>Pengujian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u="sng" dirty="0" err="1" smtClean="0">
                <a:latin typeface="Comic Sans MS" pitchFamily="66" charset="0"/>
              </a:rPr>
              <a:t>Hipotesis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u="sng" dirty="0" err="1" smtClean="0">
                <a:latin typeface="Comic Sans MS" pitchFamily="66" charset="0"/>
              </a:rPr>
              <a:t>Dengan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u="sng" dirty="0" err="1" smtClean="0">
                <a:latin typeface="Comic Sans MS" pitchFamily="66" charset="0"/>
              </a:rPr>
              <a:t>Sampel</a:t>
            </a:r>
            <a:r>
              <a:rPr lang="en-US" u="sng" dirty="0" smtClean="0">
                <a:latin typeface="Comic Sans MS" pitchFamily="66" charset="0"/>
              </a:rPr>
              <a:t> </a:t>
            </a:r>
            <a:r>
              <a:rPr lang="en-US" u="sng" dirty="0" err="1" smtClean="0">
                <a:latin typeface="Comic Sans MS" pitchFamily="66" charset="0"/>
              </a:rPr>
              <a:t>Ganda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572140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>
                <a:latin typeface="Comic Sans MS" pitchFamily="66" charset="0"/>
              </a:rPr>
              <a:t>Sampel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ganda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adalah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suatu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penelitian</a:t>
            </a:r>
            <a:r>
              <a:rPr lang="en-US" sz="2500" dirty="0" smtClean="0">
                <a:latin typeface="Comic Sans MS" pitchFamily="66" charset="0"/>
              </a:rPr>
              <a:t> yang </a:t>
            </a:r>
            <a:r>
              <a:rPr lang="en-US" sz="2500" dirty="0" err="1" smtClean="0">
                <a:latin typeface="Comic Sans MS" pitchFamily="66" charset="0"/>
              </a:rPr>
              <a:t>melibatkan</a:t>
            </a:r>
            <a:r>
              <a:rPr lang="en-US" sz="2500" dirty="0" smtClean="0">
                <a:latin typeface="Comic Sans MS" pitchFamily="66" charset="0"/>
              </a:rPr>
              <a:t> 2 (</a:t>
            </a:r>
            <a:r>
              <a:rPr lang="en-US" sz="2500" dirty="0" err="1" smtClean="0">
                <a:latin typeface="Comic Sans MS" pitchFamily="66" charset="0"/>
              </a:rPr>
              <a:t>dua</a:t>
            </a:r>
            <a:r>
              <a:rPr lang="en-US" sz="2500" dirty="0" smtClean="0">
                <a:latin typeface="Comic Sans MS" pitchFamily="66" charset="0"/>
              </a:rPr>
              <a:t>) </a:t>
            </a:r>
            <a:r>
              <a:rPr lang="en-US" sz="2500" dirty="0" err="1" smtClean="0">
                <a:latin typeface="Comic Sans MS" pitchFamily="66" charset="0"/>
              </a:rPr>
              <a:t>atau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lebih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kelompok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sampel</a:t>
            </a:r>
            <a:r>
              <a:rPr lang="en-US" sz="2500" dirty="0" smtClean="0">
                <a:latin typeface="Comic Sans MS" pitchFamily="66" charset="0"/>
              </a:rPr>
              <a:t> yang </a:t>
            </a:r>
            <a:r>
              <a:rPr lang="en-US" sz="2500" dirty="0" err="1" smtClean="0">
                <a:latin typeface="Comic Sans MS" pitchFamily="66" charset="0"/>
              </a:rPr>
              <a:t>berasal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dari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dua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atau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lebih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populasi</a:t>
            </a:r>
            <a:r>
              <a:rPr lang="en-US" sz="2500" dirty="0" smtClean="0">
                <a:latin typeface="Comic Sans MS" pitchFamily="66" charset="0"/>
              </a:rPr>
              <a:t>, </a:t>
            </a:r>
            <a:r>
              <a:rPr lang="en-US" sz="2500" dirty="0" err="1" smtClean="0">
                <a:latin typeface="Comic Sans MS" pitchFamily="66" charset="0"/>
              </a:rPr>
              <a:t>sedangkan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hal</a:t>
            </a:r>
            <a:r>
              <a:rPr lang="en-US" sz="2500" dirty="0" smtClean="0">
                <a:latin typeface="Comic Sans MS" pitchFamily="66" charset="0"/>
              </a:rPr>
              <a:t> yang </a:t>
            </a:r>
            <a:r>
              <a:rPr lang="en-US" sz="2500" dirty="0" err="1" smtClean="0">
                <a:latin typeface="Comic Sans MS" pitchFamily="66" charset="0"/>
              </a:rPr>
              <a:t>ingin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dilihat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atau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diukur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adalah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sama</a:t>
            </a:r>
            <a:r>
              <a:rPr lang="en-US" sz="25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sz="2500" dirty="0" err="1" smtClean="0">
                <a:latin typeface="Comic Sans MS" pitchFamily="66" charset="0"/>
              </a:rPr>
              <a:t>Rumus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dua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buah</a:t>
            </a:r>
            <a:r>
              <a:rPr lang="en-US" sz="2500" dirty="0" smtClean="0">
                <a:latin typeface="Comic Sans MS" pitchFamily="66" charset="0"/>
              </a:rPr>
              <a:t> rata-rata </a:t>
            </a:r>
            <a:r>
              <a:rPr lang="en-US" sz="2500" dirty="0" err="1" smtClean="0">
                <a:latin typeface="Comic Sans MS" pitchFamily="66" charset="0"/>
              </a:rPr>
              <a:t>sampel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dan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dua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dirty="0" err="1" smtClean="0">
                <a:latin typeface="Comic Sans MS" pitchFamily="66" charset="0"/>
              </a:rPr>
              <a:t>buah</a:t>
            </a:r>
            <a:r>
              <a:rPr lang="en-US" sz="2500" dirty="0" smtClean="0">
                <a:latin typeface="Comic Sans MS" pitchFamily="66" charset="0"/>
              </a:rPr>
              <a:t> rata-rata </a:t>
            </a:r>
            <a:r>
              <a:rPr lang="en-US" sz="2500" dirty="0" err="1" smtClean="0">
                <a:latin typeface="Comic Sans MS" pitchFamily="66" charset="0"/>
              </a:rPr>
              <a:t>populasi</a:t>
            </a:r>
            <a:r>
              <a:rPr lang="en-US" sz="2500" dirty="0" smtClean="0">
                <a:latin typeface="Comic Sans MS" pitchFamily="66" charset="0"/>
              </a:rPr>
              <a:t>. 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800" dirty="0" smtClean="0"/>
          </a:p>
          <a:p>
            <a:pPr algn="just"/>
            <a:r>
              <a:rPr lang="en-US" sz="2500" dirty="0" err="1" smtClean="0">
                <a:latin typeface="Comic Sans MS" pitchFamily="66" charset="0"/>
              </a:rPr>
              <a:t>Rumus</a:t>
            </a:r>
            <a:r>
              <a:rPr lang="en-US" sz="2500" dirty="0" smtClean="0">
                <a:latin typeface="Comic Sans MS" pitchFamily="66" charset="0"/>
              </a:rPr>
              <a:t> </a:t>
            </a:r>
            <a:r>
              <a:rPr lang="en-US" sz="2500" i="1" dirty="0" smtClean="0">
                <a:latin typeface="Comic Sans MS" pitchFamily="66" charset="0"/>
              </a:rPr>
              <a:t>standard error </a:t>
            </a:r>
            <a:r>
              <a:rPr lang="en-US" sz="2500" dirty="0" err="1" smtClean="0">
                <a:latin typeface="Comic Sans MS" pitchFamily="66" charset="0"/>
              </a:rPr>
              <a:t>gabungan</a:t>
            </a:r>
            <a:endParaRPr lang="en-US" sz="2500" dirty="0" smtClean="0">
              <a:latin typeface="Comic Sans MS" pitchFamily="66" charset="0"/>
            </a:endParaRPr>
          </a:p>
          <a:p>
            <a:pPr algn="just"/>
            <a:endParaRPr lang="en-US" i="1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38933" y="3725012"/>
            <a:ext cx="4143404" cy="1000132"/>
            <a:chOff x="1214414" y="4143380"/>
            <a:chExt cx="4143404" cy="1000132"/>
          </a:xfrm>
        </p:grpSpPr>
        <p:sp>
          <p:nvSpPr>
            <p:cNvPr id="4" name="Rectangle 3"/>
            <p:cNvSpPr/>
            <p:nvPr/>
          </p:nvSpPr>
          <p:spPr>
            <a:xfrm>
              <a:off x="1214414" y="4143380"/>
              <a:ext cx="4143404" cy="10001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700" dirty="0" smtClean="0">
                  <a:latin typeface="+mj-lt"/>
                </a:rPr>
                <a:t>t = (X</a:t>
              </a:r>
              <a:r>
                <a:rPr lang="en-US" sz="1400" dirty="0" smtClean="0">
                  <a:latin typeface="+mj-lt"/>
                </a:rPr>
                <a:t>A</a:t>
              </a:r>
              <a:r>
                <a:rPr lang="en-US" sz="2700" dirty="0" smtClean="0">
                  <a:latin typeface="+mj-lt"/>
                </a:rPr>
                <a:t> – </a:t>
              </a:r>
              <a:r>
                <a:rPr lang="en-US" sz="2700" dirty="0" smtClean="0"/>
                <a:t>X</a:t>
              </a:r>
              <a:r>
                <a:rPr lang="en-US" sz="1400" dirty="0" smtClean="0"/>
                <a:t>B</a:t>
              </a:r>
              <a:r>
                <a:rPr lang="en-US" sz="2800" dirty="0" smtClean="0"/>
                <a:t>) – (</a:t>
              </a:r>
              <a:r>
                <a:rPr lang="en-US" sz="2800" dirty="0" err="1" smtClean="0"/>
                <a:t>μ</a:t>
              </a:r>
              <a:r>
                <a:rPr lang="en-US" sz="1400" dirty="0" err="1" smtClean="0"/>
                <a:t>A</a:t>
              </a:r>
              <a:r>
                <a:rPr lang="en-US" sz="1400" dirty="0" smtClean="0"/>
                <a:t> </a:t>
              </a:r>
              <a:r>
                <a:rPr lang="en-US" sz="2800" dirty="0" smtClean="0"/>
                <a:t>– </a:t>
              </a:r>
              <a:r>
                <a:rPr lang="en-US" sz="2800" dirty="0" err="1" smtClean="0"/>
                <a:t>μ</a:t>
              </a:r>
              <a:r>
                <a:rPr lang="en-US" sz="1400" dirty="0" err="1" smtClean="0"/>
                <a:t>B</a:t>
              </a:r>
              <a:r>
                <a:rPr lang="en-US" sz="2800" dirty="0" smtClean="0"/>
                <a:t>) </a:t>
              </a:r>
              <a:r>
                <a:rPr lang="en-US" sz="1400" dirty="0" smtClean="0"/>
                <a:t> </a:t>
              </a:r>
              <a:endParaRPr lang="en-US" sz="2800" dirty="0" smtClean="0">
                <a:latin typeface="+mj-lt"/>
              </a:endParaRPr>
            </a:p>
            <a:p>
              <a:pPr algn="ctr"/>
              <a:r>
                <a:rPr lang="en-US" sz="2800" dirty="0" smtClean="0">
                  <a:latin typeface="+mj-lt"/>
                </a:rPr>
                <a:t>     S</a:t>
              </a:r>
              <a:r>
                <a:rPr lang="en-US" sz="1400" dirty="0" smtClean="0">
                  <a:latin typeface="+mj-lt"/>
                </a:rPr>
                <a:t>XA - XB</a:t>
              </a:r>
              <a:r>
                <a:rPr lang="en-US" sz="2800" dirty="0" smtClean="0">
                  <a:latin typeface="+mj-lt"/>
                </a:rPr>
                <a:t> </a:t>
              </a:r>
              <a:endParaRPr lang="en-US" sz="1200" dirty="0">
                <a:latin typeface="+mj-lt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357554" y="4786322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071670" y="4643446"/>
              <a:ext cx="292895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214546" y="4214818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928926" y="4214818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86182" y="4786322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339752" y="5373216"/>
            <a:ext cx="4143404" cy="1000132"/>
            <a:chOff x="4572000" y="5715016"/>
            <a:chExt cx="4143404" cy="1000132"/>
          </a:xfrm>
        </p:grpSpPr>
        <p:sp>
          <p:nvSpPr>
            <p:cNvPr id="18" name="Rectangle 17"/>
            <p:cNvSpPr/>
            <p:nvPr/>
          </p:nvSpPr>
          <p:spPr>
            <a:xfrm>
              <a:off x="4572000" y="5715016"/>
              <a:ext cx="4143404" cy="100013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</a:t>
              </a:r>
              <a:r>
                <a:rPr lang="en-US" sz="1200" dirty="0" smtClean="0"/>
                <a:t>XA – XB </a:t>
              </a:r>
              <a:r>
                <a:rPr lang="en-US" sz="2800" dirty="0" smtClean="0"/>
                <a:t>= √</a:t>
              </a:r>
              <a:r>
                <a:rPr lang="en-US" sz="2400" dirty="0" smtClean="0"/>
                <a:t>S</a:t>
              </a:r>
              <a:r>
                <a:rPr lang="en-US" sz="2800" dirty="0" smtClean="0"/>
                <a:t>²</a:t>
              </a:r>
              <a:r>
                <a:rPr lang="en-US" sz="1400" dirty="0" smtClean="0"/>
                <a:t>P </a:t>
              </a:r>
              <a:r>
                <a:rPr lang="en-US" sz="2000" dirty="0" smtClean="0"/>
                <a:t>+</a:t>
              </a:r>
              <a:r>
                <a:rPr lang="en-US" sz="1400" dirty="0" smtClean="0"/>
                <a:t> </a:t>
              </a:r>
              <a:r>
                <a:rPr lang="en-US" sz="2400" dirty="0" smtClean="0"/>
                <a:t>S</a:t>
              </a:r>
              <a:r>
                <a:rPr lang="en-US" sz="2800" dirty="0" smtClean="0"/>
                <a:t>²</a:t>
              </a:r>
              <a:r>
                <a:rPr lang="en-US" sz="1400" dirty="0" smtClean="0"/>
                <a:t>P</a:t>
              </a:r>
            </a:p>
            <a:p>
              <a:pPr algn="ctr"/>
              <a:r>
                <a:rPr lang="en-US" sz="2400" dirty="0" smtClean="0"/>
                <a:t>               </a:t>
              </a:r>
              <a:r>
                <a:rPr lang="en-US" sz="2400" dirty="0" err="1" smtClean="0"/>
                <a:t>n</a:t>
              </a:r>
              <a:r>
                <a:rPr lang="en-US" sz="1200" dirty="0" err="1" smtClean="0"/>
                <a:t>A</a:t>
              </a:r>
              <a:r>
                <a:rPr lang="en-US" sz="2800" dirty="0" smtClean="0"/>
                <a:t>     </a:t>
              </a:r>
              <a:r>
                <a:rPr lang="en-US" sz="2400" dirty="0" err="1" smtClean="0"/>
                <a:t>n</a:t>
              </a:r>
              <a:r>
                <a:rPr lang="en-US" sz="1200" dirty="0" err="1" smtClean="0"/>
                <a:t>B</a:t>
              </a:r>
              <a:r>
                <a:rPr lang="en-US" sz="2800" dirty="0" smtClean="0"/>
                <a:t> </a:t>
              </a:r>
              <a:endParaRPr lang="en-US" sz="1200" dirty="0">
                <a:latin typeface="+mj-lt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5857884" y="592933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00694" y="5929330"/>
              <a:ext cx="7143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43702" y="6215082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429520" y="6215082"/>
              <a:ext cx="4286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452544"/>
            <a:ext cx="8715436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soal</a:t>
            </a:r>
            <a:r>
              <a:rPr lang="en-US" sz="2400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id-ID" sz="2400" dirty="0" smtClean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Seorang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dosen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statistik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melakukan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eksperimen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tentang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metode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mengajar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metode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mengajar</a:t>
            </a:r>
            <a:r>
              <a:rPr lang="en-US" sz="2400" dirty="0" smtClean="0">
                <a:latin typeface="Comic Sans MS" pitchFamily="66" charset="0"/>
              </a:rPr>
              <a:t> B </a:t>
            </a:r>
            <a:r>
              <a:rPr lang="en-US" sz="2400" dirty="0" err="1" smtClean="0">
                <a:latin typeface="Comic Sans MS" pitchFamily="66" charset="0"/>
              </a:rPr>
              <a:t>terhadapt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mahasiswa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dari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perguruan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tinggi</a:t>
            </a:r>
            <a:r>
              <a:rPr lang="en-US" sz="2400" dirty="0" smtClean="0">
                <a:latin typeface="Comic Sans MS" pitchFamily="66" charset="0"/>
              </a:rPr>
              <a:t>. </a:t>
            </a:r>
            <a:r>
              <a:rPr lang="id-ID" sz="2400" dirty="0" smtClean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Untuk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keperluan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itu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dosen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bersangkutan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mengambil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dua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kelas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sebagai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kelas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eksperimennya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id-ID" sz="2400" dirty="0">
              <a:latin typeface="Comic Sans MS" pitchFamily="66" charset="0"/>
            </a:endParaRPr>
          </a:p>
          <a:p>
            <a:pPr>
              <a:buNone/>
            </a:pPr>
            <a:r>
              <a:rPr lang="id-ID" sz="2400" dirty="0" smtClean="0">
                <a:latin typeface="Comic Sans MS" pitchFamily="66" charset="0"/>
              </a:rPr>
              <a:t>		</a:t>
            </a:r>
            <a:r>
              <a:rPr lang="en-US" sz="2400" dirty="0" smtClean="0">
                <a:latin typeface="Comic Sans MS" pitchFamily="66" charset="0"/>
              </a:rPr>
              <a:t>Dari </a:t>
            </a:r>
            <a:r>
              <a:rPr lang="en-US" sz="2400" dirty="0" err="1" smtClean="0">
                <a:latin typeface="Comic Sans MS" pitchFamily="66" charset="0"/>
              </a:rPr>
              <a:t>masing-masing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kelas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diambil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. Dari </a:t>
            </a:r>
            <a:r>
              <a:rPr lang="en-US" sz="2400" dirty="0" err="1" smtClean="0">
                <a:latin typeface="Comic Sans MS" pitchFamily="66" charset="0"/>
              </a:rPr>
              <a:t>kelas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diambil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sebanyak</a:t>
            </a:r>
            <a:r>
              <a:rPr lang="en-US" sz="2400" dirty="0" smtClean="0">
                <a:latin typeface="Comic Sans MS" pitchFamily="66" charset="0"/>
              </a:rPr>
              <a:t> 9 </a:t>
            </a:r>
            <a:r>
              <a:rPr lang="en-US" sz="2400" dirty="0" err="1" smtClean="0">
                <a:latin typeface="Comic Sans MS" pitchFamily="66" charset="0"/>
              </a:rPr>
              <a:t>mahasiswa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kelas</a:t>
            </a:r>
            <a:r>
              <a:rPr lang="en-US" sz="2400" dirty="0" smtClean="0">
                <a:latin typeface="Comic Sans MS" pitchFamily="66" charset="0"/>
              </a:rPr>
              <a:t> B </a:t>
            </a:r>
            <a:r>
              <a:rPr lang="en-US" sz="2400" dirty="0" err="1" smtClean="0">
                <a:latin typeface="Comic Sans MS" pitchFamily="66" charset="0"/>
              </a:rPr>
              <a:t>diambil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sebanyak</a:t>
            </a:r>
            <a:r>
              <a:rPr lang="en-US" sz="2400" dirty="0" smtClean="0">
                <a:latin typeface="Comic Sans MS" pitchFamily="66" charset="0"/>
              </a:rPr>
              <a:t> 13 </a:t>
            </a:r>
            <a:r>
              <a:rPr lang="en-US" sz="2400" dirty="0" err="1" smtClean="0">
                <a:latin typeface="Comic Sans MS" pitchFamily="66" charset="0"/>
              </a:rPr>
              <a:t>mahasiswa</a:t>
            </a:r>
            <a:r>
              <a:rPr lang="en-US" sz="2400" dirty="0" smtClean="0">
                <a:latin typeface="Comic Sans MS" pitchFamily="66" charset="0"/>
              </a:rPr>
              <a:t>. </a:t>
            </a:r>
            <a:r>
              <a:rPr lang="id-ID" sz="2400" dirty="0" smtClean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Pengambilan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dilakukan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secara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acak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sedangkan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hasil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pengumpulan</a:t>
            </a:r>
            <a:r>
              <a:rPr lang="en-US" sz="2400" dirty="0" smtClean="0">
                <a:latin typeface="Comic Sans MS" pitchFamily="66" charset="0"/>
              </a:rPr>
              <a:t> data (</a:t>
            </a:r>
            <a:r>
              <a:rPr lang="en-US" sz="2400" dirty="0" err="1" smtClean="0">
                <a:latin typeface="Comic Sans MS" pitchFamily="66" charset="0"/>
              </a:rPr>
              <a:t>nilai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mahasiwa</a:t>
            </a:r>
            <a:r>
              <a:rPr lang="en-US" sz="2400" dirty="0" smtClean="0">
                <a:latin typeface="Comic Sans MS" pitchFamily="66" charset="0"/>
              </a:rPr>
              <a:t>) </a:t>
            </a:r>
            <a:r>
              <a:rPr lang="en-US" sz="2400" dirty="0" err="1" smtClean="0">
                <a:latin typeface="Comic Sans MS" pitchFamily="66" charset="0"/>
              </a:rPr>
              <a:t>dari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sebagai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berikut</a:t>
            </a:r>
            <a:r>
              <a:rPr lang="en-US" sz="2400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2143140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1570"/>
                <a:gridCol w="1071570"/>
              </a:tblGrid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  <a:tr h="31126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32" y="28494"/>
            <a:ext cx="2428892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Nilai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Mahasiwa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428860" y="3000372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9150" y="73390"/>
            <a:ext cx="5929354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Tabel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perhitungan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simpangan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masing-masing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skor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rata-</a:t>
            </a:r>
            <a:r>
              <a:rPr lang="en-US" dirty="0" err="1" smtClean="0">
                <a:solidFill>
                  <a:schemeClr val="bg1"/>
                </a:solidFill>
              </a:rPr>
              <a:t>ratanya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beserta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kuadrat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simpangan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357556" y="857236"/>
          <a:ext cx="5572165" cy="604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520"/>
                <a:gridCol w="975129"/>
                <a:gridCol w="1114433"/>
                <a:gridCol w="696520"/>
                <a:gridCol w="975129"/>
                <a:gridCol w="1114434"/>
              </a:tblGrid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r>
                        <a:rPr lang="en-US" sz="1200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</a:t>
                      </a:r>
                      <a:r>
                        <a:rPr lang="en-US" sz="1200" dirty="0" smtClean="0"/>
                        <a:t>A-</a:t>
                      </a:r>
                      <a:r>
                        <a:rPr lang="en-US" dirty="0" smtClean="0"/>
                        <a:t>X</a:t>
                      </a:r>
                      <a:r>
                        <a:rPr lang="en-US" sz="1200" dirty="0" smtClean="0"/>
                        <a:t>A</a:t>
                      </a:r>
                      <a:r>
                        <a:rPr lang="en-US" sz="180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(X</a:t>
                      </a:r>
                      <a:r>
                        <a:rPr lang="en-US" sz="1200" dirty="0" smtClean="0"/>
                        <a:t>A-</a:t>
                      </a:r>
                      <a:r>
                        <a:rPr lang="en-US" dirty="0" smtClean="0"/>
                        <a:t>X</a:t>
                      </a:r>
                      <a:r>
                        <a:rPr lang="en-US" sz="1200" dirty="0" smtClean="0"/>
                        <a:t>A</a:t>
                      </a:r>
                      <a:r>
                        <a:rPr lang="en-US" sz="1800" dirty="0" smtClean="0"/>
                        <a:t>) 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sz="1200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</a:t>
                      </a:r>
                      <a:r>
                        <a:rPr lang="en-US" sz="1200" dirty="0" smtClean="0"/>
                        <a:t>B-</a:t>
                      </a:r>
                      <a:r>
                        <a:rPr lang="en-US" dirty="0" smtClean="0"/>
                        <a:t>X</a:t>
                      </a:r>
                      <a:r>
                        <a:rPr lang="en-US" sz="1200" dirty="0" smtClean="0"/>
                        <a:t>B</a:t>
                      </a:r>
                      <a:r>
                        <a:rPr lang="en-US" sz="180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(X</a:t>
                      </a:r>
                      <a:r>
                        <a:rPr lang="en-US" sz="1200" dirty="0" smtClean="0"/>
                        <a:t>B-</a:t>
                      </a:r>
                      <a:r>
                        <a:rPr lang="en-US" dirty="0" smtClean="0"/>
                        <a:t>X</a:t>
                      </a:r>
                      <a:r>
                        <a:rPr lang="en-US" sz="1200" dirty="0" smtClean="0"/>
                        <a:t>B</a:t>
                      </a:r>
                      <a:r>
                        <a:rPr lang="en-US" sz="1800" dirty="0" smtClean="0"/>
                        <a:t>) ²</a:t>
                      </a:r>
                      <a:endParaRPr lang="en-US" dirty="0" smtClean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/>
                </a:tc>
              </a:tr>
              <a:tr h="3857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4572000" y="7857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43570" y="785794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58214" y="7857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29520" y="7857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5857892"/>
            <a:ext cx="3286116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  </a:t>
            </a:r>
            <a:r>
              <a:rPr lang="en-US" dirty="0" smtClean="0"/>
              <a:t>X</a:t>
            </a:r>
            <a:r>
              <a:rPr lang="en-US" sz="1400" dirty="0" smtClean="0"/>
              <a:t>A</a:t>
            </a:r>
            <a:r>
              <a:rPr lang="en-US" sz="1600" dirty="0" smtClean="0"/>
              <a:t> = 657 : 9    </a:t>
            </a:r>
            <a:r>
              <a:rPr lang="en-US" dirty="0" smtClean="0"/>
              <a:t>X</a:t>
            </a:r>
            <a:r>
              <a:rPr lang="en-US" sz="1400" dirty="0" smtClean="0"/>
              <a:t>B </a:t>
            </a:r>
            <a:r>
              <a:rPr lang="en-US" sz="1600" dirty="0" smtClean="0"/>
              <a:t>= 936 : 13</a:t>
            </a:r>
          </a:p>
          <a:p>
            <a:r>
              <a:rPr lang="en-US" sz="1600" dirty="0" smtClean="0"/>
              <a:t>       = 73 	  = 72</a:t>
            </a:r>
          </a:p>
        </p:txBody>
      </p:sp>
      <p:sp>
        <p:nvSpPr>
          <p:cNvPr id="25" name="Bent Arrow 24"/>
          <p:cNvSpPr/>
          <p:nvPr/>
        </p:nvSpPr>
        <p:spPr>
          <a:xfrm rot="5400000" flipV="1">
            <a:off x="2486299" y="5014635"/>
            <a:ext cx="813816" cy="78581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14282" y="600076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14480" y="600076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76" y="519756"/>
            <a:ext cx="8229600" cy="296842"/>
          </a:xfrm>
        </p:spPr>
        <p:txBody>
          <a:bodyPr>
            <a:noAutofit/>
          </a:bodyPr>
          <a:lstStyle/>
          <a:p>
            <a:r>
              <a:rPr lang="en-US" sz="2400" b="0" dirty="0" err="1" smtClean="0">
                <a:solidFill>
                  <a:schemeClr val="tx1"/>
                </a:solidFill>
                <a:effectLst/>
              </a:rPr>
              <a:t>Lanjutan</a:t>
            </a:r>
            <a:endParaRPr lang="en-US" sz="2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959474"/>
            <a:ext cx="8715436" cy="6357958"/>
          </a:xfrm>
        </p:spPr>
        <p:txBody>
          <a:bodyPr/>
          <a:lstStyle/>
          <a:p>
            <a:pPr algn="just"/>
            <a:r>
              <a:rPr lang="en-US" sz="1800" dirty="0" smtClean="0"/>
              <a:t>Dari data </a:t>
            </a:r>
            <a:r>
              <a:rPr lang="en-US" sz="1800" dirty="0" err="1" smtClean="0"/>
              <a:t>perhitungan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pengujian</a:t>
            </a:r>
            <a:r>
              <a:rPr lang="en-US" sz="1800" dirty="0" smtClean="0"/>
              <a:t> </a:t>
            </a:r>
            <a:r>
              <a:rPr lang="en-US" sz="1800" dirty="0" err="1" smtClean="0"/>
              <a:t>hipotesis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 smtClean="0"/>
              <a:t>Diketahui</a:t>
            </a:r>
            <a:r>
              <a:rPr lang="en-US" sz="1800" dirty="0" smtClean="0"/>
              <a:t> :</a:t>
            </a:r>
          </a:p>
          <a:p>
            <a:pPr algn="just">
              <a:buNone/>
            </a:pPr>
            <a:r>
              <a:rPr lang="en-US" sz="1800" dirty="0" smtClean="0"/>
              <a:t>	alpha = 0,05, </a:t>
            </a:r>
            <a:r>
              <a:rPr lang="en-US" sz="1800" dirty="0" err="1" smtClean="0"/>
              <a:t>derajat</a:t>
            </a:r>
            <a:r>
              <a:rPr lang="en-US" sz="1800" dirty="0" smtClean="0"/>
              <a:t> </a:t>
            </a:r>
            <a:r>
              <a:rPr lang="en-US" sz="1800" dirty="0" err="1" smtClean="0"/>
              <a:t>kebebasan</a:t>
            </a:r>
            <a:r>
              <a:rPr lang="en-US" sz="1800" dirty="0" smtClean="0"/>
              <a:t> </a:t>
            </a:r>
            <a:r>
              <a:rPr lang="en-US" sz="2000" dirty="0" err="1" smtClean="0"/>
              <a:t>n</a:t>
            </a:r>
            <a:r>
              <a:rPr lang="en-US" sz="1200" dirty="0" err="1" smtClean="0"/>
              <a:t>a</a:t>
            </a:r>
            <a:r>
              <a:rPr lang="en-US" sz="1800" dirty="0" smtClean="0"/>
              <a:t> + </a:t>
            </a:r>
            <a:r>
              <a:rPr lang="en-US" sz="2000" dirty="0" err="1" smtClean="0"/>
              <a:t>n</a:t>
            </a:r>
            <a:r>
              <a:rPr lang="en-US" sz="1200" dirty="0" err="1" smtClean="0"/>
              <a:t>B</a:t>
            </a:r>
            <a:r>
              <a:rPr lang="en-US" sz="1800" dirty="0" smtClean="0"/>
              <a:t> – 2        9 +13 -2 =20</a:t>
            </a:r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err="1" smtClean="0"/>
              <a:t>Menghitung</a:t>
            </a:r>
            <a:r>
              <a:rPr lang="en-US" sz="1800" dirty="0" smtClean="0"/>
              <a:t> standard error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t</a:t>
            </a:r>
          </a:p>
          <a:p>
            <a:pPr algn="just">
              <a:buNone/>
            </a:pPr>
            <a:r>
              <a:rPr lang="en-US" sz="1800" dirty="0" smtClean="0"/>
              <a:t>	S²</a:t>
            </a:r>
            <a:r>
              <a:rPr lang="en-US" sz="1200" dirty="0" smtClean="0"/>
              <a:t>P</a:t>
            </a:r>
            <a:r>
              <a:rPr lang="en-US" sz="1800" dirty="0" smtClean="0"/>
              <a:t> = ∑ (X</a:t>
            </a:r>
            <a:r>
              <a:rPr lang="en-US" sz="1200" dirty="0" smtClean="0"/>
              <a:t>A</a:t>
            </a:r>
            <a:r>
              <a:rPr lang="en-US" sz="1800" dirty="0" smtClean="0"/>
              <a:t> –X</a:t>
            </a:r>
            <a:r>
              <a:rPr lang="en-US" sz="1200" dirty="0" smtClean="0"/>
              <a:t>A</a:t>
            </a:r>
            <a:r>
              <a:rPr lang="en-US" sz="1800" dirty="0" smtClean="0"/>
              <a:t>)² + ∑ (X</a:t>
            </a:r>
            <a:r>
              <a:rPr lang="en-US" sz="1200" dirty="0" smtClean="0"/>
              <a:t>B</a:t>
            </a:r>
            <a:r>
              <a:rPr lang="en-US" sz="1800" dirty="0" smtClean="0"/>
              <a:t> –X</a:t>
            </a:r>
            <a:r>
              <a:rPr lang="en-US" sz="1200" dirty="0" smtClean="0"/>
              <a:t>B</a:t>
            </a:r>
            <a:r>
              <a:rPr lang="en-US" sz="1800" dirty="0" smtClean="0"/>
              <a:t>)² </a:t>
            </a:r>
          </a:p>
          <a:p>
            <a:pPr algn="just"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n</a:t>
            </a:r>
            <a:r>
              <a:rPr lang="en-US" sz="1200" dirty="0" err="1" smtClean="0"/>
              <a:t>A</a:t>
            </a:r>
            <a:r>
              <a:rPr lang="en-US" sz="1800" dirty="0" smtClean="0"/>
              <a:t> + </a:t>
            </a:r>
            <a:r>
              <a:rPr lang="en-US" sz="1800" dirty="0" err="1" smtClean="0"/>
              <a:t>n</a:t>
            </a:r>
            <a:r>
              <a:rPr lang="en-US" sz="1200" dirty="0" err="1" smtClean="0"/>
              <a:t>B</a:t>
            </a:r>
            <a:r>
              <a:rPr lang="en-US" sz="1800" dirty="0" smtClean="0"/>
              <a:t> – 2</a:t>
            </a:r>
          </a:p>
          <a:p>
            <a:pPr algn="just">
              <a:buNone/>
            </a:pPr>
            <a:r>
              <a:rPr lang="en-US" sz="1800" dirty="0" smtClean="0"/>
              <a:t>	S²</a:t>
            </a:r>
            <a:r>
              <a:rPr lang="en-US" sz="1200" dirty="0" smtClean="0"/>
              <a:t>P </a:t>
            </a:r>
            <a:r>
              <a:rPr lang="en-US" sz="1800" dirty="0" smtClean="0"/>
              <a:t>=</a:t>
            </a:r>
            <a:r>
              <a:rPr lang="en-US" sz="1200" dirty="0" smtClean="0"/>
              <a:t> </a:t>
            </a:r>
            <a:r>
              <a:rPr lang="en-US" sz="1800" dirty="0" smtClean="0"/>
              <a:t>456 + 1074</a:t>
            </a:r>
          </a:p>
          <a:p>
            <a:pPr algn="just">
              <a:buNone/>
            </a:pPr>
            <a:r>
              <a:rPr lang="en-US" sz="1800" dirty="0" smtClean="0"/>
              <a:t>		       20	   </a:t>
            </a:r>
          </a:p>
          <a:p>
            <a:pPr algn="just">
              <a:buNone/>
            </a:pPr>
            <a:r>
              <a:rPr lang="en-US" sz="1800" dirty="0" smtClean="0"/>
              <a:t>	     =76,5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	S</a:t>
            </a:r>
            <a:r>
              <a:rPr lang="en-US" sz="1050" dirty="0" smtClean="0"/>
              <a:t>XA – XB </a:t>
            </a:r>
            <a:r>
              <a:rPr lang="en-US" sz="2000" dirty="0" smtClean="0"/>
              <a:t>= </a:t>
            </a:r>
            <a:r>
              <a:rPr lang="en-US" sz="2400" dirty="0" smtClean="0"/>
              <a:t>√</a:t>
            </a:r>
            <a:r>
              <a:rPr lang="en-US" sz="1800" dirty="0" smtClean="0"/>
              <a:t>S</a:t>
            </a:r>
            <a:r>
              <a:rPr lang="en-US" sz="2000" dirty="0" smtClean="0"/>
              <a:t>²</a:t>
            </a:r>
            <a:r>
              <a:rPr lang="en-US" sz="1100" dirty="0" smtClean="0"/>
              <a:t>P </a:t>
            </a:r>
            <a:r>
              <a:rPr lang="en-US" sz="1600" dirty="0" smtClean="0"/>
              <a:t>+</a:t>
            </a:r>
            <a:r>
              <a:rPr lang="en-US" sz="1100" dirty="0" smtClean="0"/>
              <a:t> </a:t>
            </a:r>
            <a:r>
              <a:rPr lang="en-US" sz="1800" dirty="0" smtClean="0"/>
              <a:t>S</a:t>
            </a:r>
            <a:r>
              <a:rPr lang="en-US" sz="2000" dirty="0" smtClean="0"/>
              <a:t>²</a:t>
            </a:r>
            <a:r>
              <a:rPr lang="en-US" sz="1100" dirty="0" smtClean="0"/>
              <a:t>P</a:t>
            </a:r>
          </a:p>
          <a:p>
            <a:pPr algn="just">
              <a:buNone/>
            </a:pPr>
            <a:r>
              <a:rPr lang="en-US" sz="1800" dirty="0" smtClean="0"/>
              <a:t>                   </a:t>
            </a:r>
            <a:r>
              <a:rPr lang="id-ID" sz="1800" dirty="0" smtClean="0"/>
              <a:t>     </a:t>
            </a:r>
            <a:r>
              <a:rPr lang="en-US" sz="1800" dirty="0" err="1" smtClean="0"/>
              <a:t>n</a:t>
            </a:r>
            <a:r>
              <a:rPr lang="en-US" sz="1050" dirty="0" err="1" smtClean="0"/>
              <a:t>A</a:t>
            </a:r>
            <a:r>
              <a:rPr lang="en-US" sz="2000" dirty="0" smtClean="0"/>
              <a:t>     </a:t>
            </a:r>
            <a:r>
              <a:rPr lang="en-US" sz="1800" dirty="0" err="1" smtClean="0"/>
              <a:t>n</a:t>
            </a:r>
            <a:r>
              <a:rPr lang="en-US" sz="1050" dirty="0" err="1" smtClean="0"/>
              <a:t>B</a:t>
            </a:r>
            <a:r>
              <a:rPr lang="en-US" sz="2000" dirty="0" smtClean="0"/>
              <a:t> </a:t>
            </a:r>
          </a:p>
          <a:p>
            <a:pPr algn="just">
              <a:buNone/>
            </a:pPr>
            <a:r>
              <a:rPr lang="en-US" sz="2000" dirty="0" smtClean="0"/>
              <a:t>		= </a:t>
            </a:r>
            <a:r>
              <a:rPr lang="en-US" sz="2400" dirty="0" smtClean="0"/>
              <a:t>√</a:t>
            </a:r>
            <a:r>
              <a:rPr lang="en-US" sz="1800" dirty="0" smtClean="0"/>
              <a:t>76,5 + 76,5</a:t>
            </a:r>
          </a:p>
          <a:p>
            <a:pPr algn="just">
              <a:buNone/>
            </a:pPr>
            <a:endParaRPr lang="en-US" sz="1050" dirty="0" smtClean="0"/>
          </a:p>
          <a:p>
            <a:pPr algn="just">
              <a:buNone/>
            </a:pPr>
            <a:r>
              <a:rPr lang="en-US" sz="1800" dirty="0" smtClean="0"/>
              <a:t>		         9          13</a:t>
            </a:r>
          </a:p>
          <a:p>
            <a:pPr algn="just">
              <a:buNone/>
            </a:pPr>
            <a:r>
              <a:rPr lang="en-US" sz="1800" dirty="0" smtClean="0"/>
              <a:t>		= √14, 38461538</a:t>
            </a:r>
          </a:p>
          <a:p>
            <a:pPr algn="just">
              <a:buNone/>
            </a:pPr>
            <a:r>
              <a:rPr lang="en-US" sz="1800" dirty="0" smtClean="0"/>
              <a:t>		= 3, 792 705545 = 0, 2639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43570" y="12858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071670" y="214311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71868" y="214311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85786" y="421481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71538" y="4214818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214414" y="2880320"/>
            <a:ext cx="2643206" cy="2803630"/>
            <a:chOff x="1214414" y="2420888"/>
            <a:chExt cx="2643206" cy="280363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357290" y="2420888"/>
              <a:ext cx="250033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214414" y="3071810"/>
              <a:ext cx="128588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19672" y="4437112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191176" y="4437112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476928" y="5222930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619672" y="5222930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5143504" y="2959738"/>
            <a:ext cx="350046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</a:t>
            </a:r>
            <a:r>
              <a:rPr lang="en-US" sz="1400" dirty="0" err="1" smtClean="0"/>
              <a:t>tabel</a:t>
            </a:r>
            <a:r>
              <a:rPr lang="en-US" sz="1400" dirty="0" smtClean="0"/>
              <a:t> = </a:t>
            </a:r>
            <a:r>
              <a:rPr lang="en-US" sz="1600" dirty="0" smtClean="0"/>
              <a:t>2,086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600" dirty="0" smtClean="0"/>
              <a:t>Daerah </a:t>
            </a:r>
            <a:r>
              <a:rPr lang="en-US" sz="1600" dirty="0" err="1" smtClean="0"/>
              <a:t>penerimaan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HO </a:t>
            </a:r>
            <a:r>
              <a:rPr lang="en-US" sz="1600" dirty="0" err="1" smtClean="0"/>
              <a:t>diantara</a:t>
            </a:r>
            <a:r>
              <a:rPr lang="en-US" sz="1600" dirty="0" smtClean="0"/>
              <a:t>  -2,086 </a:t>
            </a:r>
            <a:r>
              <a:rPr lang="en-US" sz="1600" dirty="0" err="1" smtClean="0"/>
              <a:t>dan</a:t>
            </a:r>
            <a:r>
              <a:rPr lang="en-US" sz="1600" dirty="0" smtClean="0"/>
              <a:t> +2,086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4357686" y="4094742"/>
            <a:ext cx="4572000" cy="22145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nol.</a:t>
            </a:r>
          </a:p>
          <a:p>
            <a:pPr algn="ctr"/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signifikasi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signifikasi</a:t>
            </a:r>
            <a:r>
              <a:rPr lang="en-US" dirty="0" smtClean="0"/>
              <a:t> 0,05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040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id-ID" dirty="0" smtClean="0">
                <a:effectLst/>
              </a:rPr>
              <a:t>Dengan menggunakan tabel Z</a:t>
            </a:r>
            <a:endParaRPr lang="id-ID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25824"/>
            <a:ext cx="8501122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Contoh : </a:t>
            </a:r>
          </a:p>
          <a:p>
            <a:pPr>
              <a:buNone/>
            </a:pPr>
            <a:r>
              <a:rPr lang="en-US" sz="2000" dirty="0" smtClean="0"/>
              <a:t>D</a:t>
            </a:r>
            <a:r>
              <a:rPr lang="id-ID" sz="2000" dirty="0" smtClean="0"/>
              <a:t>ari 2 kelompok sampel diperoleh catata</a:t>
            </a:r>
            <a:r>
              <a:rPr lang="en-US" sz="2000" dirty="0" smtClean="0"/>
              <a:t>n </a:t>
            </a:r>
            <a:r>
              <a:rPr lang="id-ID" sz="2000" dirty="0" smtClean="0"/>
              <a:t>sebagai berikut :</a:t>
            </a:r>
          </a:p>
          <a:p>
            <a:pPr>
              <a:buNone/>
            </a:pPr>
            <a:r>
              <a:rPr lang="id-ID" dirty="0" smtClean="0"/>
              <a:t>n</a:t>
            </a:r>
            <a:r>
              <a:rPr lang="id-ID" sz="1200" dirty="0" smtClean="0"/>
              <a:t>A</a:t>
            </a:r>
            <a:r>
              <a:rPr lang="id-ID" sz="2000" dirty="0" smtClean="0"/>
              <a:t>  = 50</a:t>
            </a:r>
            <a:r>
              <a:rPr lang="en-US" sz="2000" dirty="0" smtClean="0"/>
              <a:t>    </a:t>
            </a:r>
            <a:r>
              <a:rPr lang="id-ID" dirty="0" smtClean="0"/>
              <a:t>n</a:t>
            </a:r>
            <a:r>
              <a:rPr lang="id-ID" sz="1200" dirty="0" smtClean="0"/>
              <a:t>B</a:t>
            </a:r>
            <a:r>
              <a:rPr lang="id-ID" sz="2000" dirty="0" smtClean="0"/>
              <a:t> = 60</a:t>
            </a:r>
            <a:r>
              <a:rPr lang="en-US" sz="2000" dirty="0" smtClean="0"/>
              <a:t>, </a:t>
            </a:r>
            <a:r>
              <a:rPr lang="id-ID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id-ID" sz="2000" dirty="0" smtClean="0"/>
              <a:t>X</a:t>
            </a:r>
            <a:r>
              <a:rPr lang="id-ID" sz="1100" dirty="0" smtClean="0"/>
              <a:t>A</a:t>
            </a:r>
            <a:r>
              <a:rPr lang="id-ID" sz="2000" dirty="0" smtClean="0"/>
              <a:t>   = 75    </a:t>
            </a:r>
            <a:r>
              <a:rPr lang="id-ID" sz="2800" dirty="0" smtClean="0"/>
              <a:t>x</a:t>
            </a:r>
            <a:r>
              <a:rPr lang="id-ID" sz="1100" dirty="0" smtClean="0"/>
              <a:t>B</a:t>
            </a:r>
            <a:r>
              <a:rPr lang="id-ID" sz="2000" dirty="0" smtClean="0"/>
              <a:t> = 90</a:t>
            </a:r>
            <a:endParaRPr lang="en-US" sz="2000" dirty="0" smtClean="0"/>
          </a:p>
          <a:p>
            <a:pPr>
              <a:buNone/>
            </a:pPr>
            <a:r>
              <a:rPr lang="id-ID" sz="2000" dirty="0" smtClean="0"/>
              <a:t>S</a:t>
            </a:r>
            <a:r>
              <a:rPr lang="id-ID" sz="1100" dirty="0" smtClean="0"/>
              <a:t>A</a:t>
            </a:r>
            <a:r>
              <a:rPr lang="id-ID" sz="2000" dirty="0" smtClean="0">
                <a:latin typeface="Agency FB"/>
              </a:rPr>
              <a:t>²</a:t>
            </a:r>
            <a:r>
              <a:rPr lang="id-ID" sz="2000" dirty="0" smtClean="0"/>
              <a:t> = 225   </a:t>
            </a:r>
            <a:r>
              <a:rPr lang="en-US" sz="2000" dirty="0" smtClean="0"/>
              <a:t> </a:t>
            </a:r>
            <a:r>
              <a:rPr lang="id-ID" sz="2000" dirty="0" smtClean="0"/>
              <a:t>S</a:t>
            </a:r>
            <a:r>
              <a:rPr lang="id-ID" sz="1100" dirty="0" smtClean="0"/>
              <a:t>B</a:t>
            </a:r>
            <a:r>
              <a:rPr lang="id-ID" sz="2000" dirty="0" smtClean="0">
                <a:latin typeface="Agency FB"/>
              </a:rPr>
              <a:t>²</a:t>
            </a:r>
            <a:r>
              <a:rPr lang="id-ID" sz="2000" dirty="0" smtClean="0"/>
              <a:t> = 100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Apakah kedua kelompok populasi dari sampel-sampel tersebut</a:t>
            </a:r>
            <a:endParaRPr lang="en-US" sz="2000" dirty="0" smtClean="0"/>
          </a:p>
          <a:p>
            <a:pPr>
              <a:buNone/>
            </a:pPr>
            <a:r>
              <a:rPr lang="id-ID" sz="2000" dirty="0" smtClean="0"/>
              <a:t>mempunyai rata-rata yang berbeda ?</a:t>
            </a:r>
            <a:endParaRPr lang="en-US" sz="2000" dirty="0" smtClean="0"/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id-ID" sz="2400" dirty="0" smtClean="0"/>
              <a:t> </a:t>
            </a:r>
            <a:r>
              <a:rPr lang="en-US" sz="2400" dirty="0" smtClean="0"/>
              <a:t>J</a:t>
            </a:r>
            <a:r>
              <a:rPr lang="id-ID" sz="2400" dirty="0" smtClean="0"/>
              <a:t>awab  :</a:t>
            </a:r>
          </a:p>
          <a:p>
            <a:pPr>
              <a:buNone/>
            </a:pPr>
            <a:r>
              <a:rPr lang="id-ID" sz="2800" dirty="0" smtClean="0"/>
              <a:t> H</a:t>
            </a:r>
            <a:r>
              <a:rPr lang="id-ID" sz="2800" baseline="-25000" dirty="0" smtClean="0"/>
              <a:t>o</a:t>
            </a:r>
            <a:r>
              <a:rPr lang="id-ID" sz="2800" dirty="0" smtClean="0"/>
              <a:t> : µ</a:t>
            </a:r>
            <a:r>
              <a:rPr lang="id-ID" sz="2000" baseline="-25000" dirty="0" smtClean="0"/>
              <a:t>A</a:t>
            </a:r>
            <a:r>
              <a:rPr lang="id-ID" sz="2800" baseline="-25000" dirty="0" smtClean="0"/>
              <a:t>  -</a:t>
            </a:r>
            <a:r>
              <a:rPr lang="id-ID" sz="2800" dirty="0" smtClean="0"/>
              <a:t> µ</a:t>
            </a:r>
            <a:r>
              <a:rPr lang="id-ID" sz="2000" baseline="-25000" dirty="0" smtClean="0"/>
              <a:t>b</a:t>
            </a:r>
            <a:r>
              <a:rPr lang="id-ID" sz="2800" baseline="-25000" dirty="0" smtClean="0"/>
              <a:t> </a:t>
            </a:r>
            <a:r>
              <a:rPr lang="id-ID" sz="3600" baseline="-25000" dirty="0" smtClean="0"/>
              <a:t>= 0</a:t>
            </a:r>
            <a:endParaRPr lang="id-ID" sz="2800" baseline="-25000" dirty="0" smtClean="0"/>
          </a:p>
          <a:p>
            <a:pPr>
              <a:buNone/>
            </a:pPr>
            <a:r>
              <a:rPr lang="id-ID" sz="2800" dirty="0" smtClean="0"/>
              <a:t> H</a:t>
            </a:r>
            <a:r>
              <a:rPr lang="id-ID" sz="2400" baseline="-25000" dirty="0" smtClean="0"/>
              <a:t>1</a:t>
            </a:r>
            <a:r>
              <a:rPr lang="id-ID" sz="2800" dirty="0" smtClean="0"/>
              <a:t> : µ</a:t>
            </a:r>
            <a:r>
              <a:rPr lang="id-ID" sz="2000" baseline="-25000" dirty="0" smtClean="0"/>
              <a:t>A</a:t>
            </a:r>
            <a:r>
              <a:rPr lang="id-ID" sz="2800" baseline="-25000" dirty="0" smtClean="0"/>
              <a:t>  -</a:t>
            </a:r>
            <a:r>
              <a:rPr lang="id-ID" sz="2800" dirty="0" smtClean="0"/>
              <a:t> µ</a:t>
            </a:r>
            <a:r>
              <a:rPr lang="id-ID" sz="2000" baseline="-25000" dirty="0" smtClean="0"/>
              <a:t>b</a:t>
            </a:r>
            <a:r>
              <a:rPr lang="id-ID" sz="2800" baseline="-25000" dirty="0" smtClean="0"/>
              <a:t> </a:t>
            </a:r>
            <a:r>
              <a:rPr lang="id-ID" sz="2800" dirty="0" smtClean="0"/>
              <a:t>≠</a:t>
            </a:r>
            <a:r>
              <a:rPr lang="en-US" sz="2800" dirty="0" smtClean="0"/>
              <a:t> </a:t>
            </a:r>
            <a:r>
              <a:rPr lang="id-ID" sz="2400" dirty="0" smtClean="0"/>
              <a:t>0</a:t>
            </a: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 smtClean="0"/>
          </a:p>
          <a:p>
            <a:pPr>
              <a:buNone/>
            </a:pP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00034" y="250030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28794" y="2500306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Pengertian</a:t>
            </a:r>
            <a:r>
              <a:rPr lang="en-US" sz="4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Hipotesis</a:t>
            </a:r>
            <a:endParaRPr lang="en-US" sz="4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00174"/>
            <a:ext cx="8258204" cy="5357826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defRPr/>
            </a:pP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merupakan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dugaan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sementara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didasarkan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teori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dimana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dugaan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tersebut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merupakan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jawaban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sementara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atas</a:t>
            </a:r>
            <a:r>
              <a:rPr lang="en-US" dirty="0" smtClean="0">
                <a:latin typeface="Comic Sans MS" pitchFamily="66" charset="0"/>
              </a:rPr>
              <a:t> problem yang </a:t>
            </a:r>
            <a:r>
              <a:rPr lang="en-US" dirty="0" err="1" smtClean="0">
                <a:latin typeface="Comic Sans MS" pitchFamily="66" charset="0"/>
              </a:rPr>
              <a:t>dikemukakan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dipecahkan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 eaLnBrk="1" hangingPunct="1"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algn="just" eaLnBrk="1" hangingPunct="1">
              <a:defRPr/>
            </a:pP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diuji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kemudian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diterima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atau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ditolak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 eaLnBrk="1" hangingPunct="1"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algn="just">
              <a:defRPr/>
            </a:pPr>
            <a:r>
              <a:rPr lang="en-US" dirty="0" err="1" smtClean="0">
                <a:latin typeface="Comic Sans MS" pitchFamily="66" charset="0"/>
              </a:rPr>
              <a:t>Penolakan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suatu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berarti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menyimpulkan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salah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dimana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bukti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konsisten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algn="just">
              <a:defRPr/>
            </a:pPr>
            <a:r>
              <a:rPr lang="en-US" dirty="0" err="1" smtClean="0">
                <a:latin typeface="Comic Sans MS" pitchFamily="66" charset="0"/>
              </a:rPr>
              <a:t>Penerimaan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sebagai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akibat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cukupnya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bukti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menolak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berimplikasi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bahwa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pasti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benar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 eaLnBrk="1" hangingPunct="1">
              <a:defRPr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id-ID" sz="2400" dirty="0" smtClean="0">
                <a:latin typeface="Comic Sans MS" pitchFamily="66" charset="0"/>
              </a:rPr>
              <a:t>Jika tingkat signifikasi yang diambil adalah 0,05 maka daerah penerima H</a:t>
            </a:r>
            <a:r>
              <a:rPr lang="id-ID" sz="2400" baseline="-25000" dirty="0" smtClean="0">
                <a:latin typeface="Comic Sans MS" pitchFamily="66" charset="0"/>
              </a:rPr>
              <a:t>o </a:t>
            </a:r>
            <a:r>
              <a:rPr lang="id-ID" sz="2400" dirty="0" smtClean="0">
                <a:latin typeface="Comic Sans MS" pitchFamily="66" charset="0"/>
              </a:rPr>
              <a:t> diantara -1,96 dan + 1,96</a:t>
            </a:r>
            <a:r>
              <a:rPr lang="id-ID" sz="2900" dirty="0" smtClean="0"/>
              <a:t>.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S</a:t>
            </a:r>
            <a:r>
              <a:rPr lang="id-ID" sz="1600" dirty="0" smtClean="0"/>
              <a:t>XA</a:t>
            </a:r>
            <a:r>
              <a:rPr lang="id-ID" sz="1100" dirty="0" smtClean="0"/>
              <a:t>   </a:t>
            </a:r>
            <a:r>
              <a:rPr lang="id-ID" sz="1600" dirty="0" smtClean="0"/>
              <a:t>-   XB</a:t>
            </a:r>
            <a:r>
              <a:rPr lang="id-ID" dirty="0" smtClean="0"/>
              <a:t>=</a:t>
            </a:r>
            <a:r>
              <a:rPr lang="en-US" dirty="0" smtClean="0"/>
              <a:t> </a:t>
            </a:r>
            <a:r>
              <a:rPr lang="id-ID" sz="3600" u="sng" dirty="0" smtClean="0"/>
              <a:t>S</a:t>
            </a:r>
            <a:r>
              <a:rPr lang="id-ID" sz="2000" u="sng" dirty="0" smtClean="0"/>
              <a:t>A</a:t>
            </a:r>
            <a:r>
              <a:rPr lang="id-ID" sz="3600" u="sng" dirty="0" smtClean="0">
                <a:latin typeface="Agency FB"/>
              </a:rPr>
              <a:t>²</a:t>
            </a:r>
            <a:r>
              <a:rPr lang="id-ID" u="sng" dirty="0" smtClean="0">
                <a:latin typeface="Agency FB"/>
              </a:rPr>
              <a:t> </a:t>
            </a:r>
            <a:r>
              <a:rPr lang="id-ID" dirty="0" smtClean="0">
                <a:latin typeface="Agency FB"/>
              </a:rPr>
              <a:t> </a:t>
            </a:r>
            <a:r>
              <a:rPr lang="id-ID" sz="3600" dirty="0" smtClean="0">
                <a:latin typeface="Agency FB"/>
              </a:rPr>
              <a:t>+ </a:t>
            </a:r>
            <a:r>
              <a:rPr lang="id-ID" sz="3600" u="sng" dirty="0" smtClean="0"/>
              <a:t>S</a:t>
            </a:r>
            <a:r>
              <a:rPr lang="id-ID" sz="2000" u="sng" dirty="0" smtClean="0"/>
              <a:t>B</a:t>
            </a:r>
            <a:r>
              <a:rPr lang="id-ID" sz="3600" u="sng" dirty="0" smtClean="0">
                <a:latin typeface="Agency FB"/>
              </a:rPr>
              <a:t>²</a:t>
            </a:r>
            <a:r>
              <a:rPr lang="id-ID" sz="3600" dirty="0" smtClean="0">
                <a:latin typeface="Agency FB"/>
              </a:rPr>
              <a:t>              Z</a:t>
            </a:r>
            <a:r>
              <a:rPr lang="id-ID" dirty="0" smtClean="0">
                <a:latin typeface="Agency FB"/>
              </a:rPr>
              <a:t> </a:t>
            </a:r>
            <a:r>
              <a:rPr lang="id-ID" sz="3600" dirty="0" smtClean="0">
                <a:latin typeface="Agency FB"/>
              </a:rPr>
              <a:t>=</a:t>
            </a:r>
            <a:r>
              <a:rPr lang="id-ID" dirty="0" smtClean="0">
                <a:latin typeface="Agency FB"/>
              </a:rPr>
              <a:t> (</a:t>
            </a:r>
            <a:r>
              <a:rPr lang="id-ID" sz="3600" dirty="0" smtClean="0">
                <a:latin typeface="Agency FB"/>
              </a:rPr>
              <a:t>X</a:t>
            </a:r>
            <a:r>
              <a:rPr lang="id-ID" sz="1800" dirty="0" smtClean="0">
                <a:latin typeface="Agency FB"/>
              </a:rPr>
              <a:t>A</a:t>
            </a:r>
            <a:r>
              <a:rPr lang="id-ID" sz="3600" dirty="0" smtClean="0">
                <a:latin typeface="Agency FB"/>
              </a:rPr>
              <a:t>-X</a:t>
            </a:r>
            <a:r>
              <a:rPr lang="id-ID" sz="2200" dirty="0" smtClean="0">
                <a:latin typeface="Agency FB"/>
              </a:rPr>
              <a:t>B</a:t>
            </a:r>
            <a:r>
              <a:rPr lang="id-ID" sz="3600" dirty="0" smtClean="0">
                <a:latin typeface="Agency FB"/>
              </a:rPr>
              <a:t>) – (</a:t>
            </a:r>
            <a:r>
              <a:rPr lang="id-ID" sz="3600" dirty="0" smtClean="0"/>
              <a:t>µ</a:t>
            </a:r>
            <a:r>
              <a:rPr lang="id-ID" sz="2200" baseline="-25000" dirty="0" smtClean="0"/>
              <a:t>A</a:t>
            </a:r>
            <a:r>
              <a:rPr lang="id-ID" sz="2700" baseline="-25000" dirty="0" smtClean="0"/>
              <a:t> </a:t>
            </a:r>
            <a:r>
              <a:rPr lang="id-ID" sz="3600" baseline="-25000" dirty="0" smtClean="0"/>
              <a:t> -</a:t>
            </a:r>
            <a:r>
              <a:rPr lang="id-ID" sz="3600" dirty="0" smtClean="0"/>
              <a:t> µ</a:t>
            </a:r>
            <a:r>
              <a:rPr lang="id-ID" sz="3600" baseline="-25000" dirty="0" smtClean="0"/>
              <a:t>b</a:t>
            </a:r>
            <a:r>
              <a:rPr lang="id-ID" sz="3600" dirty="0" smtClean="0">
                <a:latin typeface="Agency FB"/>
              </a:rPr>
              <a:t>)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dirty="0" smtClean="0"/>
              <a:t>	</a:t>
            </a:r>
            <a:r>
              <a:rPr lang="en-US" sz="3600" dirty="0" err="1" smtClean="0"/>
              <a:t>n</a:t>
            </a:r>
            <a:r>
              <a:rPr lang="en-US" sz="1800" dirty="0" err="1" smtClean="0"/>
              <a:t>A</a:t>
            </a:r>
            <a:r>
              <a:rPr lang="en-US" sz="1800" dirty="0" smtClean="0"/>
              <a:t>         </a:t>
            </a:r>
            <a:r>
              <a:rPr lang="id-ID" sz="3600" dirty="0" smtClean="0"/>
              <a:t> n</a:t>
            </a:r>
            <a:r>
              <a:rPr lang="id-ID" sz="1800" dirty="0" smtClean="0"/>
              <a:t>B</a:t>
            </a:r>
            <a:r>
              <a:rPr lang="id-ID" sz="1200" dirty="0" smtClean="0"/>
              <a:t> </a:t>
            </a:r>
            <a:r>
              <a:rPr lang="en-US" sz="1200" dirty="0" smtClean="0"/>
              <a:t>	</a:t>
            </a:r>
            <a:r>
              <a:rPr lang="id-ID" sz="1200" dirty="0" smtClean="0"/>
              <a:t>   </a:t>
            </a:r>
            <a:r>
              <a:rPr lang="en-US" sz="1200" dirty="0" smtClean="0"/>
              <a:t>   	                                          	        </a:t>
            </a:r>
            <a:r>
              <a:rPr lang="id-ID" sz="3600" dirty="0" smtClean="0"/>
              <a:t>S</a:t>
            </a:r>
            <a:r>
              <a:rPr lang="id-ID" sz="1800" dirty="0" smtClean="0"/>
              <a:t>XA-XB</a:t>
            </a:r>
            <a:r>
              <a:rPr lang="id-ID" sz="1600" dirty="0" smtClean="0"/>
              <a:t> </a:t>
            </a:r>
            <a:r>
              <a:rPr lang="en-US" sz="1100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 </a:t>
            </a:r>
            <a:r>
              <a:rPr lang="id-ID" dirty="0" smtClean="0"/>
              <a:t>= </a:t>
            </a:r>
            <a:r>
              <a:rPr lang="id-ID" u="sng" dirty="0" smtClean="0"/>
              <a:t>225</a:t>
            </a:r>
            <a:r>
              <a:rPr lang="id-ID" dirty="0" smtClean="0"/>
              <a:t> + </a:t>
            </a:r>
            <a:r>
              <a:rPr lang="id-ID" u="sng" dirty="0" smtClean="0"/>
              <a:t>100</a:t>
            </a:r>
            <a:r>
              <a:rPr lang="id-ID" dirty="0" smtClean="0"/>
              <a:t> </a:t>
            </a:r>
            <a:r>
              <a:rPr lang="en-US" dirty="0" smtClean="0"/>
              <a:t>	    	 </a:t>
            </a:r>
            <a:r>
              <a:rPr lang="id-ID" dirty="0" smtClean="0"/>
              <a:t>=(75-90)-0</a:t>
            </a:r>
            <a:br>
              <a:rPr lang="id-ID" dirty="0" smtClean="0"/>
            </a:br>
            <a:r>
              <a:rPr lang="en-US" dirty="0" smtClean="0"/>
              <a:t>     </a:t>
            </a:r>
            <a:r>
              <a:rPr lang="id-ID" dirty="0" smtClean="0"/>
              <a:t>50 </a:t>
            </a:r>
            <a:r>
              <a:rPr lang="en-US" dirty="0" smtClean="0"/>
              <a:t> </a:t>
            </a:r>
            <a:r>
              <a:rPr lang="id-ID" dirty="0" smtClean="0"/>
              <a:t>   60          </a:t>
            </a:r>
            <a:r>
              <a:rPr lang="en-US" dirty="0" smtClean="0"/>
              <a:t>		   </a:t>
            </a:r>
            <a:r>
              <a:rPr lang="id-ID" dirty="0" smtClean="0"/>
              <a:t>2,48</a:t>
            </a:r>
            <a:br>
              <a:rPr lang="id-ID" dirty="0" smtClean="0"/>
            </a:br>
            <a:r>
              <a:rPr lang="id-ID" dirty="0" smtClean="0"/>
              <a:t>   =2,483277404 </a:t>
            </a:r>
            <a:r>
              <a:rPr lang="en-US" dirty="0" smtClean="0"/>
              <a:t>	   </a:t>
            </a:r>
            <a:r>
              <a:rPr lang="id-ID" dirty="0" smtClean="0"/>
              <a:t>=</a:t>
            </a:r>
            <a:r>
              <a:rPr lang="id-ID" sz="3100" dirty="0" smtClean="0"/>
              <a:t>-6,048387097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     </a:t>
            </a:r>
            <a:r>
              <a:rPr lang="id-ID" dirty="0" smtClean="0"/>
              <a:t>= 2,48                     </a:t>
            </a:r>
            <a:r>
              <a:rPr lang="en-US" dirty="0" smtClean="0"/>
              <a:t>	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id-ID" dirty="0" smtClean="0"/>
              <a:t>=-6,048</a:t>
            </a:r>
            <a:r>
              <a:rPr lang="id-ID" sz="2200" dirty="0" smtClean="0"/>
              <a:t/>
            </a:r>
            <a:br>
              <a:rPr lang="id-ID" sz="2200" dirty="0" smtClean="0"/>
            </a:br>
            <a:r>
              <a:rPr lang="id-ID" sz="2200" dirty="0" smtClean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id-ID" sz="2700" dirty="0" smtClean="0">
                <a:effectLst/>
              </a:rPr>
              <a:t>Oleh karena Z hitung &lt;-1,96, atau diluar daerah penerimaan hipotesis nol, maka kita menolak hipotesis nol.</a:t>
            </a:r>
            <a:endParaRPr lang="id-ID" dirty="0">
              <a:effectLst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85720" y="1713694"/>
            <a:ext cx="14367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28662" y="1712900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428728" y="1052737"/>
            <a:ext cx="1913207" cy="1161818"/>
          </a:xfrm>
          <a:custGeom>
            <a:avLst/>
            <a:gdLst>
              <a:gd name="connsiteX0" fmla="*/ 0 w 1913207"/>
              <a:gd name="connsiteY0" fmla="*/ 984738 h 1055077"/>
              <a:gd name="connsiteX1" fmla="*/ 182880 w 1913207"/>
              <a:gd name="connsiteY1" fmla="*/ 1026942 h 1055077"/>
              <a:gd name="connsiteX2" fmla="*/ 211016 w 1913207"/>
              <a:gd name="connsiteY2" fmla="*/ 1055077 h 1055077"/>
              <a:gd name="connsiteX3" fmla="*/ 168813 w 1913207"/>
              <a:gd name="connsiteY3" fmla="*/ 928468 h 1055077"/>
              <a:gd name="connsiteX4" fmla="*/ 140677 w 1913207"/>
              <a:gd name="connsiteY4" fmla="*/ 844062 h 1055077"/>
              <a:gd name="connsiteX5" fmla="*/ 126610 w 1913207"/>
              <a:gd name="connsiteY5" fmla="*/ 801858 h 1055077"/>
              <a:gd name="connsiteX6" fmla="*/ 140677 w 1913207"/>
              <a:gd name="connsiteY6" fmla="*/ 140677 h 1055077"/>
              <a:gd name="connsiteX7" fmla="*/ 239151 w 1913207"/>
              <a:gd name="connsiteY7" fmla="*/ 70338 h 1055077"/>
              <a:gd name="connsiteX8" fmla="*/ 323557 w 1913207"/>
              <a:gd name="connsiteY8" fmla="*/ 56271 h 1055077"/>
              <a:gd name="connsiteX9" fmla="*/ 450167 w 1913207"/>
              <a:gd name="connsiteY9" fmla="*/ 42203 h 1055077"/>
              <a:gd name="connsiteX10" fmla="*/ 520505 w 1913207"/>
              <a:gd name="connsiteY10" fmla="*/ 28135 h 1055077"/>
              <a:gd name="connsiteX11" fmla="*/ 633047 w 1913207"/>
              <a:gd name="connsiteY11" fmla="*/ 0 h 1055077"/>
              <a:gd name="connsiteX12" fmla="*/ 1237957 w 1913207"/>
              <a:gd name="connsiteY12" fmla="*/ 14068 h 1055077"/>
              <a:gd name="connsiteX13" fmla="*/ 1294228 w 1913207"/>
              <a:gd name="connsiteY13" fmla="*/ 28135 h 1055077"/>
              <a:gd name="connsiteX14" fmla="*/ 1913207 w 1913207"/>
              <a:gd name="connsiteY14" fmla="*/ 42203 h 105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13207" h="1055077">
                <a:moveTo>
                  <a:pt x="0" y="984738"/>
                </a:moveTo>
                <a:cubicBezTo>
                  <a:pt x="114282" y="996166"/>
                  <a:pt x="116971" y="974215"/>
                  <a:pt x="182880" y="1026942"/>
                </a:cubicBezTo>
                <a:cubicBezTo>
                  <a:pt x="193237" y="1035227"/>
                  <a:pt x="201637" y="1045699"/>
                  <a:pt x="211016" y="1055077"/>
                </a:cubicBezTo>
                <a:cubicBezTo>
                  <a:pt x="185416" y="952679"/>
                  <a:pt x="211191" y="1045006"/>
                  <a:pt x="168813" y="928468"/>
                </a:cubicBezTo>
                <a:cubicBezTo>
                  <a:pt x="158678" y="900596"/>
                  <a:pt x="150055" y="872197"/>
                  <a:pt x="140677" y="844062"/>
                </a:cubicBezTo>
                <a:lnTo>
                  <a:pt x="126610" y="801858"/>
                </a:lnTo>
                <a:cubicBezTo>
                  <a:pt x="131299" y="581464"/>
                  <a:pt x="119168" y="360069"/>
                  <a:pt x="140677" y="140677"/>
                </a:cubicBezTo>
                <a:cubicBezTo>
                  <a:pt x="144539" y="101289"/>
                  <a:pt x="206942" y="77495"/>
                  <a:pt x="239151" y="70338"/>
                </a:cubicBezTo>
                <a:cubicBezTo>
                  <a:pt x="266995" y="64150"/>
                  <a:pt x="295284" y="60041"/>
                  <a:pt x="323557" y="56271"/>
                </a:cubicBezTo>
                <a:cubicBezTo>
                  <a:pt x="365648" y="50659"/>
                  <a:pt x="408131" y="48208"/>
                  <a:pt x="450167" y="42203"/>
                </a:cubicBezTo>
                <a:cubicBezTo>
                  <a:pt x="473837" y="38821"/>
                  <a:pt x="497207" y="33511"/>
                  <a:pt x="520505" y="28135"/>
                </a:cubicBezTo>
                <a:cubicBezTo>
                  <a:pt x="558183" y="19440"/>
                  <a:pt x="633047" y="0"/>
                  <a:pt x="633047" y="0"/>
                </a:cubicBezTo>
                <a:lnTo>
                  <a:pt x="1237957" y="14068"/>
                </a:lnTo>
                <a:cubicBezTo>
                  <a:pt x="1257274" y="14890"/>
                  <a:pt x="1274947" y="26707"/>
                  <a:pt x="1294228" y="28135"/>
                </a:cubicBezTo>
                <a:cubicBezTo>
                  <a:pt x="1541896" y="46481"/>
                  <a:pt x="1668797" y="42203"/>
                  <a:pt x="1913207" y="4220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Freeform 20"/>
          <p:cNvSpPr/>
          <p:nvPr/>
        </p:nvSpPr>
        <p:spPr>
          <a:xfrm>
            <a:off x="1310632" y="2257095"/>
            <a:ext cx="3117351" cy="1055077"/>
          </a:xfrm>
          <a:custGeom>
            <a:avLst/>
            <a:gdLst>
              <a:gd name="connsiteX0" fmla="*/ 0 w 1913207"/>
              <a:gd name="connsiteY0" fmla="*/ 984738 h 1055077"/>
              <a:gd name="connsiteX1" fmla="*/ 182880 w 1913207"/>
              <a:gd name="connsiteY1" fmla="*/ 1026942 h 1055077"/>
              <a:gd name="connsiteX2" fmla="*/ 211016 w 1913207"/>
              <a:gd name="connsiteY2" fmla="*/ 1055077 h 1055077"/>
              <a:gd name="connsiteX3" fmla="*/ 168813 w 1913207"/>
              <a:gd name="connsiteY3" fmla="*/ 928468 h 1055077"/>
              <a:gd name="connsiteX4" fmla="*/ 140677 w 1913207"/>
              <a:gd name="connsiteY4" fmla="*/ 844062 h 1055077"/>
              <a:gd name="connsiteX5" fmla="*/ 126610 w 1913207"/>
              <a:gd name="connsiteY5" fmla="*/ 801858 h 1055077"/>
              <a:gd name="connsiteX6" fmla="*/ 140677 w 1913207"/>
              <a:gd name="connsiteY6" fmla="*/ 140677 h 1055077"/>
              <a:gd name="connsiteX7" fmla="*/ 239151 w 1913207"/>
              <a:gd name="connsiteY7" fmla="*/ 70338 h 1055077"/>
              <a:gd name="connsiteX8" fmla="*/ 323557 w 1913207"/>
              <a:gd name="connsiteY8" fmla="*/ 56271 h 1055077"/>
              <a:gd name="connsiteX9" fmla="*/ 450167 w 1913207"/>
              <a:gd name="connsiteY9" fmla="*/ 42203 h 1055077"/>
              <a:gd name="connsiteX10" fmla="*/ 520505 w 1913207"/>
              <a:gd name="connsiteY10" fmla="*/ 28135 h 1055077"/>
              <a:gd name="connsiteX11" fmla="*/ 633047 w 1913207"/>
              <a:gd name="connsiteY11" fmla="*/ 0 h 1055077"/>
              <a:gd name="connsiteX12" fmla="*/ 1237957 w 1913207"/>
              <a:gd name="connsiteY12" fmla="*/ 14068 h 1055077"/>
              <a:gd name="connsiteX13" fmla="*/ 1294228 w 1913207"/>
              <a:gd name="connsiteY13" fmla="*/ 28135 h 1055077"/>
              <a:gd name="connsiteX14" fmla="*/ 1913207 w 1913207"/>
              <a:gd name="connsiteY14" fmla="*/ 42203 h 1055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13207" h="1055077">
                <a:moveTo>
                  <a:pt x="0" y="984738"/>
                </a:moveTo>
                <a:cubicBezTo>
                  <a:pt x="114282" y="996166"/>
                  <a:pt x="116971" y="974215"/>
                  <a:pt x="182880" y="1026942"/>
                </a:cubicBezTo>
                <a:cubicBezTo>
                  <a:pt x="193237" y="1035227"/>
                  <a:pt x="201637" y="1045699"/>
                  <a:pt x="211016" y="1055077"/>
                </a:cubicBezTo>
                <a:cubicBezTo>
                  <a:pt x="185416" y="952679"/>
                  <a:pt x="211191" y="1045006"/>
                  <a:pt x="168813" y="928468"/>
                </a:cubicBezTo>
                <a:cubicBezTo>
                  <a:pt x="158678" y="900596"/>
                  <a:pt x="150055" y="872197"/>
                  <a:pt x="140677" y="844062"/>
                </a:cubicBezTo>
                <a:lnTo>
                  <a:pt x="126610" y="801858"/>
                </a:lnTo>
                <a:cubicBezTo>
                  <a:pt x="131299" y="581464"/>
                  <a:pt x="119168" y="360069"/>
                  <a:pt x="140677" y="140677"/>
                </a:cubicBezTo>
                <a:cubicBezTo>
                  <a:pt x="144539" y="101289"/>
                  <a:pt x="206942" y="77495"/>
                  <a:pt x="239151" y="70338"/>
                </a:cubicBezTo>
                <a:cubicBezTo>
                  <a:pt x="266995" y="64150"/>
                  <a:pt x="295284" y="60041"/>
                  <a:pt x="323557" y="56271"/>
                </a:cubicBezTo>
                <a:cubicBezTo>
                  <a:pt x="365648" y="50659"/>
                  <a:pt x="408131" y="48208"/>
                  <a:pt x="450167" y="42203"/>
                </a:cubicBezTo>
                <a:cubicBezTo>
                  <a:pt x="473837" y="38821"/>
                  <a:pt x="497207" y="33511"/>
                  <a:pt x="520505" y="28135"/>
                </a:cubicBezTo>
                <a:cubicBezTo>
                  <a:pt x="558183" y="19440"/>
                  <a:pt x="633047" y="0"/>
                  <a:pt x="633047" y="0"/>
                </a:cubicBezTo>
                <a:lnTo>
                  <a:pt x="1237957" y="14068"/>
                </a:lnTo>
                <a:cubicBezTo>
                  <a:pt x="1257274" y="14890"/>
                  <a:pt x="1274947" y="26707"/>
                  <a:pt x="1294228" y="28135"/>
                </a:cubicBezTo>
                <a:cubicBezTo>
                  <a:pt x="1541896" y="46481"/>
                  <a:pt x="1668797" y="42203"/>
                  <a:pt x="1913207" y="4220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3" name="Straight Connector 22"/>
          <p:cNvCxnSpPr/>
          <p:nvPr/>
        </p:nvCxnSpPr>
        <p:spPr>
          <a:xfrm>
            <a:off x="6143636" y="1772816"/>
            <a:ext cx="300039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29388" y="2924944"/>
            <a:ext cx="228601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6429388" y="1498586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6786578" y="1500174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949404" y="11247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517356" y="1124744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404664"/>
            <a:ext cx="8715436" cy="1891182"/>
          </a:xfrm>
        </p:spPr>
        <p:txBody>
          <a:bodyPr>
            <a:normAutofit fontScale="90000"/>
          </a:bodyPr>
          <a:lstStyle/>
          <a:p>
            <a:r>
              <a:rPr lang="en-US" sz="2700" dirty="0" err="1" smtClean="0">
                <a:effectLst/>
                <a:latin typeface="Comic Sans MS" pitchFamily="66" charset="0"/>
              </a:rPr>
              <a:t>Contoh</a:t>
            </a:r>
            <a:r>
              <a:rPr lang="en-US" sz="2700" dirty="0" smtClean="0">
                <a:effectLst/>
                <a:latin typeface="Comic Sans MS" pitchFamily="66" charset="0"/>
              </a:rPr>
              <a:t> </a:t>
            </a:r>
            <a:r>
              <a:rPr lang="en-US" sz="2700" dirty="0" err="1" smtClean="0">
                <a:effectLst/>
                <a:latin typeface="Comic Sans MS" pitchFamily="66" charset="0"/>
              </a:rPr>
              <a:t>soal</a:t>
            </a:r>
            <a:r>
              <a:rPr lang="en-US" sz="2700" dirty="0" smtClean="0">
                <a:effectLst/>
                <a:latin typeface="Comic Sans MS" pitchFamily="66" charset="0"/>
              </a:rPr>
              <a:t> :</a:t>
            </a:r>
            <a:br>
              <a:rPr lang="en-US" sz="2700" dirty="0" smtClean="0">
                <a:effectLst/>
                <a:latin typeface="Comic Sans MS" pitchFamily="66" charset="0"/>
              </a:rPr>
            </a:br>
            <a:r>
              <a:rPr lang="en-US" sz="2700" dirty="0" smtClean="0">
                <a:latin typeface="Comic Sans MS" pitchFamily="66" charset="0"/>
              </a:rPr>
              <a:t/>
            </a:r>
            <a:br>
              <a:rPr lang="en-US" sz="2700" dirty="0" smtClean="0">
                <a:latin typeface="Comic Sans MS" pitchFamily="66" charset="0"/>
              </a:rPr>
            </a:br>
            <a:r>
              <a:rPr lang="id-ID" sz="2700" b="0" dirty="0" smtClean="0">
                <a:solidFill>
                  <a:schemeClr val="tx1"/>
                </a:solidFill>
                <a:effectLst/>
                <a:latin typeface="Comic Sans MS" pitchFamily="66" charset="0"/>
              </a:rPr>
              <a:t>Pengukuran terhadap hasil penataran terhadap beberapa guru (10 orang) menghasilkan nilai sebagai berikut :</a:t>
            </a:r>
            <a:endParaRPr lang="id-ID" sz="2700" b="0" dirty="0"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2316796"/>
            <a:ext cx="9144000" cy="500063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>
                <a:latin typeface="Comic Sans MS" pitchFamily="66" charset="0"/>
              </a:rPr>
              <a:t>Pre test   : 4 5 5 6 5 4 8 4 5 6</a:t>
            </a:r>
          </a:p>
          <a:p>
            <a:r>
              <a:rPr lang="id-ID" dirty="0" smtClean="0">
                <a:latin typeface="Comic Sans MS" pitchFamily="66" charset="0"/>
              </a:rPr>
              <a:t>Post test :  7 7 8 7 6 8 9 6 5 9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id-ID" dirty="0" smtClean="0">
                <a:latin typeface="Comic Sans MS" pitchFamily="66" charset="0"/>
              </a:rPr>
              <a:t>Apakah dampak tersebut mempunyai dampak positif terhadap pengetahuan guru ?</a:t>
            </a:r>
          </a:p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Jawab :</a:t>
            </a:r>
          </a:p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 		H</a:t>
            </a:r>
            <a:r>
              <a:rPr lang="id-ID" baseline="-25000" dirty="0" smtClean="0">
                <a:latin typeface="Comic Sans MS" pitchFamily="66" charset="0"/>
              </a:rPr>
              <a:t>o</a:t>
            </a:r>
            <a:r>
              <a:rPr lang="id-ID" dirty="0" smtClean="0">
                <a:latin typeface="Comic Sans MS" pitchFamily="66" charset="0"/>
              </a:rPr>
              <a:t> : µ</a:t>
            </a:r>
            <a:r>
              <a:rPr lang="id-ID" baseline="-25000" dirty="0" smtClean="0">
                <a:latin typeface="Comic Sans MS" pitchFamily="66" charset="0"/>
              </a:rPr>
              <a:t>0 </a:t>
            </a:r>
            <a:r>
              <a:rPr lang="id-ID" sz="3900" baseline="-25000" dirty="0" smtClean="0">
                <a:latin typeface="Comic Sans MS" pitchFamily="66" charset="0"/>
              </a:rPr>
              <a:t>= 0</a:t>
            </a:r>
            <a:endParaRPr lang="id-ID" baseline="-25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 		H</a:t>
            </a:r>
            <a:r>
              <a:rPr lang="id-ID" baseline="-25000" dirty="0" smtClean="0">
                <a:latin typeface="Comic Sans MS" pitchFamily="66" charset="0"/>
              </a:rPr>
              <a:t>1</a:t>
            </a:r>
            <a:r>
              <a:rPr lang="id-ID" dirty="0" smtClean="0">
                <a:latin typeface="Comic Sans MS" pitchFamily="66" charset="0"/>
              </a:rPr>
              <a:t> : µ</a:t>
            </a:r>
            <a:r>
              <a:rPr lang="id-ID" baseline="-25000" dirty="0" smtClean="0">
                <a:latin typeface="Comic Sans MS" pitchFamily="66" charset="0"/>
              </a:rPr>
              <a:t>0 </a:t>
            </a:r>
            <a:r>
              <a:rPr lang="id-ID" dirty="0" smtClean="0">
                <a:latin typeface="Comic Sans MS" pitchFamily="66" charset="0"/>
              </a:rPr>
              <a:t>≠ 0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Diketahui : </a:t>
            </a:r>
          </a:p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		n	= 10</a:t>
            </a:r>
          </a:p>
          <a:p>
            <a:pPr>
              <a:buNone/>
            </a:pPr>
            <a:r>
              <a:rPr lang="id-ID" dirty="0" smtClean="0">
                <a:latin typeface="Comic Sans MS" pitchFamily="66" charset="0"/>
              </a:rPr>
              <a:t>		dk	= n-1</a:t>
            </a:r>
            <a:br>
              <a:rPr lang="id-ID" dirty="0" smtClean="0">
                <a:latin typeface="Comic Sans MS" pitchFamily="66" charset="0"/>
              </a:rPr>
            </a:br>
            <a:r>
              <a:rPr lang="id-ID" dirty="0" smtClean="0">
                <a:latin typeface="Comic Sans MS" pitchFamily="66" charset="0"/>
              </a:rPr>
              <a:t>		=10-1 = 9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2400" dirty="0" smtClean="0"/>
              <a:t>Apabila kita mengambil alpha sebesar 0,05 maka daerah penerimaan hipotesis nol terletak diantara : +2,262 dan -2,2,62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 test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Post test 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r>
                        <a:rPr lang="id-ID" sz="1800" dirty="0" smtClean="0">
                          <a:latin typeface="Agency FB"/>
                        </a:rPr>
                        <a:t>²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54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928694"/>
          </a:xfrm>
        </p:spPr>
        <p:txBody>
          <a:bodyPr>
            <a:noAutofit/>
          </a:bodyPr>
          <a:lstStyle/>
          <a:p>
            <a:r>
              <a:rPr lang="id-ID" sz="3200" dirty="0" smtClean="0">
                <a:effectLst/>
              </a:rPr>
              <a:t>Jumlah kuadrat simpangan bakunya yaitu :</a:t>
            </a:r>
            <a:endParaRPr lang="id-ID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SS = </a:t>
            </a:r>
            <a:r>
              <a:rPr lang="en-US" sz="2800" dirty="0" smtClean="0"/>
              <a:t>∑</a:t>
            </a:r>
            <a:r>
              <a:rPr lang="id-ID" dirty="0" smtClean="0"/>
              <a:t>D–</a:t>
            </a:r>
            <a:r>
              <a:rPr lang="en-US" dirty="0" smtClean="0"/>
              <a:t>(</a:t>
            </a:r>
            <a:r>
              <a:rPr lang="en-US" sz="2800" dirty="0" smtClean="0"/>
              <a:t>∑</a:t>
            </a:r>
            <a:r>
              <a:rPr lang="id-ID" dirty="0" smtClean="0"/>
              <a:t>D)</a:t>
            </a:r>
            <a:r>
              <a:rPr lang="id-ID" dirty="0" smtClean="0">
                <a:latin typeface="Agency FB"/>
              </a:rPr>
              <a:t>²                              </a:t>
            </a:r>
            <a:r>
              <a:rPr lang="en-US" dirty="0" smtClean="0">
                <a:latin typeface="Agency FB"/>
              </a:rPr>
              <a:t>		</a:t>
            </a:r>
            <a:r>
              <a:rPr lang="id-ID" sz="3600" dirty="0" smtClean="0">
                <a:latin typeface="+mj-lt"/>
              </a:rPr>
              <a:t>s</a:t>
            </a:r>
            <a:r>
              <a:rPr lang="id-ID" sz="1400" dirty="0" smtClean="0">
                <a:latin typeface="+mj-lt"/>
              </a:rPr>
              <a:t>D</a:t>
            </a:r>
            <a:r>
              <a:rPr lang="id-ID" sz="1100" dirty="0" smtClean="0">
                <a:latin typeface="Agency FB"/>
              </a:rPr>
              <a:t>        </a:t>
            </a:r>
            <a:r>
              <a:rPr lang="id-ID" sz="2800" dirty="0" smtClean="0">
                <a:latin typeface="+mj-lt"/>
              </a:rPr>
              <a:t>= 1,25</a:t>
            </a:r>
            <a:endParaRPr lang="id-ID" sz="2800" u="sng" dirty="0" smtClean="0">
              <a:latin typeface="+mj-lt"/>
            </a:endParaRPr>
          </a:p>
          <a:p>
            <a:pPr>
              <a:buNone/>
            </a:pPr>
            <a:r>
              <a:rPr lang="id-ID" dirty="0" smtClean="0">
                <a:latin typeface="Agency FB"/>
              </a:rPr>
              <a:t> 			</a:t>
            </a:r>
            <a:r>
              <a:rPr lang="en-US" dirty="0" smtClean="0">
                <a:latin typeface="Agency FB"/>
              </a:rPr>
              <a:t> </a:t>
            </a:r>
            <a:r>
              <a:rPr lang="id-ID" sz="3200" dirty="0" smtClean="0">
                <a:latin typeface="+mj-lt"/>
              </a:rPr>
              <a:t>n</a:t>
            </a:r>
            <a:r>
              <a:rPr lang="id-ID" dirty="0" smtClean="0">
                <a:latin typeface="Agency FB"/>
              </a:rPr>
              <a:t>				</a:t>
            </a:r>
            <a:r>
              <a:rPr lang="en-US" dirty="0" smtClean="0">
                <a:latin typeface="Agency FB"/>
              </a:rPr>
              <a:t>                  </a:t>
            </a:r>
            <a:r>
              <a:rPr lang="id-ID" dirty="0" smtClean="0">
                <a:latin typeface="+mj-lt"/>
              </a:rPr>
              <a:t>10</a:t>
            </a:r>
          </a:p>
          <a:p>
            <a:pPr>
              <a:buNone/>
            </a:pPr>
            <a:r>
              <a:rPr lang="id-ID" dirty="0" smtClean="0"/>
              <a:t>SS = 54 - </a:t>
            </a:r>
            <a:r>
              <a:rPr lang="id-ID" u="sng" dirty="0" smtClean="0"/>
              <a:t>20</a:t>
            </a:r>
            <a:r>
              <a:rPr lang="id-ID" u="sng" dirty="0" smtClean="0">
                <a:latin typeface="Agency FB"/>
              </a:rPr>
              <a:t>² </a:t>
            </a:r>
            <a:r>
              <a:rPr lang="id-ID" dirty="0" smtClean="0">
                <a:latin typeface="Agency FB"/>
              </a:rPr>
              <a:t>                                      </a:t>
            </a:r>
            <a:r>
              <a:rPr lang="en-US" dirty="0" smtClean="0">
                <a:latin typeface="Agency FB"/>
              </a:rPr>
              <a:t>	         </a:t>
            </a:r>
            <a:r>
              <a:rPr lang="id-ID" dirty="0" smtClean="0"/>
              <a:t>=0,3952847075</a:t>
            </a:r>
            <a:endParaRPr lang="id-ID" u="sng" dirty="0" smtClean="0"/>
          </a:p>
          <a:p>
            <a:pPr>
              <a:buNone/>
            </a:pPr>
            <a:r>
              <a:rPr lang="id-ID" dirty="0" smtClean="0"/>
              <a:t>		     </a:t>
            </a:r>
            <a:r>
              <a:rPr lang="en-US" dirty="0" smtClean="0"/>
              <a:t>    </a:t>
            </a:r>
            <a:r>
              <a:rPr lang="id-ID" dirty="0" smtClean="0"/>
              <a:t>10	  			     = 0,40	</a:t>
            </a:r>
          </a:p>
          <a:p>
            <a:pPr>
              <a:buNone/>
            </a:pPr>
            <a:r>
              <a:rPr lang="id-ID" dirty="0" smtClean="0"/>
              <a:t>	  = 14	</a:t>
            </a:r>
            <a:endParaRPr lang="en-US" dirty="0" smtClean="0"/>
          </a:p>
          <a:p>
            <a:pPr>
              <a:buNone/>
            </a:pPr>
            <a:r>
              <a:rPr lang="id-ID" dirty="0" smtClean="0"/>
              <a:t>						      </a:t>
            </a:r>
          </a:p>
          <a:p>
            <a:pPr>
              <a:buNone/>
            </a:pPr>
            <a:r>
              <a:rPr lang="id-ID" dirty="0" smtClean="0"/>
              <a:t>Sd = </a:t>
            </a:r>
            <a:r>
              <a:rPr lang="id-ID" u="sng" dirty="0" smtClean="0"/>
              <a:t>14  </a:t>
            </a:r>
            <a:r>
              <a:rPr lang="id-ID" dirty="0" smtClean="0"/>
              <a:t>            </a:t>
            </a:r>
            <a:r>
              <a:rPr lang="en-US" dirty="0" smtClean="0"/>
              <a:t>		</a:t>
            </a:r>
            <a:r>
              <a:rPr lang="id-ID" dirty="0" smtClean="0"/>
              <a:t> </a:t>
            </a:r>
            <a:r>
              <a:rPr lang="en-US" dirty="0" smtClean="0"/>
              <a:t>	</a:t>
            </a:r>
            <a:r>
              <a:rPr lang="id-ID" dirty="0" smtClean="0"/>
              <a:t> t  = D- µ</a:t>
            </a:r>
            <a:r>
              <a:rPr lang="id-ID" baseline="-25000" dirty="0" smtClean="0"/>
              <a:t>0</a:t>
            </a:r>
            <a:r>
              <a:rPr lang="en-US" baseline="-25000" dirty="0" smtClean="0"/>
              <a:t> </a:t>
            </a:r>
            <a:r>
              <a:rPr lang="id-ID" baseline="-25000" dirty="0" smtClean="0"/>
              <a:t>  </a:t>
            </a:r>
            <a:r>
              <a:rPr lang="id-ID" sz="3600" baseline="-25000" dirty="0" smtClean="0"/>
              <a:t>=</a:t>
            </a:r>
            <a:r>
              <a:rPr lang="id-ID" baseline="-25000" dirty="0" smtClean="0"/>
              <a:t> </a:t>
            </a:r>
            <a:r>
              <a:rPr lang="id-ID" sz="4000" u="sng" baseline="-25000" dirty="0" smtClean="0"/>
              <a:t>2 -  0</a:t>
            </a:r>
            <a:endParaRPr lang="id-ID" sz="4000" u="sng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smtClean="0"/>
              <a:t>  </a:t>
            </a:r>
            <a:r>
              <a:rPr lang="id-ID" dirty="0" smtClean="0"/>
              <a:t>9  					</a:t>
            </a:r>
            <a:r>
              <a:rPr lang="en-US" dirty="0" smtClean="0"/>
              <a:t>           </a:t>
            </a:r>
            <a:r>
              <a:rPr lang="id-ID" dirty="0" smtClean="0"/>
              <a:t>S</a:t>
            </a:r>
            <a:r>
              <a:rPr lang="id-ID" sz="1100" dirty="0" smtClean="0"/>
              <a:t>D</a:t>
            </a:r>
            <a:r>
              <a:rPr lang="id-ID" dirty="0" smtClean="0"/>
              <a:t>      </a:t>
            </a:r>
            <a:r>
              <a:rPr lang="en-US" dirty="0" smtClean="0"/>
              <a:t>  </a:t>
            </a:r>
            <a:r>
              <a:rPr lang="id-ID" sz="2800" dirty="0" smtClean="0"/>
              <a:t>0,40</a:t>
            </a:r>
          </a:p>
          <a:p>
            <a:pPr>
              <a:buNone/>
            </a:pPr>
            <a:r>
              <a:rPr lang="id-ID" dirty="0" smtClean="0"/>
              <a:t>	 =  1,247219129  = 1,25       	                   = 5</a:t>
            </a:r>
            <a:endParaRPr lang="id-ID" dirty="0"/>
          </a:p>
        </p:txBody>
      </p:sp>
      <p:sp>
        <p:nvSpPr>
          <p:cNvPr id="6" name="Freeform 5"/>
          <p:cNvSpPr/>
          <p:nvPr/>
        </p:nvSpPr>
        <p:spPr>
          <a:xfrm>
            <a:off x="683568" y="4071942"/>
            <a:ext cx="801858" cy="1214446"/>
          </a:xfrm>
          <a:custGeom>
            <a:avLst/>
            <a:gdLst>
              <a:gd name="connsiteX0" fmla="*/ 0 w 801858"/>
              <a:gd name="connsiteY0" fmla="*/ 872094 h 1040906"/>
              <a:gd name="connsiteX1" fmla="*/ 154744 w 801858"/>
              <a:gd name="connsiteY1" fmla="*/ 914297 h 1040906"/>
              <a:gd name="connsiteX2" fmla="*/ 196948 w 801858"/>
              <a:gd name="connsiteY2" fmla="*/ 942433 h 1040906"/>
              <a:gd name="connsiteX3" fmla="*/ 239151 w 801858"/>
              <a:gd name="connsiteY3" fmla="*/ 984636 h 1040906"/>
              <a:gd name="connsiteX4" fmla="*/ 295421 w 801858"/>
              <a:gd name="connsiteY4" fmla="*/ 1012771 h 1040906"/>
              <a:gd name="connsiteX5" fmla="*/ 337624 w 801858"/>
              <a:gd name="connsiteY5" fmla="*/ 1040906 h 1040906"/>
              <a:gd name="connsiteX6" fmla="*/ 281354 w 801858"/>
              <a:gd name="connsiteY6" fmla="*/ 942433 h 1040906"/>
              <a:gd name="connsiteX7" fmla="*/ 253218 w 801858"/>
              <a:gd name="connsiteY7" fmla="*/ 829891 h 1040906"/>
              <a:gd name="connsiteX8" fmla="*/ 239151 w 801858"/>
              <a:gd name="connsiteY8" fmla="*/ 787688 h 1040906"/>
              <a:gd name="connsiteX9" fmla="*/ 196948 w 801858"/>
              <a:gd name="connsiteY9" fmla="*/ 632943 h 1040906"/>
              <a:gd name="connsiteX10" fmla="*/ 801858 w 801858"/>
              <a:gd name="connsiteY10" fmla="*/ 196845 h 1040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1858" h="1040906">
                <a:moveTo>
                  <a:pt x="0" y="872094"/>
                </a:moveTo>
                <a:cubicBezTo>
                  <a:pt x="126927" y="903827"/>
                  <a:pt x="75857" y="888003"/>
                  <a:pt x="154744" y="914297"/>
                </a:cubicBezTo>
                <a:cubicBezTo>
                  <a:pt x="168812" y="923676"/>
                  <a:pt x="183959" y="931609"/>
                  <a:pt x="196948" y="942433"/>
                </a:cubicBezTo>
                <a:cubicBezTo>
                  <a:pt x="212232" y="955169"/>
                  <a:pt x="222962" y="973072"/>
                  <a:pt x="239151" y="984636"/>
                </a:cubicBezTo>
                <a:cubicBezTo>
                  <a:pt x="256215" y="996825"/>
                  <a:pt x="277213" y="1002367"/>
                  <a:pt x="295421" y="1012771"/>
                </a:cubicBezTo>
                <a:cubicBezTo>
                  <a:pt x="310101" y="1021159"/>
                  <a:pt x="323556" y="1031528"/>
                  <a:pt x="337624" y="1040906"/>
                </a:cubicBezTo>
                <a:cubicBezTo>
                  <a:pt x="309368" y="998522"/>
                  <a:pt x="302772" y="992407"/>
                  <a:pt x="281354" y="942433"/>
                </a:cubicBezTo>
                <a:cubicBezTo>
                  <a:pt x="262060" y="897413"/>
                  <a:pt x="266429" y="882737"/>
                  <a:pt x="253218" y="829891"/>
                </a:cubicBezTo>
                <a:cubicBezTo>
                  <a:pt x="249622" y="815505"/>
                  <a:pt x="243053" y="801994"/>
                  <a:pt x="239151" y="787688"/>
                </a:cubicBezTo>
                <a:cubicBezTo>
                  <a:pt x="191553" y="613163"/>
                  <a:pt x="229326" y="730083"/>
                  <a:pt x="196948" y="632943"/>
                </a:cubicBezTo>
                <a:cubicBezTo>
                  <a:pt x="217365" y="0"/>
                  <a:pt x="65573" y="196845"/>
                  <a:pt x="801858" y="19684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86446" y="157161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6643702" y="2000240"/>
            <a:ext cx="520504" cy="525578"/>
          </a:xfrm>
          <a:custGeom>
            <a:avLst/>
            <a:gdLst>
              <a:gd name="connsiteX0" fmla="*/ 0 w 520504"/>
              <a:gd name="connsiteY0" fmla="*/ 318788 h 525578"/>
              <a:gd name="connsiteX1" fmla="*/ 14067 w 520504"/>
              <a:gd name="connsiteY1" fmla="*/ 389127 h 525578"/>
              <a:gd name="connsiteX2" fmla="*/ 84406 w 520504"/>
              <a:gd name="connsiteY2" fmla="*/ 445397 h 525578"/>
              <a:gd name="connsiteX3" fmla="*/ 154744 w 520504"/>
              <a:gd name="connsiteY3" fmla="*/ 501668 h 525578"/>
              <a:gd name="connsiteX4" fmla="*/ 140676 w 520504"/>
              <a:gd name="connsiteY4" fmla="*/ 403194 h 525578"/>
              <a:gd name="connsiteX5" fmla="*/ 126609 w 520504"/>
              <a:gd name="connsiteY5" fmla="*/ 276585 h 525578"/>
              <a:gd name="connsiteX6" fmla="*/ 98473 w 520504"/>
              <a:gd name="connsiteY6" fmla="*/ 192179 h 525578"/>
              <a:gd name="connsiteX7" fmla="*/ 70338 w 520504"/>
              <a:gd name="connsiteY7" fmla="*/ 149976 h 525578"/>
              <a:gd name="connsiteX8" fmla="*/ 84406 w 520504"/>
              <a:gd name="connsiteY8" fmla="*/ 23367 h 525578"/>
              <a:gd name="connsiteX9" fmla="*/ 168812 w 520504"/>
              <a:gd name="connsiteY9" fmla="*/ 9299 h 525578"/>
              <a:gd name="connsiteX10" fmla="*/ 520504 w 520504"/>
              <a:gd name="connsiteY10" fmla="*/ 9299 h 52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0504" h="525578">
                <a:moveTo>
                  <a:pt x="0" y="318788"/>
                </a:moveTo>
                <a:cubicBezTo>
                  <a:pt x="4689" y="342234"/>
                  <a:pt x="4648" y="367150"/>
                  <a:pt x="14067" y="389127"/>
                </a:cubicBezTo>
                <a:cubicBezTo>
                  <a:pt x="22927" y="409801"/>
                  <a:pt x="70979" y="434655"/>
                  <a:pt x="84406" y="445397"/>
                </a:cubicBezTo>
                <a:cubicBezTo>
                  <a:pt x="184632" y="525578"/>
                  <a:pt x="24848" y="415072"/>
                  <a:pt x="154744" y="501668"/>
                </a:cubicBezTo>
                <a:cubicBezTo>
                  <a:pt x="150055" y="468843"/>
                  <a:pt x="144789" y="436096"/>
                  <a:pt x="140676" y="403194"/>
                </a:cubicBezTo>
                <a:cubicBezTo>
                  <a:pt x="135409" y="361059"/>
                  <a:pt x="134937" y="318223"/>
                  <a:pt x="126609" y="276585"/>
                </a:cubicBezTo>
                <a:cubicBezTo>
                  <a:pt x="120793" y="247504"/>
                  <a:pt x="114924" y="216855"/>
                  <a:pt x="98473" y="192179"/>
                </a:cubicBezTo>
                <a:lnTo>
                  <a:pt x="70338" y="149976"/>
                </a:lnTo>
                <a:cubicBezTo>
                  <a:pt x="75027" y="107773"/>
                  <a:pt x="60055" y="58154"/>
                  <a:pt x="84406" y="23367"/>
                </a:cubicBezTo>
                <a:cubicBezTo>
                  <a:pt x="100763" y="0"/>
                  <a:pt x="140303" y="10219"/>
                  <a:pt x="168812" y="9299"/>
                </a:cubicBezTo>
                <a:cubicBezTo>
                  <a:pt x="285982" y="5519"/>
                  <a:pt x="403273" y="9299"/>
                  <a:pt x="520504" y="929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4" name="Straight Connector 13"/>
          <p:cNvCxnSpPr/>
          <p:nvPr/>
        </p:nvCxnSpPr>
        <p:spPr>
          <a:xfrm>
            <a:off x="6643702" y="1928802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57950" y="449898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29454" y="5213362"/>
            <a:ext cx="71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129715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 :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57356" y="1855776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57950" y="5000636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70362"/>
            <a:ext cx="8229600" cy="121442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effectLst/>
              </a:rPr>
              <a:t>Hipotesis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effectLst/>
              </a:rPr>
              <a:t>akan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/>
              </a:rPr>
              <a:t>dihadapi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 :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1. </a:t>
            </a:r>
            <a:r>
              <a:rPr lang="en-US" sz="2800" dirty="0" smtClean="0"/>
              <a:t>H</a:t>
            </a:r>
            <a:r>
              <a:rPr lang="en-US" sz="1800" dirty="0" smtClean="0"/>
              <a:t>O </a:t>
            </a:r>
            <a:r>
              <a:rPr lang="en-US" sz="2800" dirty="0" smtClean="0"/>
              <a:t> (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nol</a:t>
            </a:r>
            <a:r>
              <a:rPr lang="en-US" sz="2800" dirty="0" smtClean="0"/>
              <a:t>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/>
              <a:t>2. H</a:t>
            </a:r>
            <a:r>
              <a:rPr lang="en-US" sz="1800" dirty="0" smtClean="0"/>
              <a:t>1 </a:t>
            </a:r>
            <a:r>
              <a:rPr lang="en-US" sz="2800" dirty="0" smtClean="0"/>
              <a:t>(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alternatif</a:t>
            </a:r>
            <a:r>
              <a:rPr lang="en-US" sz="2800" dirty="0" smtClean="0"/>
              <a:t>),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terikat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endParaRPr lang="en-US" sz="2800" dirty="0" smtClean="0"/>
          </a:p>
          <a:p>
            <a:pPr marL="90488" indent="0" algn="just">
              <a:buNone/>
            </a:pPr>
            <a:r>
              <a:rPr lang="id-ID" dirty="0" smtClean="0"/>
              <a:t>Catatan</a:t>
            </a:r>
            <a:r>
              <a:rPr lang="en-US" sz="2800" dirty="0" smtClean="0"/>
              <a:t>: </a:t>
            </a:r>
            <a:r>
              <a:rPr lang="en-US" sz="2800" dirty="0" err="1" smtClean="0"/>
              <a:t>bahwa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id-ID" sz="2800" dirty="0" smtClean="0"/>
              <a:t>yang </a:t>
            </a:r>
            <a:r>
              <a:rPr lang="en-US" sz="2800" dirty="0" err="1" smtClean="0"/>
              <a:t>hati-hati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69776"/>
            <a:ext cx="8715436" cy="1143000"/>
          </a:xfrm>
        </p:spPr>
        <p:txBody>
          <a:bodyPr>
            <a:noAutofit/>
          </a:bodyPr>
          <a:lstStyle/>
          <a:p>
            <a:r>
              <a:rPr lang="en-US" sz="3600" b="0" dirty="0" err="1" smtClean="0">
                <a:solidFill>
                  <a:schemeClr val="tx1"/>
                </a:solidFill>
                <a:effectLst/>
              </a:rPr>
              <a:t>Dua</a:t>
            </a:r>
            <a:r>
              <a:rPr lang="en-US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600" b="0" dirty="0" err="1" smtClean="0">
                <a:solidFill>
                  <a:schemeClr val="tx1"/>
                </a:solidFill>
                <a:effectLst/>
              </a:rPr>
              <a:t>macam</a:t>
            </a:r>
            <a:r>
              <a:rPr lang="en-US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600" b="0" dirty="0" err="1" smtClean="0">
                <a:solidFill>
                  <a:schemeClr val="tx1"/>
                </a:solidFill>
                <a:effectLst/>
              </a:rPr>
              <a:t>hipotesis</a:t>
            </a:r>
            <a:r>
              <a:rPr lang="en-US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600" b="0" dirty="0" err="1" smtClean="0">
                <a:solidFill>
                  <a:schemeClr val="tx1"/>
                </a:solidFill>
                <a:effectLst/>
              </a:rPr>
              <a:t>dalam</a:t>
            </a:r>
            <a:r>
              <a:rPr lang="en-US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600" b="0" dirty="0" err="1" smtClean="0">
                <a:solidFill>
                  <a:schemeClr val="tx1"/>
                </a:solidFill>
                <a:effectLst/>
              </a:rPr>
              <a:t>statistik</a:t>
            </a:r>
            <a:r>
              <a:rPr lang="en-US" sz="3600" b="0" dirty="0" smtClean="0">
                <a:solidFill>
                  <a:schemeClr val="tx1"/>
                </a:solidFill>
                <a:effectLst/>
              </a:rPr>
              <a:t> :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4282" y="1142984"/>
            <a:ext cx="4283106" cy="55007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23888" indent="-623888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Hipotesis</a:t>
            </a:r>
            <a:r>
              <a:rPr lang="en-US" b="1" dirty="0" smtClean="0"/>
              <a:t> </a:t>
            </a:r>
            <a:r>
              <a:rPr lang="en-US" b="1" dirty="0" err="1" smtClean="0"/>
              <a:t>matematis</a:t>
            </a:r>
            <a:endParaRPr lang="en-US" b="1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sz="900" dirty="0" smtClean="0"/>
          </a:p>
          <a:p>
            <a:pPr marL="623888" indent="-623888"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Hipotesis</a:t>
            </a:r>
            <a:r>
              <a:rPr lang="en-US" b="1" dirty="0" smtClean="0"/>
              <a:t> verbal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Hipotesis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diverbalkan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:</a:t>
            </a:r>
          </a:p>
          <a:p>
            <a:pPr marL="809625" indent="-449263" algn="just">
              <a:buNone/>
            </a:pPr>
            <a:r>
              <a:rPr lang="en-US" sz="2000" dirty="0" smtClean="0"/>
              <a:t>H</a:t>
            </a:r>
            <a:r>
              <a:rPr lang="en-US" sz="1100" dirty="0" smtClean="0"/>
              <a:t>O</a:t>
            </a:r>
            <a:r>
              <a:rPr lang="en-US" sz="2000" dirty="0" smtClean="0"/>
              <a:t>:	rata-rata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skor</a:t>
            </a:r>
            <a:r>
              <a:rPr lang="en-US" sz="2000" dirty="0" smtClean="0"/>
              <a:t>/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.</a:t>
            </a:r>
          </a:p>
          <a:p>
            <a:pPr marL="809625" indent="-449263" algn="just">
              <a:buNone/>
            </a:pPr>
            <a:r>
              <a:rPr lang="en-US" sz="2000" dirty="0" smtClean="0"/>
              <a:t>H</a:t>
            </a:r>
            <a:r>
              <a:rPr lang="en-US" sz="1050" dirty="0" smtClean="0"/>
              <a:t>1</a:t>
            </a:r>
            <a:r>
              <a:rPr lang="en-US" sz="2000" dirty="0" smtClean="0"/>
              <a:t>:	rata-rata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signifikan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42984"/>
            <a:ext cx="4284693" cy="550072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smtClean="0">
                <a:latin typeface="Comic Sans MS" pitchFamily="66" charset="0"/>
              </a:rPr>
              <a:t>≠ </a:t>
            </a:r>
            <a:r>
              <a:rPr lang="en-US" dirty="0" err="1" smtClean="0">
                <a:latin typeface="+mj-lt"/>
              </a:rPr>
              <a:t>mengandung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dua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pengertian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yaitu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bisa</a:t>
            </a:r>
            <a:r>
              <a:rPr lang="en-US" dirty="0" smtClean="0">
                <a:latin typeface="+mj-lt"/>
              </a:rPr>
              <a:t> ›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juga</a:t>
            </a:r>
            <a:r>
              <a:rPr lang="en-US" dirty="0" smtClean="0">
                <a:latin typeface="+mj-lt"/>
              </a:rPr>
              <a:t> ‹. 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just"/>
            <a:r>
              <a:rPr lang="en-US" dirty="0" err="1" smtClean="0">
                <a:latin typeface="+mj-lt"/>
              </a:rPr>
              <a:t>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Hipotesis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lebih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tegas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arahnya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misalnya</a:t>
            </a:r>
            <a:r>
              <a:rPr lang="en-US" dirty="0" smtClean="0">
                <a:latin typeface="+mj-lt"/>
              </a:rPr>
              <a:t> :</a:t>
            </a:r>
          </a:p>
        </p:txBody>
      </p:sp>
      <p:sp>
        <p:nvSpPr>
          <p:cNvPr id="7" name="Rectangle 6"/>
          <p:cNvSpPr/>
          <p:nvPr/>
        </p:nvSpPr>
        <p:spPr>
          <a:xfrm>
            <a:off x="928662" y="1714488"/>
            <a:ext cx="314327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smtClean="0"/>
              <a:t>H</a:t>
            </a:r>
            <a:r>
              <a:rPr lang="en-US" sz="1400" dirty="0" smtClean="0"/>
              <a:t>O</a:t>
            </a:r>
            <a:r>
              <a:rPr lang="en-US" sz="1200" dirty="0" smtClean="0"/>
              <a:t> </a:t>
            </a:r>
            <a:r>
              <a:rPr lang="en-US" sz="2400" dirty="0" smtClean="0"/>
              <a:t>: </a:t>
            </a:r>
            <a:r>
              <a:rPr lang="en-US" sz="2700" dirty="0" smtClean="0">
                <a:latin typeface="Comic Sans MS" pitchFamily="66" charset="0"/>
              </a:rPr>
              <a:t>μ</a:t>
            </a:r>
            <a:r>
              <a:rPr lang="en-US" sz="1200" dirty="0" smtClean="0">
                <a:latin typeface="Comic Sans MS" pitchFamily="66" charset="0"/>
              </a:rPr>
              <a:t>1</a:t>
            </a:r>
            <a:r>
              <a:rPr lang="en-US" sz="1050" dirty="0" smtClean="0"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= </a:t>
            </a:r>
            <a:r>
              <a:rPr lang="en-US" sz="2700" dirty="0" smtClean="0">
                <a:latin typeface="Comic Sans MS" pitchFamily="66" charset="0"/>
              </a:rPr>
              <a:t>μ</a:t>
            </a:r>
            <a:r>
              <a:rPr lang="en-US" sz="1200" dirty="0" smtClean="0">
                <a:latin typeface="Comic Sans MS" pitchFamily="66" charset="0"/>
              </a:rPr>
              <a:t>2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1200" dirty="0" smtClean="0"/>
              <a:t> </a:t>
            </a:r>
            <a:r>
              <a:rPr lang="en-US" sz="2700" dirty="0" smtClean="0"/>
              <a:t>H</a:t>
            </a:r>
            <a:r>
              <a:rPr lang="en-US" sz="1200" dirty="0" smtClean="0"/>
              <a:t>1 </a:t>
            </a:r>
            <a:r>
              <a:rPr lang="en-US" sz="2400" dirty="0" smtClean="0"/>
              <a:t>: </a:t>
            </a:r>
            <a:r>
              <a:rPr lang="en-US" sz="2700" dirty="0" smtClean="0">
                <a:latin typeface="Comic Sans MS" pitchFamily="66" charset="0"/>
              </a:rPr>
              <a:t>μ</a:t>
            </a:r>
            <a:r>
              <a:rPr lang="en-US" sz="1200" dirty="0" smtClean="0">
                <a:latin typeface="Comic Sans MS" pitchFamily="66" charset="0"/>
              </a:rPr>
              <a:t>1  </a:t>
            </a:r>
            <a:r>
              <a:rPr lang="en-US" sz="2800" dirty="0" smtClean="0">
                <a:latin typeface="Comic Sans MS" pitchFamily="66" charset="0"/>
              </a:rPr>
              <a:t>≠ μ</a:t>
            </a:r>
            <a:r>
              <a:rPr lang="en-US" sz="14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214942" y="5715016"/>
            <a:ext cx="3143272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smtClean="0"/>
              <a:t>H</a:t>
            </a:r>
            <a:r>
              <a:rPr lang="en-US" sz="1400" dirty="0" smtClean="0"/>
              <a:t>O</a:t>
            </a:r>
            <a:r>
              <a:rPr lang="en-US" sz="1200" dirty="0" smtClean="0"/>
              <a:t> </a:t>
            </a:r>
            <a:r>
              <a:rPr lang="en-US" sz="2400" dirty="0" smtClean="0"/>
              <a:t>: </a:t>
            </a:r>
            <a:r>
              <a:rPr lang="en-US" sz="2700" dirty="0" smtClean="0">
                <a:latin typeface="Comic Sans MS" pitchFamily="66" charset="0"/>
              </a:rPr>
              <a:t>μ</a:t>
            </a:r>
            <a:r>
              <a:rPr lang="en-US" sz="1200" dirty="0" smtClean="0">
                <a:latin typeface="Comic Sans MS" pitchFamily="66" charset="0"/>
              </a:rPr>
              <a:t>1</a:t>
            </a:r>
            <a:r>
              <a:rPr lang="en-US" sz="1050" dirty="0" smtClean="0">
                <a:latin typeface="Comic Sans MS" pitchFamily="66" charset="0"/>
              </a:rPr>
              <a:t>  </a:t>
            </a:r>
            <a:r>
              <a:rPr lang="en-US" sz="2800" u="sng" dirty="0" smtClean="0"/>
              <a:t>›</a:t>
            </a:r>
            <a:r>
              <a:rPr lang="en-US" sz="1050" dirty="0" smtClean="0">
                <a:latin typeface="Comic Sans MS" pitchFamily="66" charset="0"/>
              </a:rPr>
              <a:t> </a:t>
            </a:r>
            <a:r>
              <a:rPr lang="en-US" sz="2700" dirty="0" smtClean="0">
                <a:latin typeface="Comic Sans MS" pitchFamily="66" charset="0"/>
              </a:rPr>
              <a:t>μ</a:t>
            </a:r>
            <a:r>
              <a:rPr lang="en-US" sz="1200" dirty="0" smtClean="0">
                <a:latin typeface="Comic Sans MS" pitchFamily="66" charset="0"/>
              </a:rPr>
              <a:t>2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1200" dirty="0" smtClean="0"/>
              <a:t> </a:t>
            </a:r>
            <a:r>
              <a:rPr lang="en-US" sz="2700" dirty="0" smtClean="0"/>
              <a:t>H</a:t>
            </a:r>
            <a:r>
              <a:rPr lang="en-US" sz="1200" dirty="0" smtClean="0"/>
              <a:t>1 </a:t>
            </a:r>
            <a:r>
              <a:rPr lang="en-US" sz="2400" dirty="0" smtClean="0"/>
              <a:t>: </a:t>
            </a:r>
            <a:r>
              <a:rPr lang="en-US" sz="2700" dirty="0" smtClean="0">
                <a:latin typeface="Comic Sans MS" pitchFamily="66" charset="0"/>
              </a:rPr>
              <a:t>μ</a:t>
            </a:r>
            <a:r>
              <a:rPr lang="en-US" sz="1200" dirty="0" smtClean="0">
                <a:latin typeface="Comic Sans MS" pitchFamily="66" charset="0"/>
              </a:rPr>
              <a:t>1 </a:t>
            </a:r>
            <a:r>
              <a:rPr lang="en-US" sz="2800" dirty="0" smtClean="0"/>
              <a:t>‹</a:t>
            </a:r>
            <a:r>
              <a:rPr lang="en-US" sz="12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μ</a:t>
            </a:r>
            <a:r>
              <a:rPr lang="en-US" sz="1400" dirty="0" smtClean="0">
                <a:latin typeface="Comic Sans MS" pitchFamily="66" charset="0"/>
              </a:rPr>
              <a:t>2</a:t>
            </a:r>
            <a:r>
              <a:rPr lang="en-US" sz="2800" dirty="0" smtClean="0">
                <a:latin typeface="Comic Sans MS" pitchFamily="66" charset="0"/>
              </a:rPr>
              <a:t> </a:t>
            </a:r>
            <a:endParaRPr lang="en-US" sz="1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9494"/>
            <a:ext cx="9144000" cy="1357298"/>
          </a:xfrm>
        </p:spPr>
        <p:txBody>
          <a:bodyPr>
            <a:normAutofit/>
          </a:bodyPr>
          <a:lstStyle/>
          <a:p>
            <a:pPr algn="ctr"/>
            <a:r>
              <a:rPr lang="en-US" u="sng" dirty="0" err="1" smtClean="0">
                <a:solidFill>
                  <a:schemeClr val="tx1"/>
                </a:solidFill>
              </a:rPr>
              <a:t>Kekeliruan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Dalam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Pengujian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Hipotesis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 algn="just">
              <a:buNone/>
            </a:pPr>
            <a:r>
              <a:rPr lang="en-US" sz="2000" dirty="0" err="1" smtClean="0">
                <a:latin typeface="Comic Sans MS" pitchFamily="66" charset="0"/>
              </a:rPr>
              <a:t>Dua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tipe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kesalahan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pengujian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hipotesis</a:t>
            </a:r>
            <a:r>
              <a:rPr lang="en-US" sz="2000" dirty="0" smtClean="0">
                <a:latin typeface="Comic Sans MS" pitchFamily="66" charset="0"/>
              </a:rPr>
              <a:t> :</a:t>
            </a:r>
          </a:p>
          <a:p>
            <a:pPr algn="just"/>
            <a:r>
              <a:rPr lang="en-US" sz="2000" dirty="0" err="1" smtClean="0">
                <a:latin typeface="Comic Sans MS" pitchFamily="66" charset="0"/>
              </a:rPr>
              <a:t>Kesalahan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tipe</a:t>
            </a:r>
            <a:r>
              <a:rPr lang="en-US" sz="2000" dirty="0" smtClean="0">
                <a:latin typeface="Comic Sans MS" pitchFamily="66" charset="0"/>
              </a:rPr>
              <a:t> I, </a:t>
            </a:r>
            <a:r>
              <a:rPr lang="en-US" sz="2000" dirty="0" err="1" smtClean="0">
                <a:latin typeface="Comic Sans MS" pitchFamily="66" charset="0"/>
              </a:rPr>
              <a:t>yaitu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tindakan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menolak</a:t>
            </a:r>
            <a:r>
              <a:rPr lang="en-US" sz="2000" dirty="0" smtClean="0">
                <a:latin typeface="Comic Sans MS" pitchFamily="66" charset="0"/>
              </a:rPr>
              <a:t> HO </a:t>
            </a:r>
            <a:r>
              <a:rPr lang="en-US" sz="2000" dirty="0" err="1" smtClean="0">
                <a:latin typeface="Comic Sans MS" pitchFamily="66" charset="0"/>
              </a:rPr>
              <a:t>padahal</a:t>
            </a:r>
            <a:r>
              <a:rPr lang="en-US" sz="2000" dirty="0" smtClean="0">
                <a:latin typeface="Comic Sans MS" pitchFamily="66" charset="0"/>
              </a:rPr>
              <a:t> HO </a:t>
            </a:r>
            <a:r>
              <a:rPr lang="en-US" sz="2000" dirty="0" err="1" smtClean="0">
                <a:latin typeface="Comic Sans MS" pitchFamily="66" charset="0"/>
              </a:rPr>
              <a:t>sebenarnya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benar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kata</a:t>
            </a:r>
            <a:r>
              <a:rPr lang="en-US" sz="2000" dirty="0" smtClean="0">
                <a:latin typeface="Comic Sans MS" pitchFamily="66" charset="0"/>
              </a:rPr>
              <a:t> lain </a:t>
            </a:r>
            <a:r>
              <a:rPr lang="en-US" sz="2000" dirty="0" err="1" smtClean="0">
                <a:latin typeface="Comic Sans MS" pitchFamily="66" charset="0"/>
              </a:rPr>
              <a:t>menolak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hal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sebenarnya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benar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sz="2000" dirty="0" err="1" smtClean="0">
                <a:latin typeface="Comic Sans MS" pitchFamily="66" charset="0"/>
              </a:rPr>
              <a:t>Kesalahan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tipe</a:t>
            </a:r>
            <a:r>
              <a:rPr lang="en-US" sz="2000" dirty="0" smtClean="0">
                <a:latin typeface="Comic Sans MS" pitchFamily="66" charset="0"/>
              </a:rPr>
              <a:t> II, </a:t>
            </a:r>
            <a:r>
              <a:rPr lang="en-US" sz="2000" dirty="0" err="1" smtClean="0">
                <a:latin typeface="Comic Sans MS" pitchFamily="66" charset="0"/>
              </a:rPr>
              <a:t>yaitu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tindakan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menerima</a:t>
            </a:r>
            <a:r>
              <a:rPr lang="en-US" sz="2000" dirty="0" smtClean="0">
                <a:latin typeface="Comic Sans MS" pitchFamily="66" charset="0"/>
              </a:rPr>
              <a:t> HO </a:t>
            </a:r>
            <a:r>
              <a:rPr lang="en-US" sz="2000" dirty="0" err="1" smtClean="0">
                <a:latin typeface="Comic Sans MS" pitchFamily="66" charset="0"/>
              </a:rPr>
              <a:t>padahal</a:t>
            </a:r>
            <a:r>
              <a:rPr lang="en-US" sz="2000" dirty="0" smtClean="0">
                <a:latin typeface="Comic Sans MS" pitchFamily="66" charset="0"/>
              </a:rPr>
              <a:t> HO </a:t>
            </a:r>
            <a:r>
              <a:rPr lang="en-US" sz="2000" dirty="0" err="1" smtClean="0">
                <a:latin typeface="Comic Sans MS" pitchFamily="66" charset="0"/>
              </a:rPr>
              <a:t>sebenarnya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salah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kata</a:t>
            </a:r>
            <a:r>
              <a:rPr lang="en-US" sz="2000" dirty="0" smtClean="0">
                <a:latin typeface="Comic Sans MS" pitchFamily="66" charset="0"/>
              </a:rPr>
              <a:t> lain </a:t>
            </a:r>
            <a:r>
              <a:rPr lang="en-US" sz="2000" dirty="0" err="1" smtClean="0">
                <a:latin typeface="Comic Sans MS" pitchFamily="66" charset="0"/>
              </a:rPr>
              <a:t>menerima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hal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sebenarnya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salah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algn="just"/>
            <a:endParaRPr lang="en-US" dirty="0"/>
          </a:p>
        </p:txBody>
      </p:sp>
      <p:graphicFrame>
        <p:nvGraphicFramePr>
          <p:cNvPr id="4" name="Group 64"/>
          <p:cNvGraphicFramePr>
            <a:graphicFrameLocks/>
          </p:cNvGraphicFramePr>
          <p:nvPr/>
        </p:nvGraphicFramePr>
        <p:xfrm>
          <a:off x="285720" y="3857628"/>
          <a:ext cx="8572561" cy="2571768"/>
        </p:xfrm>
        <a:graphic>
          <a:graphicData uri="http://schemas.openxmlformats.org/drawingml/2006/table">
            <a:tbl>
              <a:tblPr/>
              <a:tblGrid>
                <a:gridCol w="2613127"/>
                <a:gridCol w="2926452"/>
                <a:gridCol w="3032982"/>
              </a:tblGrid>
              <a:tr h="55341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Hipotesis (Ho)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Benar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Salah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Diterima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Keputusan benar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Keputusan salah (salah jenis II)</a:t>
                      </a: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1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Ditolak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fi-FI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Keputusan salah (salah jenis I)</a:t>
                      </a:r>
                      <a:endParaRPr kumimoji="0" lang="fi-FI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Keputusan benar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804" y="476672"/>
            <a:ext cx="8229600" cy="1143000"/>
          </a:xfrm>
        </p:spPr>
        <p:txBody>
          <a:bodyPr/>
          <a:lstStyle/>
          <a:p>
            <a:pPr algn="ctr"/>
            <a:r>
              <a:rPr lang="en-US" u="sng" dirty="0" err="1" smtClean="0"/>
              <a:t>Pengujian</a:t>
            </a:r>
            <a:r>
              <a:rPr lang="en-US" u="sng" dirty="0" smtClean="0"/>
              <a:t> </a:t>
            </a:r>
            <a:r>
              <a:rPr lang="en-US" u="sng" dirty="0" err="1" smtClean="0"/>
              <a:t>Hipotesis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Z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3658728"/>
          </a:xfrm>
        </p:spPr>
        <p:txBody>
          <a:bodyPr/>
          <a:lstStyle/>
          <a:p>
            <a:pPr marL="269875" indent="-269875" algn="just">
              <a:tabLst>
                <a:tab pos="269875" algn="l"/>
              </a:tabLst>
            </a:pPr>
            <a:r>
              <a:rPr lang="en-US" sz="2400" dirty="0" err="1" smtClean="0">
                <a:latin typeface="Comic Sans MS" pitchFamily="66" charset="0"/>
              </a:rPr>
              <a:t>Dalam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pengujian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hipotesis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langka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perlu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ditempuh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yaitu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sbb</a:t>
            </a:r>
            <a:r>
              <a:rPr lang="en-US" sz="2400" dirty="0" smtClean="0">
                <a:latin typeface="Comic Sans MS" pitchFamily="66" charset="0"/>
              </a:rPr>
              <a:t> :</a:t>
            </a:r>
            <a:endParaRPr lang="id-ID" sz="2400" dirty="0" smtClean="0">
              <a:latin typeface="Comic Sans MS" pitchFamily="66" charset="0"/>
            </a:endParaRPr>
          </a:p>
          <a:p>
            <a:pPr marL="269875" indent="-269875" algn="just">
              <a:tabLst>
                <a:tab pos="269875" algn="l"/>
              </a:tabLst>
            </a:pPr>
            <a:endParaRPr lang="en-US" sz="2400" dirty="0" smtClean="0">
              <a:latin typeface="Comic Sans MS" pitchFamily="66" charset="0"/>
            </a:endParaRPr>
          </a:p>
          <a:p>
            <a:pPr marL="630238" indent="-269875" algn="just">
              <a:buNone/>
            </a:pPr>
            <a:r>
              <a:rPr lang="en-US" sz="2400" dirty="0" smtClean="0">
                <a:latin typeface="Comic Sans MS" pitchFamily="66" charset="0"/>
              </a:rPr>
              <a:t>1. </a:t>
            </a:r>
            <a:r>
              <a:rPr lang="en-US" sz="2400" dirty="0" err="1" smtClean="0">
                <a:latin typeface="Comic Sans MS" pitchFamily="66" charset="0"/>
              </a:rPr>
              <a:t>Tentukan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hipotesis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pilih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tingkat</a:t>
            </a:r>
            <a:r>
              <a:rPr lang="en-US" sz="2400" dirty="0" smtClean="0">
                <a:latin typeface="Comic Sans MS" pitchFamily="66" charset="0"/>
              </a:rPr>
              <a:t> alpha.</a:t>
            </a:r>
          </a:p>
          <a:p>
            <a:pPr marL="719138" indent="-358775" algn="just">
              <a:buNone/>
            </a:pPr>
            <a:r>
              <a:rPr lang="en-US" sz="2400" dirty="0" smtClean="0">
                <a:latin typeface="Comic Sans MS" pitchFamily="66" charset="0"/>
              </a:rPr>
              <a:t>2. </a:t>
            </a:r>
            <a:r>
              <a:rPr lang="en-US" sz="2400" dirty="0" err="1" smtClean="0">
                <a:latin typeface="Comic Sans MS" pitchFamily="66" charset="0"/>
              </a:rPr>
              <a:t>Gunakan</a:t>
            </a:r>
            <a:r>
              <a:rPr lang="en-US" sz="2400" dirty="0" smtClean="0">
                <a:latin typeface="Comic Sans MS" pitchFamily="66" charset="0"/>
              </a:rPr>
              <a:t> alpha </a:t>
            </a:r>
            <a:r>
              <a:rPr lang="en-US" sz="2400" dirty="0" err="1" smtClean="0">
                <a:latin typeface="Comic Sans MS" pitchFamily="66" charset="0"/>
              </a:rPr>
              <a:t>untuk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menemukan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apakah</a:t>
            </a:r>
            <a:r>
              <a:rPr lang="en-US" sz="2400" dirty="0" smtClean="0">
                <a:latin typeface="Comic Sans MS" pitchFamily="66" charset="0"/>
              </a:rPr>
              <a:t> data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menguatkan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penolakan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terhadap</a:t>
            </a:r>
            <a:r>
              <a:rPr lang="en-US" sz="2400" dirty="0" smtClean="0">
                <a:latin typeface="Comic Sans MS" pitchFamily="66" charset="0"/>
              </a:rPr>
              <a:t> Ho</a:t>
            </a:r>
          </a:p>
          <a:p>
            <a:pPr marL="630238" indent="-269875" algn="just">
              <a:buNone/>
            </a:pPr>
            <a:r>
              <a:rPr lang="en-US" sz="2400" dirty="0" smtClean="0">
                <a:latin typeface="Comic Sans MS" pitchFamily="66" charset="0"/>
              </a:rPr>
              <a:t>3. </a:t>
            </a:r>
            <a:r>
              <a:rPr lang="en-US" sz="2400" dirty="0" err="1" smtClean="0">
                <a:latin typeface="Comic Sans MS" pitchFamily="66" charset="0"/>
              </a:rPr>
              <a:t>Analisis</a:t>
            </a:r>
            <a:r>
              <a:rPr lang="en-US" sz="2400" dirty="0" smtClean="0">
                <a:latin typeface="Comic Sans MS" pitchFamily="66" charset="0"/>
              </a:rPr>
              <a:t> data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 marL="630238" indent="-269875" algn="just">
              <a:buNone/>
            </a:pPr>
            <a:r>
              <a:rPr lang="en-US" sz="2400" dirty="0" smtClean="0">
                <a:latin typeface="Comic Sans MS" pitchFamily="66" charset="0"/>
              </a:rPr>
              <a:t>4. </a:t>
            </a:r>
            <a:r>
              <a:rPr lang="en-US" sz="2400" dirty="0" err="1" smtClean="0">
                <a:latin typeface="Comic Sans MS" pitchFamily="66" charset="0"/>
              </a:rPr>
              <a:t>Buat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keputusan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berkaitan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Ho.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7504"/>
            <a:ext cx="8643998" cy="5665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omic Sans MS" pitchFamily="66" charset="0"/>
              </a:rPr>
              <a:t>Contoh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soal</a:t>
            </a:r>
            <a:r>
              <a:rPr lang="en-US" sz="2400" dirty="0" smtClean="0">
                <a:latin typeface="Comic Sans MS" pitchFamily="66" charset="0"/>
              </a:rPr>
              <a:t> :</a:t>
            </a:r>
          </a:p>
          <a:p>
            <a:pPr algn="just"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err="1" smtClean="0">
                <a:latin typeface="Comic Sans MS" pitchFamily="66" charset="0"/>
              </a:rPr>
              <a:t>Seandainya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kita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ingin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menguji</a:t>
            </a:r>
            <a:r>
              <a:rPr lang="en-US" sz="2400" dirty="0" smtClean="0">
                <a:latin typeface="Comic Sans MS" pitchFamily="66" charset="0"/>
              </a:rPr>
              <a:t> IQ </a:t>
            </a:r>
            <a:r>
              <a:rPr lang="en-US" sz="2400" dirty="0" err="1" smtClean="0">
                <a:latin typeface="Comic Sans MS" pitchFamily="66" charset="0"/>
              </a:rPr>
              <a:t>siswa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diajar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menggunakan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metode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mengajar</a:t>
            </a:r>
            <a:r>
              <a:rPr lang="en-US" sz="2400" dirty="0" smtClean="0">
                <a:latin typeface="Comic Sans MS" pitchFamily="66" charset="0"/>
              </a:rPr>
              <a:t> A.</a:t>
            </a:r>
            <a:endParaRPr lang="id-ID" sz="2400" dirty="0" smtClean="0">
              <a:latin typeface="Comic Sans MS" pitchFamily="66" charset="0"/>
            </a:endParaRPr>
          </a:p>
          <a:p>
            <a:pPr marL="365125" indent="-15875" algn="just">
              <a:buNone/>
            </a:pPr>
            <a:r>
              <a:rPr lang="id-ID" sz="2400" dirty="0">
                <a:latin typeface="Comic Sans MS" pitchFamily="66" charset="0"/>
              </a:rPr>
              <a:t>	</a:t>
            </a:r>
            <a:r>
              <a:rPr lang="id-ID" sz="2400" dirty="0" smtClean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Untuk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itu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kita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mengambil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sampel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sebanyak</a:t>
            </a:r>
            <a:r>
              <a:rPr lang="en-US" sz="2400" dirty="0" smtClean="0">
                <a:latin typeface="Comic Sans MS" pitchFamily="66" charset="0"/>
              </a:rPr>
              <a:t> 100 </a:t>
            </a:r>
            <a:r>
              <a:rPr lang="en-US" sz="2400" dirty="0" err="1" smtClean="0">
                <a:latin typeface="Comic Sans MS" pitchFamily="66" charset="0"/>
              </a:rPr>
              <a:t>siswa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dari</a:t>
            </a:r>
            <a:r>
              <a:rPr lang="en-US" sz="2400" dirty="0" smtClean="0">
                <a:latin typeface="Comic Sans MS" pitchFamily="66" charset="0"/>
              </a:rPr>
              <a:t> ke-100 </a:t>
            </a:r>
            <a:r>
              <a:rPr lang="en-US" sz="2400" dirty="0" err="1" smtClean="0">
                <a:latin typeface="Comic Sans MS" pitchFamily="66" charset="0"/>
              </a:rPr>
              <a:t>siswa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tersebut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kita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peroleh</a:t>
            </a:r>
            <a:r>
              <a:rPr lang="en-US" sz="2400" dirty="0" smtClean="0">
                <a:latin typeface="Comic Sans MS" pitchFamily="66" charset="0"/>
              </a:rPr>
              <a:t> rata-rata IQ (</a:t>
            </a:r>
            <a:r>
              <a:rPr lang="en-US" sz="2400" dirty="0" err="1" smtClean="0">
                <a:latin typeface="Comic Sans MS" pitchFamily="66" charset="0"/>
              </a:rPr>
              <a:t>setelah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diajar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metode</a:t>
            </a:r>
            <a:r>
              <a:rPr lang="en-US" sz="2400" dirty="0" smtClean="0">
                <a:latin typeface="Comic Sans MS" pitchFamily="66" charset="0"/>
              </a:rPr>
              <a:t> A)sebesar107.</a:t>
            </a:r>
            <a:endParaRPr lang="id-ID" sz="2400" dirty="0" smtClean="0">
              <a:latin typeface="Comic Sans MS" pitchFamily="66" charset="0"/>
            </a:endParaRPr>
          </a:p>
          <a:p>
            <a:pPr marL="365125" indent="-15875" algn="just">
              <a:buNone/>
            </a:pPr>
            <a:r>
              <a:rPr lang="id-ID" sz="2400" dirty="0" smtClean="0">
                <a:latin typeface="Comic Sans MS" pitchFamily="66" charset="0"/>
              </a:rPr>
              <a:t>		</a:t>
            </a:r>
            <a:r>
              <a:rPr lang="en-US" sz="2400" dirty="0" err="1" smtClean="0">
                <a:latin typeface="Comic Sans MS" pitchFamily="66" charset="0"/>
              </a:rPr>
              <a:t>Instrumen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tes</a:t>
            </a:r>
            <a:r>
              <a:rPr lang="en-US" sz="2400" dirty="0" smtClean="0">
                <a:latin typeface="Comic Sans MS" pitchFamily="66" charset="0"/>
              </a:rPr>
              <a:t> IQ yang </a:t>
            </a:r>
            <a:r>
              <a:rPr lang="en-US" sz="2400" dirty="0" err="1" smtClean="0">
                <a:latin typeface="Comic Sans MS" pitchFamily="66" charset="0"/>
              </a:rPr>
              <a:t>dipakai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merupakan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instrumen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>
                <a:latin typeface="Comic Sans MS" pitchFamily="66" charset="0"/>
              </a:rPr>
              <a:t>t</a:t>
            </a:r>
            <a:r>
              <a:rPr lang="en-US" sz="2400" dirty="0" err="1" smtClean="0">
                <a:latin typeface="Comic Sans MS" pitchFamily="66" charset="0"/>
              </a:rPr>
              <a:t>erstandar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μ=100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simpangan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baku</a:t>
            </a:r>
            <a:r>
              <a:rPr lang="en-US" sz="2400" dirty="0" smtClean="0">
                <a:latin typeface="Comic Sans MS" pitchFamily="66" charset="0"/>
              </a:rPr>
              <a:t> 14.</a:t>
            </a:r>
            <a:endParaRPr lang="id-ID" sz="2400" dirty="0" smtClean="0">
              <a:latin typeface="Comic Sans MS" pitchFamily="66" charset="0"/>
            </a:endParaRPr>
          </a:p>
          <a:p>
            <a:pPr marL="365125" indent="-15875" algn="just">
              <a:buNone/>
            </a:pPr>
            <a:r>
              <a:rPr lang="id-ID" sz="2400" dirty="0">
                <a:latin typeface="Comic Sans MS" pitchFamily="66" charset="0"/>
              </a:rPr>
              <a:t>	</a:t>
            </a:r>
            <a:r>
              <a:rPr lang="id-ID" sz="2400" dirty="0" smtClean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Dalam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kasus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kita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menghadapi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masalah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apakah</a:t>
            </a:r>
            <a:r>
              <a:rPr lang="en-US" sz="2400" dirty="0" smtClean="0">
                <a:latin typeface="Comic Sans MS" pitchFamily="66" charset="0"/>
              </a:rPr>
              <a:t> rata-rata  </a:t>
            </a:r>
            <a:r>
              <a:rPr lang="en-US" sz="2400" dirty="0" err="1" smtClean="0">
                <a:latin typeface="Comic Sans MS" pitchFamily="66" charset="0"/>
              </a:rPr>
              <a:t>nilai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itu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atau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berbeda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rata-rata </a:t>
            </a:r>
            <a:r>
              <a:rPr lang="en-US" sz="2400" dirty="0" err="1" smtClean="0">
                <a:latin typeface="Comic Sans MS" pitchFamily="66" charset="0"/>
              </a:rPr>
              <a:t>populasi</a:t>
            </a:r>
            <a:r>
              <a:rPr lang="en-US" sz="2400" dirty="0" smtClean="0">
                <a:latin typeface="Comic Sans MS" pitchFamily="66" charset="0"/>
              </a:rPr>
              <a:t> .</a:t>
            </a:r>
            <a:endParaRPr lang="id-ID" sz="2400" dirty="0" smtClean="0">
              <a:latin typeface="Comic Sans MS" pitchFamily="66" charset="0"/>
            </a:endParaRPr>
          </a:p>
          <a:p>
            <a:pPr marL="365125" indent="-15875" algn="just">
              <a:buNone/>
            </a:pPr>
            <a:r>
              <a:rPr lang="id-ID" sz="2400" dirty="0">
                <a:latin typeface="Comic Sans MS" pitchFamily="66" charset="0"/>
              </a:rPr>
              <a:t>	</a:t>
            </a:r>
            <a:r>
              <a:rPr lang="id-ID" sz="2400" dirty="0" smtClean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kata lain </a:t>
            </a:r>
            <a:r>
              <a:rPr lang="en-US" sz="2400" dirty="0" err="1" smtClean="0">
                <a:latin typeface="Comic Sans MS" pitchFamily="66" charset="0"/>
              </a:rPr>
              <a:t>apakah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metode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mengajar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memang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mempunyai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efek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terhadap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pembentukan</a:t>
            </a:r>
            <a:r>
              <a:rPr lang="en-US" sz="2400" dirty="0" smtClean="0">
                <a:latin typeface="Comic Sans MS" pitchFamily="66" charset="0"/>
              </a:rPr>
              <a:t> IQ ? 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14" y="371278"/>
            <a:ext cx="8229600" cy="441306"/>
          </a:xfrm>
        </p:spPr>
        <p:txBody>
          <a:bodyPr>
            <a:noAutofit/>
          </a:bodyPr>
          <a:lstStyle/>
          <a:p>
            <a:r>
              <a:rPr lang="en-US" sz="2800" b="0" dirty="0" err="1" smtClean="0">
                <a:solidFill>
                  <a:schemeClr val="tx1"/>
                </a:solidFill>
                <a:effectLst/>
              </a:rPr>
              <a:t>Jawab</a:t>
            </a:r>
            <a:r>
              <a:rPr lang="en-US" sz="2800" b="0" dirty="0" smtClean="0">
                <a:solidFill>
                  <a:schemeClr val="tx1"/>
                </a:solidFill>
                <a:effectLst/>
              </a:rPr>
              <a:t> :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4282" y="811444"/>
            <a:ext cx="4283106" cy="58579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365125" indent="-365125" algn="just">
              <a:buNone/>
            </a:pPr>
            <a:r>
              <a:rPr lang="en-US" sz="2500" dirty="0" smtClean="0"/>
              <a:t>1. </a:t>
            </a:r>
            <a:r>
              <a:rPr lang="en-US" sz="2500" dirty="0" err="1" smtClean="0"/>
              <a:t>Diketahui</a:t>
            </a:r>
            <a:r>
              <a:rPr lang="en-US" sz="2500" dirty="0" smtClean="0"/>
              <a:t> :</a:t>
            </a:r>
          </a:p>
          <a:p>
            <a:pPr marL="539750" indent="0" algn="just">
              <a:buNone/>
            </a:pPr>
            <a:r>
              <a:rPr lang="en-US" sz="2500" dirty="0" smtClean="0"/>
              <a:t>μ= 100, </a:t>
            </a:r>
            <a:r>
              <a:rPr lang="el-GR" sz="2500" dirty="0" smtClean="0"/>
              <a:t>σ</a:t>
            </a:r>
            <a:r>
              <a:rPr lang="en-US" sz="2500" dirty="0" smtClean="0"/>
              <a:t> = 14, X =107</a:t>
            </a:r>
          </a:p>
          <a:p>
            <a:pPr marL="360363" indent="-360363" algn="just">
              <a:buNone/>
            </a:pPr>
            <a:r>
              <a:rPr lang="en-US" sz="2500" dirty="0" smtClean="0"/>
              <a:t>2. </a:t>
            </a: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hipotesis</a:t>
            </a:r>
            <a:r>
              <a:rPr lang="en-US" sz="2500" dirty="0" smtClean="0"/>
              <a:t> </a:t>
            </a:r>
            <a:r>
              <a:rPr lang="en-US" sz="2500" dirty="0" err="1" smtClean="0"/>
              <a:t>statistiknya</a:t>
            </a:r>
            <a:r>
              <a:rPr lang="en-US" sz="2500" dirty="0" smtClean="0"/>
              <a:t>.</a:t>
            </a:r>
          </a:p>
          <a:p>
            <a:pPr marL="449263" indent="0" algn="just">
              <a:buNone/>
            </a:pPr>
            <a:r>
              <a:rPr lang="en-US" sz="2500" dirty="0" smtClean="0"/>
              <a:t>H</a:t>
            </a:r>
            <a:r>
              <a:rPr lang="en-US" sz="1300" dirty="0" smtClean="0"/>
              <a:t>O</a:t>
            </a:r>
            <a:r>
              <a:rPr lang="en-US" sz="2500" dirty="0" smtClean="0"/>
              <a:t> : </a:t>
            </a:r>
            <a:r>
              <a:rPr lang="en-US" sz="2600" dirty="0" smtClean="0"/>
              <a:t>μ</a:t>
            </a:r>
            <a:r>
              <a:rPr lang="en-US" sz="1200" dirty="0" smtClean="0"/>
              <a:t>1 </a:t>
            </a:r>
            <a:r>
              <a:rPr lang="en-US" sz="2500" dirty="0" smtClean="0"/>
              <a:t> == 100</a:t>
            </a:r>
          </a:p>
          <a:p>
            <a:pPr marL="449263" indent="0" algn="just">
              <a:buNone/>
            </a:pPr>
            <a:r>
              <a:rPr lang="en-US" sz="2500" dirty="0" smtClean="0"/>
              <a:t>H</a:t>
            </a:r>
            <a:r>
              <a:rPr lang="en-US" sz="1500" dirty="0" smtClean="0"/>
              <a:t>1</a:t>
            </a:r>
            <a:r>
              <a:rPr lang="en-US" sz="2500" dirty="0" smtClean="0"/>
              <a:t> : </a:t>
            </a:r>
            <a:r>
              <a:rPr lang="en-US" sz="2600" dirty="0" smtClean="0"/>
              <a:t>μ</a:t>
            </a:r>
            <a:r>
              <a:rPr lang="en-US" sz="1300" dirty="0" smtClean="0"/>
              <a:t>1</a:t>
            </a:r>
            <a:r>
              <a:rPr lang="en-US" sz="2500" dirty="0" smtClean="0"/>
              <a:t> =:= 100</a:t>
            </a:r>
          </a:p>
          <a:p>
            <a:pPr marL="0" indent="0" algn="just">
              <a:buNone/>
            </a:pPr>
            <a:r>
              <a:rPr lang="en-US" sz="2500" dirty="0" smtClean="0"/>
              <a:t>3. </a:t>
            </a:r>
            <a:r>
              <a:rPr lang="en-US" sz="2500" dirty="0" err="1" smtClean="0"/>
              <a:t>Menentukan</a:t>
            </a:r>
            <a:r>
              <a:rPr lang="en-US" sz="2500" dirty="0" smtClean="0"/>
              <a:t> alpha.</a:t>
            </a:r>
          </a:p>
          <a:p>
            <a:pPr marL="269875" indent="0" algn="just">
              <a:buNone/>
            </a:pPr>
            <a:r>
              <a:rPr lang="en-US" sz="2500" dirty="0" err="1" smtClean="0"/>
              <a:t>Jika</a:t>
            </a:r>
            <a:r>
              <a:rPr lang="en-US" sz="2500" dirty="0" smtClean="0"/>
              <a:t> </a:t>
            </a:r>
            <a:r>
              <a:rPr lang="en-US" sz="2500" dirty="0" err="1" smtClean="0"/>
              <a:t>mengambil</a:t>
            </a:r>
            <a:r>
              <a:rPr lang="en-US" sz="2500" dirty="0" smtClean="0"/>
              <a:t> alpha 5% </a:t>
            </a:r>
            <a:r>
              <a:rPr lang="en-US" sz="2500" dirty="0" err="1" smtClean="0"/>
              <a:t>maka</a:t>
            </a:r>
            <a:r>
              <a:rPr lang="en-US" sz="2500" dirty="0" smtClean="0"/>
              <a:t> </a:t>
            </a:r>
            <a:r>
              <a:rPr lang="en-US" sz="2500" dirty="0" err="1" smtClean="0"/>
              <a:t>setiap</a:t>
            </a:r>
            <a:r>
              <a:rPr lang="en-US" sz="2500" dirty="0" smtClean="0"/>
              <a:t> </a:t>
            </a:r>
            <a:r>
              <a:rPr lang="en-US" sz="2500" dirty="0" err="1" smtClean="0"/>
              <a:t>sisi</a:t>
            </a:r>
            <a:r>
              <a:rPr lang="en-US" sz="2500" dirty="0" smtClean="0"/>
              <a:t> </a:t>
            </a:r>
            <a:r>
              <a:rPr lang="en-US" sz="2500" dirty="0" err="1" smtClean="0"/>
              <a:t>daerah</a:t>
            </a:r>
            <a:r>
              <a:rPr lang="en-US" sz="2500" dirty="0" smtClean="0"/>
              <a:t> </a:t>
            </a:r>
            <a:r>
              <a:rPr lang="en-US" sz="2500" dirty="0" err="1" smtClean="0"/>
              <a:t>penolakan</a:t>
            </a:r>
            <a:r>
              <a:rPr lang="en-US" sz="2500" dirty="0" smtClean="0"/>
              <a:t> H</a:t>
            </a:r>
            <a:r>
              <a:rPr lang="en-US" sz="1300" dirty="0" smtClean="0"/>
              <a:t>O</a:t>
            </a:r>
            <a:r>
              <a:rPr lang="en-US" sz="2500" dirty="0" smtClean="0"/>
              <a:t> 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0,025.</a:t>
            </a:r>
          </a:p>
          <a:p>
            <a:pPr marL="269875" indent="-269875" algn="just">
              <a:buNone/>
            </a:pPr>
            <a:r>
              <a:rPr lang="en-US" sz="2500" dirty="0" smtClean="0"/>
              <a:t>4. </a:t>
            </a:r>
            <a:r>
              <a:rPr lang="en-US" sz="2500" dirty="0" err="1" smtClean="0"/>
              <a:t>Cari</a:t>
            </a:r>
            <a:r>
              <a:rPr lang="en-US" sz="2500" dirty="0" smtClean="0"/>
              <a:t> Z (½∝)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tabel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Z  0,025 = 1,96</a:t>
            </a:r>
          </a:p>
          <a:p>
            <a:pPr marL="0" indent="0" algn="just">
              <a:buNone/>
            </a:pPr>
            <a:r>
              <a:rPr lang="en-US" sz="2500" dirty="0" smtClean="0"/>
              <a:t>5. </a:t>
            </a:r>
            <a:r>
              <a:rPr lang="en-US" sz="2500" dirty="0" err="1" smtClean="0"/>
              <a:t>Hitung</a:t>
            </a:r>
            <a:r>
              <a:rPr lang="en-US" sz="2500" dirty="0" smtClean="0"/>
              <a:t> standard error</a:t>
            </a:r>
          </a:p>
          <a:p>
            <a:pPr marL="269875" indent="0" algn="just">
              <a:buNone/>
            </a:pPr>
            <a:r>
              <a:rPr lang="el-GR" sz="2500" dirty="0" smtClean="0"/>
              <a:t>σ</a:t>
            </a:r>
            <a:r>
              <a:rPr lang="en-US" sz="2500" dirty="0" smtClean="0"/>
              <a:t>x = </a:t>
            </a:r>
            <a:r>
              <a:rPr lang="el-GR" sz="2500" dirty="0" smtClean="0"/>
              <a:t>σ</a:t>
            </a:r>
            <a:r>
              <a:rPr lang="en-US" sz="2500" dirty="0" smtClean="0"/>
              <a:t> =  14    = 1,4</a:t>
            </a:r>
          </a:p>
          <a:p>
            <a:pPr marL="0" indent="0" algn="just">
              <a:buNone/>
            </a:pPr>
            <a:r>
              <a:rPr lang="en-US" sz="2500" dirty="0" smtClean="0"/>
              <a:t>         √n   √100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811444"/>
            <a:ext cx="4284693" cy="58579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0363" indent="-360363">
              <a:lnSpc>
                <a:spcPct val="150000"/>
              </a:lnSpc>
              <a:buNone/>
            </a:pPr>
            <a:r>
              <a:rPr lang="en-US" dirty="0" smtClean="0"/>
              <a:t>6. </a:t>
            </a:r>
            <a:r>
              <a:rPr lang="en-US" sz="2300" dirty="0" err="1" smtClean="0"/>
              <a:t>Menentukan</a:t>
            </a:r>
            <a:r>
              <a:rPr lang="en-US" sz="2300" dirty="0" smtClean="0"/>
              <a:t> </a:t>
            </a:r>
            <a:r>
              <a:rPr lang="en-US" sz="2300" dirty="0" err="1" smtClean="0"/>
              <a:t>daerah</a:t>
            </a:r>
            <a:r>
              <a:rPr lang="en-US" sz="2300" dirty="0" smtClean="0"/>
              <a:t> </a:t>
            </a:r>
            <a:r>
              <a:rPr lang="en-US" sz="2300" dirty="0" err="1" smtClean="0"/>
              <a:t>penerima</a:t>
            </a:r>
            <a:r>
              <a:rPr lang="en-US" sz="2300" dirty="0" smtClean="0"/>
              <a:t> HO.</a:t>
            </a:r>
          </a:p>
          <a:p>
            <a:pPr>
              <a:lnSpc>
                <a:spcPct val="150000"/>
              </a:lnSpc>
              <a:buNone/>
            </a:pPr>
            <a:r>
              <a:rPr lang="en-US" sz="2300" dirty="0" err="1" smtClean="0"/>
              <a:t>Terletak</a:t>
            </a:r>
            <a:r>
              <a:rPr lang="en-US" sz="2300" dirty="0" smtClean="0"/>
              <a:t> </a:t>
            </a:r>
            <a:r>
              <a:rPr lang="en-US" sz="2300" dirty="0" err="1" smtClean="0"/>
              <a:t>diantara</a:t>
            </a:r>
            <a:r>
              <a:rPr lang="en-US" sz="2300" dirty="0" smtClean="0"/>
              <a:t> :</a:t>
            </a:r>
          </a:p>
          <a:p>
            <a:pPr marL="365125" indent="-365125">
              <a:lnSpc>
                <a:spcPct val="150000"/>
              </a:lnSpc>
              <a:buNone/>
            </a:pPr>
            <a:r>
              <a:rPr lang="en-US" sz="2300" dirty="0" smtClean="0"/>
              <a:t>μ – 1,96 </a:t>
            </a:r>
            <a:r>
              <a:rPr lang="el-GR" sz="2300" dirty="0" smtClean="0"/>
              <a:t>σ</a:t>
            </a:r>
            <a:r>
              <a:rPr lang="en-US" sz="2300" dirty="0" smtClean="0"/>
              <a:t>x </a:t>
            </a:r>
            <a:r>
              <a:rPr lang="en-US" sz="2300" dirty="0" err="1" smtClean="0"/>
              <a:t>dgn</a:t>
            </a:r>
            <a:r>
              <a:rPr lang="en-US" sz="2300" dirty="0" smtClean="0"/>
              <a:t> μ + 1,96 </a:t>
            </a:r>
            <a:r>
              <a:rPr lang="el-GR" sz="2300" dirty="0" smtClean="0"/>
              <a:t>σ</a:t>
            </a:r>
            <a:r>
              <a:rPr lang="en-US" sz="2300" dirty="0" smtClean="0"/>
              <a:t>x</a:t>
            </a:r>
          </a:p>
          <a:p>
            <a:pPr marL="365125" indent="-365125">
              <a:lnSpc>
                <a:spcPct val="150000"/>
              </a:lnSpc>
              <a:buNone/>
            </a:pPr>
            <a:r>
              <a:rPr lang="en-US" sz="1600" dirty="0" smtClean="0"/>
              <a:t>100 – 1,96 x 1,4 </a:t>
            </a:r>
            <a:r>
              <a:rPr lang="en-US" sz="2300" dirty="0" err="1" smtClean="0"/>
              <a:t>dgn</a:t>
            </a:r>
            <a:r>
              <a:rPr lang="en-US" sz="1800" dirty="0" smtClean="0"/>
              <a:t> </a:t>
            </a:r>
            <a:r>
              <a:rPr lang="en-US" sz="1600" dirty="0" smtClean="0"/>
              <a:t>100 + 1,96 x 1,4</a:t>
            </a:r>
            <a:endParaRPr lang="en-US" sz="1400" dirty="0" smtClean="0"/>
          </a:p>
          <a:p>
            <a:pPr marL="365125" indent="-365125">
              <a:lnSpc>
                <a:spcPct val="150000"/>
              </a:lnSpc>
              <a:buNone/>
            </a:pPr>
            <a:r>
              <a:rPr lang="en-US" sz="1400" dirty="0" smtClean="0"/>
              <a:t>	</a:t>
            </a:r>
            <a:r>
              <a:rPr lang="en-US" sz="1800" dirty="0" smtClean="0"/>
              <a:t>97,256		102,744 </a:t>
            </a:r>
          </a:p>
          <a:p>
            <a:pPr marL="365125" indent="-365125">
              <a:lnSpc>
                <a:spcPct val="150000"/>
              </a:lnSpc>
              <a:buNone/>
            </a:pPr>
            <a:endParaRPr lang="en-US" sz="1800" dirty="0" smtClean="0"/>
          </a:p>
          <a:p>
            <a:pPr marL="365125" indent="-365125">
              <a:buNone/>
            </a:pPr>
            <a:r>
              <a:rPr lang="en-US" sz="2300" dirty="0" smtClean="0"/>
              <a:t>7.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kasus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 yang </a:t>
            </a:r>
            <a:r>
              <a:rPr lang="en-US" sz="2300" dirty="0" err="1" smtClean="0"/>
              <a:t>mempunyai</a:t>
            </a:r>
            <a:r>
              <a:rPr lang="en-US" sz="2300" dirty="0" smtClean="0"/>
              <a:t> rata-rata </a:t>
            </a:r>
            <a:r>
              <a:rPr lang="en-US" sz="2300" dirty="0" err="1" smtClean="0"/>
              <a:t>sampel</a:t>
            </a:r>
            <a:r>
              <a:rPr lang="en-US" sz="2300" dirty="0" smtClean="0"/>
              <a:t> </a:t>
            </a:r>
            <a:r>
              <a:rPr lang="en-US" sz="2300" dirty="0" err="1" smtClean="0"/>
              <a:t>sebesar</a:t>
            </a:r>
            <a:r>
              <a:rPr lang="en-US" sz="2300" dirty="0" smtClean="0"/>
              <a:t> 107, </a:t>
            </a:r>
            <a:r>
              <a:rPr lang="en-US" sz="2300" dirty="0" err="1" smtClean="0"/>
              <a:t>terletak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luar</a:t>
            </a:r>
            <a:r>
              <a:rPr lang="en-US" sz="2300" dirty="0" smtClean="0"/>
              <a:t> </a:t>
            </a:r>
            <a:r>
              <a:rPr lang="en-US" sz="2300" dirty="0" err="1" smtClean="0"/>
              <a:t>daerah</a:t>
            </a:r>
            <a:r>
              <a:rPr lang="en-US" sz="2300" dirty="0" smtClean="0"/>
              <a:t> </a:t>
            </a:r>
            <a:r>
              <a:rPr lang="en-US" sz="2300" dirty="0" err="1" smtClean="0"/>
              <a:t>penerimaan</a:t>
            </a:r>
            <a:r>
              <a:rPr lang="en-US" sz="2300" dirty="0" smtClean="0"/>
              <a:t> </a:t>
            </a:r>
            <a:r>
              <a:rPr lang="en-US" sz="2000" dirty="0" smtClean="0"/>
              <a:t>H</a:t>
            </a:r>
            <a:r>
              <a:rPr lang="en-US" sz="1200" dirty="0" smtClean="0"/>
              <a:t>O,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demikian</a:t>
            </a:r>
            <a:r>
              <a:rPr lang="en-US" sz="2300" dirty="0" smtClean="0"/>
              <a:t> </a:t>
            </a:r>
            <a:r>
              <a:rPr lang="en-US" sz="2300" dirty="0" err="1" smtClean="0"/>
              <a:t>maka</a:t>
            </a:r>
            <a:r>
              <a:rPr lang="en-US" sz="2300" dirty="0" smtClean="0"/>
              <a:t> </a:t>
            </a:r>
            <a:r>
              <a:rPr lang="en-US" sz="2300" dirty="0" err="1" smtClean="0"/>
              <a:t>kita</a:t>
            </a:r>
            <a:r>
              <a:rPr lang="en-US" sz="2300" dirty="0" smtClean="0"/>
              <a:t> </a:t>
            </a:r>
            <a:r>
              <a:rPr lang="en-US" sz="2300" dirty="0" err="1" smtClean="0"/>
              <a:t>akan</a:t>
            </a:r>
            <a:r>
              <a:rPr lang="en-US" sz="2300" dirty="0" smtClean="0"/>
              <a:t> </a:t>
            </a:r>
            <a:r>
              <a:rPr lang="en-US" sz="2300" dirty="0" err="1" smtClean="0"/>
              <a:t>menolak</a:t>
            </a:r>
            <a:r>
              <a:rPr lang="en-US" sz="2300" dirty="0" smtClean="0"/>
              <a:t> </a:t>
            </a:r>
            <a:r>
              <a:rPr lang="en-US" sz="2000" dirty="0" smtClean="0"/>
              <a:t>H</a:t>
            </a:r>
            <a:r>
              <a:rPr lang="en-US" sz="1200" dirty="0" smtClean="0"/>
              <a:t>O.</a:t>
            </a:r>
            <a:endParaRPr lang="en-US" sz="23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14678" y="107154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4414" y="592933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28794" y="592774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06" y="577807"/>
            <a:ext cx="8329642" cy="5111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303277"/>
            <a:ext cx="8643998" cy="515005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Untuk </a:t>
            </a:r>
            <a:r>
              <a:rPr lang="en-US" dirty="0" err="1" smtClean="0">
                <a:latin typeface="Comic Sans MS" pitchFamily="66" charset="0"/>
              </a:rPr>
              <a:t>lebih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jelasnya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bisa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kurva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distribusi</a:t>
            </a:r>
            <a:r>
              <a:rPr lang="en-US" dirty="0" smtClean="0">
                <a:latin typeface="Comic Sans MS" pitchFamily="66" charset="0"/>
              </a:rPr>
              <a:t> normal (</a:t>
            </a:r>
            <a:r>
              <a:rPr lang="en-US" dirty="0" err="1" smtClean="0">
                <a:latin typeface="Comic Sans MS" pitchFamily="66" charset="0"/>
              </a:rPr>
              <a:t>halaman</a:t>
            </a:r>
            <a:r>
              <a:rPr lang="en-US" dirty="0" smtClean="0">
                <a:latin typeface="Comic Sans MS" pitchFamily="66" charset="0"/>
              </a:rPr>
              <a:t> 104).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demikian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dengan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jelas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letak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angka-angka</a:t>
            </a:r>
            <a:r>
              <a:rPr lang="en-US" dirty="0" smtClean="0">
                <a:latin typeface="Comic Sans MS" pitchFamily="66" charset="0"/>
              </a:rPr>
              <a:t> yang </a:t>
            </a:r>
            <a:r>
              <a:rPr lang="en-US" dirty="0" err="1" smtClean="0">
                <a:latin typeface="Comic Sans MS" pitchFamily="66" charset="0"/>
              </a:rPr>
              <a:t>telah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kita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cari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sehingga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kesimpulan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menolak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H</a:t>
            </a:r>
            <a:r>
              <a:rPr lang="en-US" sz="1400" dirty="0" smtClean="0">
                <a:latin typeface="Comic Sans MS" pitchFamily="66" charset="0"/>
              </a:rPr>
              <a:t>O </a:t>
            </a:r>
            <a:r>
              <a:rPr lang="en-US" dirty="0" err="1" smtClean="0">
                <a:latin typeface="Comic Sans MS" pitchFamily="66" charset="0"/>
              </a:rPr>
              <a:t>dapat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terlihat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langsung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Cara lain </a:t>
            </a:r>
            <a:r>
              <a:rPr lang="en-US" dirty="0" err="1" smtClean="0">
                <a:latin typeface="Comic Sans MS" pitchFamily="66" charset="0"/>
              </a:rPr>
              <a:t>menguji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H</a:t>
            </a:r>
            <a:r>
              <a:rPr lang="en-US" sz="1200" dirty="0" smtClean="0">
                <a:latin typeface="Comic Sans MS" pitchFamily="66" charset="0"/>
              </a:rPr>
              <a:t>O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menggunakan</a:t>
            </a:r>
            <a:r>
              <a:rPr lang="en-US" dirty="0" smtClean="0">
                <a:latin typeface="Comic Sans MS" pitchFamily="66" charset="0"/>
              </a:rPr>
              <a:t> one tailed test </a:t>
            </a:r>
            <a:r>
              <a:rPr lang="en-US" dirty="0" err="1" smtClean="0">
                <a:latin typeface="Comic Sans MS" pitchFamily="66" charset="0"/>
              </a:rPr>
              <a:t>dimana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besarnya</a:t>
            </a:r>
            <a:r>
              <a:rPr lang="en-US" dirty="0" smtClean="0">
                <a:latin typeface="Comic Sans MS" pitchFamily="66" charset="0"/>
              </a:rPr>
              <a:t> alpha </a:t>
            </a:r>
            <a:r>
              <a:rPr lang="en-US" dirty="0" err="1" smtClean="0">
                <a:latin typeface="Comic Sans MS" pitchFamily="66" charset="0"/>
              </a:rPr>
              <a:t>tidak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perlu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dibagi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dua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menentukan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daerah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penerima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H</a:t>
            </a:r>
            <a:r>
              <a:rPr lang="en-US" sz="1200" dirty="0" smtClean="0">
                <a:latin typeface="Comic Sans MS" pitchFamily="66" charset="0"/>
              </a:rPr>
              <a:t>O.</a:t>
            </a:r>
          </a:p>
          <a:p>
            <a:pPr algn="just">
              <a:buNone/>
            </a:pPr>
            <a:endParaRPr lang="en-US" sz="1200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US" sz="1200" dirty="0" smtClean="0">
              <a:latin typeface="Comic Sans MS" pitchFamily="66" charset="0"/>
            </a:endParaRPr>
          </a:p>
          <a:p>
            <a:pPr marL="4763" indent="-4763" algn="just">
              <a:buNone/>
            </a:pPr>
            <a:r>
              <a:rPr lang="en-US" dirty="0" smtClean="0">
                <a:latin typeface="Comic Sans MS" pitchFamily="66" charset="0"/>
              </a:rPr>
              <a:t>*</a:t>
            </a:r>
            <a:r>
              <a:rPr lang="en-US" dirty="0" err="1" smtClean="0">
                <a:latin typeface="Comic Sans MS" pitchFamily="66" charset="0"/>
              </a:rPr>
              <a:t>Jadi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Perbedaan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langkah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analisis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terletak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pencarian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daerah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penerimaan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hipotesis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sedangkan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langkah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lainnya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adalah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sama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4">
      <a:dk1>
        <a:srgbClr val="60B5FF"/>
      </a:dk1>
      <a:lt1>
        <a:sysClr val="window" lastClr="FFFFFF"/>
      </a:lt1>
      <a:dk2>
        <a:srgbClr val="94EFE3"/>
      </a:dk2>
      <a:lt2>
        <a:srgbClr val="D6ECFF"/>
      </a:lt2>
      <a:accent1>
        <a:srgbClr val="A7D6FF"/>
      </a:accent1>
      <a:accent2>
        <a:srgbClr val="3F3F3F"/>
      </a:accent2>
      <a:accent3>
        <a:srgbClr val="FAD0E4"/>
      </a:accent3>
      <a:accent4>
        <a:srgbClr val="00ADDC"/>
      </a:accent4>
      <a:accent5>
        <a:srgbClr val="738AC8"/>
      </a:accent5>
      <a:accent6>
        <a:srgbClr val="1AB39F"/>
      </a:accent6>
      <a:hlink>
        <a:srgbClr val="51D9FF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727</TotalTime>
  <Words>1156</Words>
  <Application>Microsoft Office PowerPoint</Application>
  <PresentationFormat>On-screen Show (4:3)</PresentationFormat>
  <Paragraphs>385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Pengujian Hipotesis</vt:lpstr>
      <vt:lpstr>Pengertian Hipotesis</vt:lpstr>
      <vt:lpstr>Hipotesis yang akan dihadapi :</vt:lpstr>
      <vt:lpstr>Dua macam hipotesis dalam statistik :</vt:lpstr>
      <vt:lpstr>Kekeliruan Dalam Pengujian Hipotesis</vt:lpstr>
      <vt:lpstr>Pengujian Hipotesis Dengan Z</vt:lpstr>
      <vt:lpstr>Slide 7</vt:lpstr>
      <vt:lpstr>Jawab :</vt:lpstr>
      <vt:lpstr>Lanjutan</vt:lpstr>
      <vt:lpstr>Student’s T Statistik</vt:lpstr>
      <vt:lpstr>Slide 11</vt:lpstr>
      <vt:lpstr>Jawab :</vt:lpstr>
      <vt:lpstr>-Penyusunan hipotesis matematis    Ho : µ1 = 65    H1 : µ1 ≠ 65 -Perhitungan standar eror    sd  = √1376 : 9 =12,36482466   Sx  = 12,36482466  =3,910100879    √10                     Maka t hitung adalah     t =     72-65           = 1,790235141 = 1,79  3,910100879</vt:lpstr>
      <vt:lpstr>Mencari T tabel</vt:lpstr>
      <vt:lpstr>Pengujian Hipotesis Dengan Sampel Ganda</vt:lpstr>
      <vt:lpstr>Slide 16</vt:lpstr>
      <vt:lpstr>Slide 17</vt:lpstr>
      <vt:lpstr>Lanjutan</vt:lpstr>
      <vt:lpstr>Dengan menggunakan tabel Z</vt:lpstr>
      <vt:lpstr>Jika tingkat signifikasi yang diambil adalah 0,05 maka daerah penerima Ho  diantara -1,96 dan + 1,96. SXA   -   XB= SA²  + SB²              Z = (XA-XB) – (µA  - µb)  nA          nB                                                            SXA-XB    = 225 + 100        =(75-90)-0      50     60               2,48    =2,483277404     =-6,048387097      = 2,48                        =-6,048    Oleh karena Z hitung &lt;-1,96, atau diluar daerah penerimaan hipotesis nol, maka kita menolak hipotesis nol.</vt:lpstr>
      <vt:lpstr>Contoh soal :  Pengukuran terhadap hasil penataran terhadap beberapa guru (10 orang) menghasilkan nilai sebagai berikut :</vt:lpstr>
      <vt:lpstr>Apabila kita mengambil alpha sebesar 0,05 maka daerah penerimaan hipotesis nol terletak diantara : +2,262 dan -2,2,62</vt:lpstr>
      <vt:lpstr>Jumlah kuadrat simpangan bakunya yaitu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81</cp:revision>
  <dcterms:created xsi:type="dcterms:W3CDTF">2016-11-30T05:55:52Z</dcterms:created>
  <dcterms:modified xsi:type="dcterms:W3CDTF">2018-04-09T04:16:56Z</dcterms:modified>
</cp:coreProperties>
</file>