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5" r:id="rId2"/>
    <p:sldId id="258" r:id="rId3"/>
    <p:sldId id="261" r:id="rId4"/>
    <p:sldId id="267" r:id="rId5"/>
    <p:sldId id="266" r:id="rId6"/>
    <p:sldId id="268" r:id="rId7"/>
    <p:sldId id="273" r:id="rId8"/>
    <p:sldId id="271" r:id="rId9"/>
    <p:sldId id="274" r:id="rId10"/>
    <p:sldId id="272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92" autoAdjust="0"/>
    <p:restoredTop sz="94660"/>
  </p:normalViewPr>
  <p:slideViewPr>
    <p:cSldViewPr>
      <p:cViewPr>
        <p:scale>
          <a:sx n="36" d="100"/>
          <a:sy n="36" d="100"/>
        </p:scale>
        <p:origin x="-588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67783-748A-478C-A2CD-02E76E9735D4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57F44-BEF4-451E-A146-D601686B80E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762730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6720A6B-91FD-457D-9AEF-26A01623FDB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98DD7B3-95E8-4074-B566-1363D13422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0A6B-91FD-457D-9AEF-26A01623FDB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7B3-95E8-4074-B566-1363D13422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0A6B-91FD-457D-9AEF-26A01623FDB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7B3-95E8-4074-B566-1363D13422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0A6B-91FD-457D-9AEF-26A01623FDB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7B3-95E8-4074-B566-1363D13422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0A6B-91FD-457D-9AEF-26A01623FDB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7B3-95E8-4074-B566-1363D13422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0A6B-91FD-457D-9AEF-26A01623FDB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7B3-95E8-4074-B566-1363D13422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0A6B-91FD-457D-9AEF-26A01623FDB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7B3-95E8-4074-B566-1363D13422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0A6B-91FD-457D-9AEF-26A01623FDB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7B3-95E8-4074-B566-1363D13422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0A6B-91FD-457D-9AEF-26A01623FDB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7B3-95E8-4074-B566-1363D13422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0A6B-91FD-457D-9AEF-26A01623FDB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7B3-95E8-4074-B566-1363D13422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0A6B-91FD-457D-9AEF-26A01623FDB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7B3-95E8-4074-B566-1363D13422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6720A6B-91FD-457D-9AEF-26A01623FDB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98DD7B3-95E8-4074-B566-1363D134229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Statistika Dasar</a:t>
            </a:r>
            <a:endParaRPr lang="id-ID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056466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85794"/>
          </a:xfrm>
        </p:spPr>
        <p:txBody>
          <a:bodyPr>
            <a:normAutofit/>
          </a:bodyPr>
          <a:lstStyle/>
          <a:p>
            <a:r>
              <a:rPr lang="id-ID" sz="3300" dirty="0" smtClean="0"/>
              <a:t>Anova pengukuran ulang </a:t>
            </a:r>
            <a:endParaRPr lang="id-ID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60" y="1317234"/>
            <a:ext cx="8063880" cy="607220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sz="2100" dirty="0" smtClean="0"/>
              <a:t>Sumber variabilitas yang mempengaruhi variabilitas antar kelompok adalah:</a:t>
            </a:r>
          </a:p>
          <a:p>
            <a:pPr marL="631825" indent="-273050"/>
            <a:r>
              <a:rPr lang="id-ID" sz="2100" dirty="0" smtClean="0"/>
              <a:t>Efek eksperimen</a:t>
            </a:r>
          </a:p>
          <a:p>
            <a:pPr marL="631825" indent="-273050"/>
            <a:r>
              <a:rPr lang="id-ID" sz="2100" dirty="0" smtClean="0"/>
              <a:t>Kesalahan eksperimen</a:t>
            </a:r>
          </a:p>
          <a:p>
            <a:pPr>
              <a:buFont typeface="Wingdings" pitchFamily="2" charset="2"/>
              <a:buChar char="Ø"/>
            </a:pPr>
            <a:r>
              <a:rPr lang="id-ID" sz="2100" dirty="0" smtClean="0"/>
              <a:t>Sedangkan sumber variabilitas antar kelompok tanpa pengulangan terdiri dari:</a:t>
            </a:r>
          </a:p>
          <a:p>
            <a:pPr marL="638175" indent="-273050"/>
            <a:r>
              <a:rPr lang="id-ID" sz="2100" dirty="0" smtClean="0"/>
              <a:t>Efek eksperimen</a:t>
            </a:r>
          </a:p>
          <a:p>
            <a:pPr marL="638175" indent="-273050"/>
            <a:r>
              <a:rPr lang="id-ID" sz="2100" dirty="0" smtClean="0"/>
              <a:t>Kesalahan eksprimen</a:t>
            </a:r>
          </a:p>
          <a:p>
            <a:pPr marL="638175" indent="-273050"/>
            <a:r>
              <a:rPr lang="id-ID" sz="2100" dirty="0" smtClean="0"/>
              <a:t>Perbedaan individual </a:t>
            </a:r>
          </a:p>
          <a:p>
            <a:pPr marL="0" indent="365125">
              <a:buNone/>
            </a:pPr>
            <a:r>
              <a:rPr lang="id-ID" sz="2100" dirty="0" smtClean="0"/>
              <a:t>Dengan memperhatikan sumber-sumber variabilitas tersebut, maka F itu akan sama (mendekati) 1, jika hipotesis nol benar (tidak ada efek eksperimen), karena</a:t>
            </a:r>
          </a:p>
          <a:p>
            <a:pPr>
              <a:buNone/>
            </a:pPr>
            <a:r>
              <a:rPr lang="id-ID" sz="2100" dirty="0" smtClean="0"/>
              <a:t>F = efek eksperimen+kesalahan eksperimen</a:t>
            </a:r>
          </a:p>
          <a:p>
            <a:pPr>
              <a:buNone/>
            </a:pPr>
            <a:r>
              <a:rPr lang="id-ID" sz="2100" dirty="0" smtClean="0"/>
              <a:t>                 kesalahan eksperimen</a:t>
            </a:r>
            <a:endParaRPr lang="id-ID" sz="21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15616" y="6093296"/>
            <a:ext cx="51125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58204" cy="939784"/>
          </a:xfrm>
        </p:spPr>
        <p:txBody>
          <a:bodyPr>
            <a:normAutofit/>
          </a:bodyPr>
          <a:lstStyle/>
          <a:p>
            <a:r>
              <a:rPr lang="id-ID" sz="4300" dirty="0" smtClean="0">
                <a:solidFill>
                  <a:srgbClr val="C00000"/>
                </a:solidFill>
              </a:rPr>
              <a:t>ANOVA SATU ARAH</a:t>
            </a:r>
            <a:endParaRPr lang="id-ID" sz="43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268760"/>
            <a:ext cx="7344816" cy="2202611"/>
          </a:xfrm>
        </p:spPr>
        <p:txBody>
          <a:bodyPr>
            <a:noAutofit/>
          </a:bodyPr>
          <a:lstStyle/>
          <a:p>
            <a:pPr marL="0" indent="365125">
              <a:buNone/>
            </a:pPr>
            <a:r>
              <a:rPr lang="id-ID" sz="2300" dirty="0" smtClean="0">
                <a:solidFill>
                  <a:srgbClr val="00B050"/>
                </a:solidFill>
                <a:cs typeface="Times New Roman" pitchFamily="18" charset="0"/>
              </a:rPr>
              <a:t>Merupakan teknik statistika parametrik yang digunakan untuk pengujian perbedaan  beberapa kelompok rata-rata, dimana hanya terdapat satu variabel bebas atau independen yang dibagi dalam beberapa kelompok dan satu variabel terikat atau dependen. </a:t>
            </a:r>
            <a:endParaRPr lang="id-ID" sz="2300" dirty="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3501008"/>
            <a:ext cx="7024744" cy="86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dirty="0" smtClean="0">
                <a:solidFill>
                  <a:schemeClr val="tx2"/>
                </a:solidFill>
              </a:rPr>
              <a:t>ANOVA</a:t>
            </a:r>
            <a:endParaRPr lang="id-ID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554" y="4267868"/>
            <a:ext cx="7560838" cy="18254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9275" indent="339725">
              <a:buFont typeface="Wingdings 2" pitchFamily="18" charset="2"/>
              <a:buNone/>
            </a:pPr>
            <a:r>
              <a:rPr lang="id-ID" sz="2300" dirty="0" smtClean="0">
                <a:solidFill>
                  <a:schemeClr val="accent6">
                    <a:lumMod val="75000"/>
                  </a:schemeClr>
                </a:solidFill>
              </a:rPr>
              <a:t>Teknik analisis statistik yang dapat memberi jawaban atas ada tidaknya perbedaan skor pada masing-masing kelompok ( khususnya untuk kelompok yang banyak ), dengan suatu resiko kesalahan yang sekecil mungkin. </a:t>
            </a:r>
            <a:endParaRPr lang="id-ID" sz="23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Autofit/>
          </a:bodyPr>
          <a:lstStyle/>
          <a:p>
            <a:r>
              <a:rPr lang="id-ID" sz="3200" dirty="0" smtClean="0">
                <a:latin typeface="+mn-lt"/>
                <a:cs typeface="Times New Roman" pitchFamily="18" charset="0"/>
              </a:rPr>
              <a:t>Macam-Macam ANOVA</a:t>
            </a:r>
            <a:endParaRPr lang="id-ID" sz="3200" dirty="0"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20" y="1000108"/>
            <a:ext cx="8429684" cy="5857892"/>
          </a:xfrm>
        </p:spPr>
        <p:txBody>
          <a:bodyPr>
            <a:noAutofit/>
          </a:bodyPr>
          <a:lstStyle/>
          <a:p>
            <a:pPr marL="365125" indent="-365125">
              <a:buAutoNum type="arabicPeriod"/>
            </a:pPr>
            <a:r>
              <a:rPr lang="id-ID" sz="2100" dirty="0" smtClean="0">
                <a:latin typeface="Times New Roman" pitchFamily="18" charset="0"/>
                <a:cs typeface="Times New Roman" pitchFamily="18" charset="0"/>
              </a:rPr>
              <a:t>Beberapa Kelompok yang dihadapi merupakan pembagian dari satu independen variabel (variabel bebas). Kondisi ini yang sering disebut dengan </a:t>
            </a:r>
            <a:r>
              <a:rPr lang="id-ID" sz="2100" i="1" dirty="0" smtClean="0">
                <a:latin typeface="Times New Roman" pitchFamily="18" charset="0"/>
                <a:cs typeface="Times New Roman" pitchFamily="18" charset="0"/>
              </a:rPr>
              <a:t>single factor experiment </a:t>
            </a:r>
            <a:r>
              <a:rPr lang="id-ID" sz="2100" dirty="0" smtClean="0">
                <a:latin typeface="Times New Roman" pitchFamily="18" charset="0"/>
                <a:cs typeface="Times New Roman" pitchFamily="18" charset="0"/>
              </a:rPr>
              <a:t>(analisis variance satu arah) </a:t>
            </a:r>
          </a:p>
          <a:p>
            <a:pPr marL="365125" indent="0">
              <a:buNone/>
            </a:pPr>
            <a:r>
              <a:rPr lang="id-ID" sz="2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Single Factor Experiment    </a:t>
            </a:r>
          </a:p>
          <a:p>
            <a:pPr marL="514350" indent="-149225">
              <a:buNone/>
            </a:pPr>
            <a:endParaRPr lang="id-ID" dirty="0" smtClean="0"/>
          </a:p>
          <a:p>
            <a:pPr marL="514350" indent="-149225">
              <a:buNone/>
            </a:pPr>
            <a:endParaRPr lang="id-ID" sz="2000" dirty="0" smtClean="0"/>
          </a:p>
          <a:p>
            <a:pPr marL="514350" indent="-149225">
              <a:buNone/>
            </a:pPr>
            <a:r>
              <a:rPr lang="id-ID" dirty="0" smtClean="0"/>
              <a:t>    </a:t>
            </a:r>
            <a:r>
              <a:rPr lang="id-ID" sz="25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Sampel      Sampel    Sampel     Sampel</a:t>
            </a:r>
            <a:endParaRPr lang="id-ID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65125" indent="-365125">
              <a:buNone/>
            </a:pPr>
            <a:r>
              <a:rPr lang="id-ID" sz="2100" dirty="0" smtClean="0">
                <a:latin typeface="Times New Roman" pitchFamily="18" charset="0"/>
                <a:cs typeface="Times New Roman" pitchFamily="18" charset="0"/>
              </a:rPr>
              <a:t>2.  Beberapa kelompok yang dihadapi merupakan pembagian dari beberapa independent variabel (variabel bebas). Kondisi ini yang sering disebut </a:t>
            </a:r>
            <a:r>
              <a:rPr lang="id-ID" sz="2100" i="1" dirty="0" smtClean="0">
                <a:latin typeface="Times New Roman" pitchFamily="18" charset="0"/>
                <a:cs typeface="Times New Roman" pitchFamily="18" charset="0"/>
              </a:rPr>
              <a:t>two factor experiment</a:t>
            </a:r>
            <a:r>
              <a:rPr lang="id-ID" sz="2100" dirty="0" smtClean="0">
                <a:latin typeface="Times New Roman" pitchFamily="18" charset="0"/>
                <a:cs typeface="Times New Roman" pitchFamily="18" charset="0"/>
              </a:rPr>
              <a:t> (analisis variance dua arah).</a:t>
            </a:r>
          </a:p>
          <a:p>
            <a:pPr marL="514350" indent="-239713">
              <a:buNone/>
            </a:pPr>
            <a:r>
              <a:rPr lang="id-ID" sz="21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100" b="1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Two Factor Experiment      </a:t>
            </a:r>
            <a:r>
              <a:rPr lang="id-ID" sz="2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Metode Mengajar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331640" y="2564904"/>
            <a:ext cx="5214974" cy="1006972"/>
            <a:chOff x="1331640" y="2564904"/>
            <a:chExt cx="5214974" cy="1006972"/>
          </a:xfrm>
        </p:grpSpPr>
        <p:sp>
          <p:nvSpPr>
            <p:cNvPr id="46" name="Rounded Rectangle 45"/>
            <p:cNvSpPr/>
            <p:nvPr/>
          </p:nvSpPr>
          <p:spPr>
            <a:xfrm>
              <a:off x="1331640" y="2564904"/>
              <a:ext cx="5214974" cy="57913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id-ID" dirty="0" smtClean="0"/>
                <a:t>      A                   B                     C              D</a:t>
              </a:r>
              <a:endParaRPr lang="id-ID" dirty="0"/>
            </a:p>
          </p:txBody>
        </p:sp>
        <p:cxnSp>
          <p:nvCxnSpPr>
            <p:cNvPr id="48" name="Straight Connector 47"/>
            <p:cNvCxnSpPr/>
            <p:nvPr/>
          </p:nvCxnSpPr>
          <p:spPr>
            <a:xfrm rot="5400000">
              <a:off x="2505082" y="2856702"/>
              <a:ext cx="5715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790172" y="2857496"/>
              <a:ext cx="5715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5076850" y="2856702"/>
              <a:ext cx="5715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1082401" y="3321049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576520" y="3356768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3860816" y="3356768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5148288" y="3356768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546614" y="3071810"/>
              <a:ext cx="0" cy="5000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1308082" y="5237180"/>
            <a:ext cx="6072230" cy="1000132"/>
            <a:chOff x="1308082" y="5237180"/>
            <a:chExt cx="6072230" cy="1000132"/>
          </a:xfrm>
        </p:grpSpPr>
        <p:sp>
          <p:nvSpPr>
            <p:cNvPr id="66" name="Rectangle 65"/>
            <p:cNvSpPr/>
            <p:nvPr/>
          </p:nvSpPr>
          <p:spPr>
            <a:xfrm>
              <a:off x="1308082" y="5237180"/>
              <a:ext cx="1428760" cy="10001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sz="2500" dirty="0" smtClean="0">
                  <a:latin typeface="Times New Roman" pitchFamily="18" charset="0"/>
                  <a:cs typeface="Times New Roman" pitchFamily="18" charset="0"/>
                </a:rPr>
                <a:t>Jenis</a:t>
              </a:r>
            </a:p>
            <a:p>
              <a:pPr algn="ctr"/>
              <a:r>
                <a:rPr lang="id-ID" sz="2500" dirty="0" smtClean="0">
                  <a:latin typeface="Times New Roman" pitchFamily="18" charset="0"/>
                  <a:cs typeface="Times New Roman" pitchFamily="18" charset="0"/>
                </a:rPr>
                <a:t>Kelamin </a:t>
              </a:r>
              <a:endParaRPr lang="id-ID" sz="2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736842" y="5237180"/>
              <a:ext cx="4643470" cy="5000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id-ID" dirty="0" smtClean="0"/>
                <a:t>   L     Sampel      Sampel          Sampel</a:t>
              </a:r>
              <a:endParaRPr lang="id-ID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736842" y="5737246"/>
              <a:ext cx="4643470" cy="5000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id-ID" dirty="0" smtClean="0"/>
                <a:t>   P     Sampel     Sampel          Sampel</a:t>
              </a:r>
              <a:endParaRPr lang="id-ID" dirty="0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5400000">
              <a:off x="2848592" y="5736452"/>
              <a:ext cx="100013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>
              <a:off x="3991600" y="5736452"/>
              <a:ext cx="100013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5420757" y="5736849"/>
              <a:ext cx="99933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2918"/>
          </a:xfrm>
        </p:spPr>
        <p:txBody>
          <a:bodyPr>
            <a:normAutofit/>
          </a:bodyPr>
          <a:lstStyle/>
          <a:p>
            <a:r>
              <a:rPr lang="id-ID" sz="3200" dirty="0" smtClean="0"/>
              <a:t>Rumus VARIABILITAS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85794"/>
            <a:ext cx="8572560" cy="578647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sz="29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Jumlah kuadrat kelompok </a:t>
            </a:r>
          </a:p>
          <a:p>
            <a:pPr>
              <a:buNone/>
            </a:pPr>
            <a:r>
              <a:rPr lang="id-ID" sz="3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id-ID" sz="3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>
              <a:buNone/>
            </a:pPr>
            <a:endParaRPr lang="id-ID" sz="31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d-ID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9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Menghitung jumlah kuadrat dalam kelompok</a:t>
            </a:r>
          </a:p>
          <a:p>
            <a:pPr>
              <a:buNone/>
            </a:pPr>
            <a:r>
              <a:rPr lang="id-ID" sz="29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id-ID" sz="2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             </a:t>
            </a:r>
          </a:p>
          <a:p>
            <a:pPr>
              <a:buFont typeface="Wingdings" pitchFamily="2" charset="2"/>
              <a:buChar char="Ø"/>
            </a:pPr>
            <a:r>
              <a:rPr lang="id-ID" sz="2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9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Menghitung jumlah kuadrat total </a:t>
            </a:r>
          </a:p>
          <a:p>
            <a:pPr>
              <a:buNone/>
            </a:pPr>
            <a:r>
              <a:rPr lang="id-ID" sz="29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id-ID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  <a:p>
            <a:pPr>
              <a:buNone/>
            </a:pPr>
            <a:endParaRPr lang="id-ID" sz="29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d-ID" sz="29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Telah mengetahui besarnya         dan          </a:t>
            </a:r>
            <a:endParaRPr lang="id-ID" sz="29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id-ID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id-ID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id-ID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id-ID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id-ID" sz="31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1285860"/>
            <a:ext cx="642942" cy="584493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000232" y="1500174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∑</a:t>
            </a:r>
            <a:endParaRPr lang="id-ID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1285860"/>
            <a:ext cx="357190" cy="848326"/>
          </a:xfrm>
          <a:prstGeom prst="rect">
            <a:avLst/>
          </a:prstGeom>
          <a:noFill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1285860"/>
            <a:ext cx="642942" cy="842476"/>
          </a:xfrm>
          <a:prstGeom prst="rect">
            <a:avLst/>
          </a:prstGeom>
          <a:noFill/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071810"/>
            <a:ext cx="714380" cy="595316"/>
          </a:xfrm>
          <a:prstGeom prst="rect">
            <a:avLst/>
          </a:prstGeom>
          <a:noFill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3071810"/>
            <a:ext cx="928694" cy="580434"/>
          </a:xfrm>
          <a:prstGeom prst="rect">
            <a:avLst/>
          </a:prstGeom>
          <a:noFill/>
        </p:spPr>
      </p:pic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071942"/>
            <a:ext cx="571504" cy="571504"/>
          </a:xfrm>
          <a:prstGeom prst="rect">
            <a:avLst/>
          </a:prstGeom>
          <a:noFill/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929066"/>
            <a:ext cx="1493054" cy="785818"/>
          </a:xfrm>
          <a:prstGeom prst="rect">
            <a:avLst/>
          </a:prstGeom>
          <a:noFill/>
        </p:spPr>
      </p:pic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5143512"/>
            <a:ext cx="642942" cy="584493"/>
          </a:xfrm>
          <a:prstGeom prst="rect">
            <a:avLst/>
          </a:prstGeom>
          <a:noFill/>
        </p:spPr>
      </p:pic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5143512"/>
            <a:ext cx="714380" cy="595316"/>
          </a:xfrm>
          <a:prstGeom prst="rect">
            <a:avLst/>
          </a:prstGeom>
          <a:noFill/>
        </p:spPr>
      </p:pic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643578"/>
            <a:ext cx="571504" cy="571504"/>
          </a:xfrm>
          <a:prstGeom prst="rect">
            <a:avLst/>
          </a:prstGeom>
          <a:noFill/>
        </p:spPr>
      </p:pic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5643578"/>
            <a:ext cx="642942" cy="584493"/>
          </a:xfrm>
          <a:prstGeom prst="rect">
            <a:avLst/>
          </a:prstGeom>
          <a:noFill/>
        </p:spPr>
      </p:pic>
      <p:pic>
        <p:nvPicPr>
          <p:cNvPr id="22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5643578"/>
            <a:ext cx="714380" cy="595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675456"/>
            <a:ext cx="8572560" cy="6858000"/>
          </a:xfrm>
        </p:spPr>
        <p:txBody>
          <a:bodyPr>
            <a:normAutofit lnSpcReduction="10000"/>
          </a:bodyPr>
          <a:lstStyle/>
          <a:p>
            <a:pPr marL="182563" indent="0">
              <a:buNone/>
            </a:pPr>
            <a:r>
              <a:rPr lang="id-ID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Derajat kebebasan (degress of fredom) dalam ANOVA.   </a:t>
            </a:r>
          </a:p>
          <a:p>
            <a:pPr marL="182563" indent="0">
              <a:buNone/>
            </a:pPr>
            <a:r>
              <a:rPr lang="id-ID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Ada 3 macam variabilitas, maka dk pun ada tiga macam </a:t>
            </a:r>
          </a:p>
          <a:p>
            <a:pPr marL="514350" indent="-331788">
              <a:buAutoNum type="arabicPeriod"/>
            </a:pPr>
            <a:r>
              <a:rPr lang="id-ID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Derajat kebebasan untuk         sebesar N-1, Rumus :</a:t>
            </a:r>
            <a:endParaRPr lang="id-ID" sz="26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id-ID" sz="26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331788">
              <a:buNone/>
            </a:pPr>
            <a:r>
              <a:rPr lang="id-ID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Derajat kebebasan untuk           Rumus :</a:t>
            </a:r>
          </a:p>
          <a:p>
            <a:pPr marL="514350" indent="-514350">
              <a:buNone/>
            </a:pPr>
            <a:endParaRPr lang="id-ID" sz="26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id-ID" sz="26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49275" indent="-365125">
              <a:buNone/>
            </a:pPr>
            <a:r>
              <a:rPr lang="id-ID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Derajat kebebasan untuk          sebesar k-1, hal ini  disebabkan karena dk disini terikat dengan banyaknya kelompok. Contoh          = k - 1</a:t>
            </a:r>
          </a:p>
          <a:p>
            <a:pPr marL="549275" indent="-365125">
              <a:buNone/>
            </a:pPr>
            <a:r>
              <a:rPr lang="id-ID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Derajat kebebasan mempunyai sifat hubungan yang sama dengan sifat hubungan variabel.</a:t>
            </a:r>
          </a:p>
          <a:p>
            <a:pPr marL="365125" indent="-365125">
              <a:buNone/>
            </a:pPr>
            <a:endParaRPr lang="id-ID" sz="26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25" indent="-365125">
              <a:buNone/>
            </a:pPr>
            <a:r>
              <a:rPr lang="id-ID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Jika :                                     maka </a:t>
            </a:r>
            <a:endParaRPr lang="id-ID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25" indent="-365125">
              <a:buNone/>
            </a:pPr>
            <a:r>
              <a:rPr lang="id-ID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1556792"/>
            <a:ext cx="428628" cy="428628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7685" y="2420888"/>
            <a:ext cx="514355" cy="428628"/>
          </a:xfrm>
          <a:prstGeom prst="rect">
            <a:avLst/>
          </a:prstGeom>
          <a:noFill/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9966" y="3811840"/>
            <a:ext cx="500066" cy="454605"/>
          </a:xfrm>
          <a:prstGeom prst="rect">
            <a:avLst/>
          </a:prstGeom>
          <a:noFill/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4148" y="4526220"/>
            <a:ext cx="471491" cy="428628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1246334" y="1920822"/>
            <a:ext cx="2428892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dk            = N-1</a:t>
            </a:r>
            <a:endParaRPr lang="id-ID" dirty="0"/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7148" y="1952930"/>
            <a:ext cx="428628" cy="42862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930942" y="3074090"/>
            <a:ext cx="3929090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dk           =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∑(n-1)</a:t>
            </a: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atau dk           = N-k</a:t>
            </a:r>
            <a:endParaRPr lang="id-ID" dirty="0"/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31008" y="3216966"/>
            <a:ext cx="428628" cy="357190"/>
          </a:xfrm>
          <a:prstGeom prst="rect">
            <a:avLst/>
          </a:prstGeom>
          <a:noFill/>
        </p:spPr>
      </p:pic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77506" y="3212406"/>
            <a:ext cx="428628" cy="357190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1643042" y="5883542"/>
            <a:ext cx="2571768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 smtClean="0"/>
              <a:t>             =           +  </a:t>
            </a:r>
            <a:endParaRPr lang="id-ID" dirty="0"/>
          </a:p>
        </p:txBody>
      </p:sp>
      <p:pic>
        <p:nvPicPr>
          <p:cNvPr id="23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5929330"/>
            <a:ext cx="428628" cy="428628"/>
          </a:xfrm>
          <a:prstGeom prst="rect">
            <a:avLst/>
          </a:prstGeom>
          <a:noFill/>
        </p:spPr>
      </p:pic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5929330"/>
            <a:ext cx="428628" cy="389662"/>
          </a:xfrm>
          <a:prstGeom prst="rect">
            <a:avLst/>
          </a:prstGeom>
          <a:noFill/>
        </p:spPr>
      </p:pic>
      <p:pic>
        <p:nvPicPr>
          <p:cNvPr id="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5929330"/>
            <a:ext cx="500066" cy="416721"/>
          </a:xfrm>
          <a:prstGeom prst="rect">
            <a:avLst/>
          </a:prstGeom>
          <a:noFill/>
        </p:spPr>
      </p:pic>
      <p:sp>
        <p:nvSpPr>
          <p:cNvPr id="26" name="Rectangle 25"/>
          <p:cNvSpPr/>
          <p:nvPr/>
        </p:nvSpPr>
        <p:spPr>
          <a:xfrm>
            <a:off x="5460606" y="5802327"/>
            <a:ext cx="3071834" cy="5715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 smtClean="0"/>
              <a:t> dk       = dk        +  dk  </a:t>
            </a:r>
            <a:endParaRPr lang="id-ID" dirty="0"/>
          </a:p>
        </p:txBody>
      </p:sp>
      <p:pic>
        <p:nvPicPr>
          <p:cNvPr id="27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5857892"/>
            <a:ext cx="428628" cy="428628"/>
          </a:xfrm>
          <a:prstGeom prst="rect">
            <a:avLst/>
          </a:prstGeom>
          <a:noFill/>
        </p:spPr>
      </p:pic>
      <p:pic>
        <p:nvPicPr>
          <p:cNvPr id="28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68846" y="5929330"/>
            <a:ext cx="428628" cy="389662"/>
          </a:xfrm>
          <a:prstGeom prst="rect">
            <a:avLst/>
          </a:prstGeom>
          <a:noFill/>
        </p:spPr>
      </p:pic>
      <p:pic>
        <p:nvPicPr>
          <p:cNvPr id="2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68978" y="5929330"/>
            <a:ext cx="428629" cy="357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76" y="980728"/>
            <a:ext cx="7847856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d-ID" sz="2300" dirty="0" smtClean="0">
                <a:ea typeface="Tahoma" pitchFamily="34" charset="0"/>
                <a:cs typeface="Times New Roman" pitchFamily="18" charset="0"/>
              </a:rPr>
              <a:t>Variance dalam anova baik antar kelompok maupun dalam kelompok sering disebut dengan deviasi rata-rata kuadrat (mean squared deviation) dan sering disingkat MS</a:t>
            </a:r>
          </a:p>
          <a:p>
            <a:pPr marL="0" indent="0">
              <a:buNone/>
            </a:pPr>
            <a:endParaRPr lang="id-ID" sz="2400" dirty="0" smtClean="0">
              <a:ea typeface="Tahoma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d-ID" sz="2400" dirty="0" smtClean="0">
                <a:ea typeface="Tahoma" pitchFamily="34" charset="0"/>
                <a:cs typeface="Times New Roman" pitchFamily="18" charset="0"/>
              </a:rPr>
              <a:t>Mean Squared Deviation dapat di cari dengan rumus: </a:t>
            </a:r>
          </a:p>
          <a:p>
            <a:pPr marL="0" indent="0">
              <a:buNone/>
            </a:pPr>
            <a:endParaRPr lang="id-ID" sz="2400" dirty="0" smtClean="0">
              <a:ea typeface="Tahoma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d-ID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1.                                           3. </a:t>
            </a:r>
          </a:p>
          <a:p>
            <a:pPr marL="0" indent="0">
              <a:buNone/>
            </a:pPr>
            <a:endParaRPr lang="id-ID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d-ID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2.                                           4.                                  </a:t>
            </a:r>
          </a:p>
          <a:p>
            <a:pPr marL="0" indent="0">
              <a:buNone/>
            </a:pPr>
            <a:endParaRPr lang="id-ID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id-ID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d-ID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62" name="Rounded Rectangle 61"/>
          <p:cNvSpPr/>
          <p:nvPr/>
        </p:nvSpPr>
        <p:spPr>
          <a:xfrm>
            <a:off x="969734" y="2980968"/>
            <a:ext cx="2071702" cy="714380"/>
          </a:xfrm>
          <a:prstGeom prst="round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 smtClean="0"/>
              <a:t>    MS    =   </a:t>
            </a:r>
            <a:endParaRPr lang="id-ID" dirty="0"/>
          </a:p>
        </p:txBody>
      </p:sp>
      <p:pic>
        <p:nvPicPr>
          <p:cNvPr id="6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84180" y="3052406"/>
            <a:ext cx="285752" cy="605121"/>
          </a:xfrm>
          <a:prstGeom prst="rect">
            <a:avLst/>
          </a:prstGeom>
          <a:noFill/>
        </p:spPr>
      </p:pic>
      <p:sp>
        <p:nvSpPr>
          <p:cNvPr id="64" name="Rounded Rectangle 63"/>
          <p:cNvSpPr/>
          <p:nvPr/>
        </p:nvSpPr>
        <p:spPr>
          <a:xfrm>
            <a:off x="969734" y="3838224"/>
            <a:ext cx="2071702" cy="785818"/>
          </a:xfrm>
          <a:prstGeom prst="round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 smtClean="0"/>
              <a:t>              = </a:t>
            </a:r>
            <a:endParaRPr lang="id-ID" dirty="0"/>
          </a:p>
        </p:txBody>
      </p:sp>
      <p:pic>
        <p:nvPicPr>
          <p:cNvPr id="6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4063354"/>
            <a:ext cx="482207" cy="357190"/>
          </a:xfrm>
          <a:prstGeom prst="rect">
            <a:avLst/>
          </a:prstGeom>
          <a:noFill/>
        </p:spPr>
      </p:pic>
      <p:pic>
        <p:nvPicPr>
          <p:cNvPr id="66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84180" y="3981100"/>
            <a:ext cx="642942" cy="642942"/>
          </a:xfrm>
          <a:prstGeom prst="rect">
            <a:avLst/>
          </a:prstGeom>
          <a:noFill/>
        </p:spPr>
      </p:pic>
      <p:sp>
        <p:nvSpPr>
          <p:cNvPr id="67" name="Rounded Rectangle 66"/>
          <p:cNvSpPr/>
          <p:nvPr/>
        </p:nvSpPr>
        <p:spPr>
          <a:xfrm>
            <a:off x="4255882" y="2980968"/>
            <a:ext cx="2214578" cy="71438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 smtClean="0"/>
              <a:t>                = </a:t>
            </a:r>
            <a:endParaRPr lang="id-ID" dirty="0"/>
          </a:p>
        </p:txBody>
      </p:sp>
      <p:pic>
        <p:nvPicPr>
          <p:cNvPr id="68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3159563"/>
            <a:ext cx="517926" cy="357190"/>
          </a:xfrm>
          <a:prstGeom prst="rect">
            <a:avLst/>
          </a:prstGeom>
          <a:noFill/>
        </p:spPr>
      </p:pic>
      <p:pic>
        <p:nvPicPr>
          <p:cNvPr id="69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3052406"/>
            <a:ext cx="642942" cy="611579"/>
          </a:xfrm>
          <a:prstGeom prst="rect">
            <a:avLst/>
          </a:prstGeom>
          <a:noFill/>
        </p:spPr>
      </p:pic>
      <p:sp>
        <p:nvSpPr>
          <p:cNvPr id="70" name="Rounded Rectangle 69"/>
          <p:cNvSpPr/>
          <p:nvPr/>
        </p:nvSpPr>
        <p:spPr>
          <a:xfrm>
            <a:off x="4255882" y="3909662"/>
            <a:ext cx="2214578" cy="785818"/>
          </a:xfrm>
          <a:prstGeom prst="round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      F  </a:t>
            </a:r>
            <a:r>
              <a:rPr lang="id-ID" dirty="0" smtClean="0"/>
              <a:t>= </a:t>
            </a:r>
            <a:endParaRPr lang="id-ID" dirty="0"/>
          </a:p>
        </p:txBody>
      </p:sp>
      <p:pic>
        <p:nvPicPr>
          <p:cNvPr id="71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70328" y="3981100"/>
            <a:ext cx="500066" cy="672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2966"/>
            <a:ext cx="8229600" cy="785794"/>
          </a:xfrm>
        </p:spPr>
        <p:txBody>
          <a:bodyPr>
            <a:normAutofit/>
          </a:bodyPr>
          <a:lstStyle/>
          <a:p>
            <a:r>
              <a:rPr lang="id-ID" sz="3400" dirty="0" smtClean="0"/>
              <a:t>Analisis sesudah anova</a:t>
            </a:r>
            <a:endParaRPr lang="id-ID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88672"/>
            <a:ext cx="8064896" cy="600076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cs typeface="Times New Roman" pitchFamily="18" charset="0"/>
              </a:rPr>
              <a:t>Seandainya F signifikan (menolak Hipotesis nol), ini berarti ada perbedaan efek treatment terhadap output dari masing-masing kelompok.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cs typeface="Times New Roman" pitchFamily="18" charset="0"/>
              </a:rPr>
              <a:t> Langkah analisis pasca ANOVA</a:t>
            </a:r>
            <a:endParaRPr lang="id-ID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2700" dirty="0" smtClean="0">
                <a:latin typeface="Times New Roman" pitchFamily="18" charset="0"/>
                <a:cs typeface="Times New Roman" pitchFamily="18" charset="0"/>
              </a:rPr>
              <a:t>     1. </a:t>
            </a:r>
          </a:p>
          <a:p>
            <a:pPr>
              <a:buNone/>
            </a:pPr>
            <a:endParaRPr lang="id-ID" dirty="0" smtClean="0">
              <a:cs typeface="Times New Roman" pitchFamily="18" charset="0"/>
            </a:endParaRPr>
          </a:p>
          <a:p>
            <a:pPr marL="0" indent="0">
              <a:buNone/>
            </a:pPr>
            <a:r>
              <a:rPr lang="id-ID" dirty="0" smtClean="0">
                <a:cs typeface="Times New Roman" pitchFamily="18" charset="0"/>
              </a:rPr>
              <a:t>Catatan : Cara ini hanya dapat diterapkan pada ANOVA sampel sama. Jika n perkelompok tidak sama maka n dapat ditentukan </a:t>
            </a:r>
          </a:p>
          <a:p>
            <a:pPr marL="0" indent="0">
              <a:buNone/>
            </a:pPr>
            <a:r>
              <a:rPr lang="id-ID" dirty="0" smtClean="0">
                <a:cs typeface="Times New Roman" pitchFamily="18" charset="0"/>
              </a:rPr>
              <a:t>Dengan rumus :   </a:t>
            </a:r>
          </a:p>
          <a:p>
            <a:pPr marL="0" indent="0">
              <a:buNone/>
            </a:pPr>
            <a:endParaRPr lang="id-ID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07323" y="3004932"/>
            <a:ext cx="2500330" cy="1000132"/>
          </a:xfrm>
          <a:prstGeom prst="round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 HSD   = </a:t>
            </a:r>
            <a:endParaRPr lang="id-ID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3172712"/>
            <a:ext cx="785818" cy="61632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507757" y="5250669"/>
            <a:ext cx="2786082" cy="928694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 smtClean="0"/>
              <a:t>   </a:t>
            </a:r>
            <a:endParaRPr lang="id-ID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93338" y="5357826"/>
            <a:ext cx="2014919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6982" cy="75788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ANNOVA Satu Arah dengan Rank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632848" cy="4752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1800" dirty="0" smtClean="0"/>
              <a:t>Langkah langkah pengujian hipotesis dengan sekala ordinal adalah;</a:t>
            </a:r>
          </a:p>
          <a:p>
            <a:pPr marL="261938" indent="-261938">
              <a:buAutoNum type="arabicPeriod"/>
            </a:pPr>
            <a:r>
              <a:rPr lang="id-ID" sz="1800" dirty="0" smtClean="0"/>
              <a:t>Menyusun hipotesis:</a:t>
            </a:r>
          </a:p>
          <a:p>
            <a:pPr marL="261938" indent="0">
              <a:buNone/>
            </a:pPr>
            <a:r>
              <a:rPr lang="id-ID" sz="1800" dirty="0" smtClean="0"/>
              <a:t>H0   : tidak ada perbedaan antar kelompok</a:t>
            </a:r>
          </a:p>
          <a:p>
            <a:pPr marL="261938" indent="-261938">
              <a:buNone/>
            </a:pPr>
            <a:r>
              <a:rPr lang="id-ID" sz="1800" dirty="0" smtClean="0"/>
              <a:t>	H1 : paling sedikit satu kelompok tidak sama dengan kelompok lain nya</a:t>
            </a:r>
          </a:p>
          <a:p>
            <a:pPr marL="514350" indent="-514350">
              <a:buNone/>
            </a:pPr>
            <a:r>
              <a:rPr lang="id-ID" sz="1800" dirty="0" smtClean="0"/>
              <a:t>2. Menyusun rank</a:t>
            </a:r>
          </a:p>
          <a:p>
            <a:pPr marL="261938" indent="0">
              <a:buNone/>
            </a:pPr>
            <a:r>
              <a:rPr lang="id-ID" sz="1800" dirty="0" smtClean="0"/>
              <a:t>Keseluruhan data diurutkan, bisa dari yang terbesar kelompok yang terkecil atau sebaliknya tergantung pada rank yang diukur</a:t>
            </a:r>
          </a:p>
          <a:p>
            <a:pPr marL="514350" indent="-514350">
              <a:buNone/>
            </a:pPr>
            <a:r>
              <a:rPr lang="id-ID" sz="1800" dirty="0" smtClean="0"/>
              <a:t>3. Menghitung kruskal-Walles</a:t>
            </a:r>
          </a:p>
          <a:p>
            <a:pPr marL="514350" indent="-514350">
              <a:buNone/>
            </a:pPr>
            <a:r>
              <a:rPr lang="id-ID" sz="1800" dirty="0" smtClean="0"/>
              <a:t>4. Membandingkan hasil pergitungan H dengan tabel (chisquare distribusi) berdasarkan alpha dan derajat kebebasan = K-1</a:t>
            </a:r>
          </a:p>
          <a:p>
            <a:pPr marL="514350" indent="-514350">
              <a:buNone/>
            </a:pPr>
            <a:r>
              <a:rPr lang="id-ID" sz="1800" dirty="0" smtClean="0"/>
              <a:t>5. Mengambil keputusan yaitu akan nemerima hipotesis ol apabila H sama dengan atau lebih kecil daripada nilai tabel.  </a:t>
            </a:r>
            <a:endParaRPr lang="id-ID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1102</TotalTime>
  <Words>499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Statistika Dasar</vt:lpstr>
      <vt:lpstr>ANOVA SATU ARAH</vt:lpstr>
      <vt:lpstr>Macam-Macam ANOVA</vt:lpstr>
      <vt:lpstr>Rumus VARIABILITAS</vt:lpstr>
      <vt:lpstr>Slide 5</vt:lpstr>
      <vt:lpstr>Slide 6</vt:lpstr>
      <vt:lpstr>Slide 7</vt:lpstr>
      <vt:lpstr>Analisis sesudah anova</vt:lpstr>
      <vt:lpstr>ANNOVA Satu Arah dengan Rank</vt:lpstr>
      <vt:lpstr>Anova pengukuran ulang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Dasar</dc:title>
  <dc:creator>Khaola</dc:creator>
  <cp:lastModifiedBy>Alberth</cp:lastModifiedBy>
  <cp:revision>120</cp:revision>
  <dcterms:created xsi:type="dcterms:W3CDTF">2016-12-02T12:24:01Z</dcterms:created>
  <dcterms:modified xsi:type="dcterms:W3CDTF">2018-04-09T04:17:13Z</dcterms:modified>
</cp:coreProperties>
</file>