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5" r:id="rId2"/>
    <p:sldId id="271" r:id="rId3"/>
    <p:sldId id="274" r:id="rId4"/>
    <p:sldId id="272" r:id="rId5"/>
    <p:sldId id="276" r:id="rId6"/>
    <p:sldId id="278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92" autoAdjust="0"/>
    <p:restoredTop sz="94660"/>
  </p:normalViewPr>
  <p:slideViewPr>
    <p:cSldViewPr>
      <p:cViewPr>
        <p:scale>
          <a:sx n="36" d="100"/>
          <a:sy n="36" d="100"/>
        </p:scale>
        <p:origin x="-588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67783-748A-478C-A2CD-02E76E9735D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57F44-BEF4-451E-A146-D601686B80E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6273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720A6B-91FD-457D-9AEF-26A01623FDB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98DD7B3-95E8-4074-B566-1363D134229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Statistika Dasar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5646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2966"/>
            <a:ext cx="8229600" cy="785794"/>
          </a:xfrm>
        </p:spPr>
        <p:txBody>
          <a:bodyPr>
            <a:normAutofit/>
          </a:bodyPr>
          <a:lstStyle/>
          <a:p>
            <a:r>
              <a:rPr lang="id-ID" sz="3400" dirty="0" smtClean="0"/>
              <a:t>Analisis sesudah anova</a:t>
            </a:r>
            <a:endParaRPr lang="id-ID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88672"/>
            <a:ext cx="8064896" cy="60007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cs typeface="Times New Roman" pitchFamily="18" charset="0"/>
              </a:rPr>
              <a:t>Seandainya F signifikan (menolak Hipotesis nol), ini berarti ada perbedaan efek treatment terhadap output dari masing-masing kelompok.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cs typeface="Times New Roman" pitchFamily="18" charset="0"/>
              </a:rPr>
              <a:t> Langkah analisis pasca ANOVA</a:t>
            </a:r>
            <a:endParaRPr lang="id-ID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2700" dirty="0" smtClean="0">
                <a:latin typeface="Times New Roman" pitchFamily="18" charset="0"/>
                <a:cs typeface="Times New Roman" pitchFamily="18" charset="0"/>
              </a:rPr>
              <a:t>     1. </a:t>
            </a:r>
          </a:p>
          <a:p>
            <a:pPr>
              <a:buNone/>
            </a:pPr>
            <a:endParaRPr lang="id-ID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dirty="0" smtClean="0">
                <a:cs typeface="Times New Roman" pitchFamily="18" charset="0"/>
              </a:rPr>
              <a:t>Catatan : Cara ini hanya dapat diterapkan pada ANOVA sampel sama. Jika n perkelompok tidak sama maka n dapat ditentukan </a:t>
            </a:r>
          </a:p>
          <a:p>
            <a:pPr marL="0" indent="0">
              <a:buNone/>
            </a:pPr>
            <a:r>
              <a:rPr lang="id-ID" dirty="0" smtClean="0">
                <a:cs typeface="Times New Roman" pitchFamily="18" charset="0"/>
              </a:rPr>
              <a:t>Dengan rumus :   </a:t>
            </a:r>
          </a:p>
          <a:p>
            <a:pPr marL="0" indent="0">
              <a:buNone/>
            </a:pPr>
            <a:endParaRPr lang="id-ID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07323" y="3004932"/>
            <a:ext cx="2500330" cy="1000132"/>
          </a:xfrm>
          <a:prstGeom prst="round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HSD   = </a:t>
            </a:r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172712"/>
            <a:ext cx="785818" cy="6163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07757" y="5250669"/>
            <a:ext cx="2786082" cy="92869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   </a:t>
            </a:r>
            <a:endParaRPr lang="id-ID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3338" y="5357826"/>
            <a:ext cx="2014919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6982" cy="75788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ANNOVA Satu Arah dengan Rank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1800" dirty="0" smtClean="0"/>
              <a:t>Langkah langkah pengujian hipotesis dengan sekala ordinal adalah;</a:t>
            </a:r>
          </a:p>
          <a:p>
            <a:pPr marL="261938" indent="-261938">
              <a:buAutoNum type="arabicPeriod"/>
            </a:pPr>
            <a:r>
              <a:rPr lang="id-ID" sz="1800" dirty="0" smtClean="0"/>
              <a:t>Menyusun hipotesis:</a:t>
            </a:r>
          </a:p>
          <a:p>
            <a:pPr marL="261938" indent="0">
              <a:buNone/>
            </a:pPr>
            <a:r>
              <a:rPr lang="id-ID" sz="1800" dirty="0" smtClean="0"/>
              <a:t>H0   : tidak ada perbedaan antar kelompok</a:t>
            </a:r>
          </a:p>
          <a:p>
            <a:pPr marL="261938" indent="-261938">
              <a:buNone/>
            </a:pPr>
            <a:r>
              <a:rPr lang="id-ID" sz="1800" dirty="0" smtClean="0"/>
              <a:t>	H1 : paling sedikit satu kelompok tidak sama dengan kelompok lain nya</a:t>
            </a:r>
          </a:p>
          <a:p>
            <a:pPr marL="514350" indent="-514350">
              <a:buNone/>
            </a:pPr>
            <a:r>
              <a:rPr lang="id-ID" sz="1800" dirty="0" smtClean="0"/>
              <a:t>2. Menyusun rank</a:t>
            </a:r>
          </a:p>
          <a:p>
            <a:pPr marL="261938" indent="0">
              <a:buNone/>
            </a:pPr>
            <a:r>
              <a:rPr lang="id-ID" sz="1800" dirty="0" smtClean="0"/>
              <a:t>Keseluruhan data diurutkan, bisa dari yang terbesar kelompok yang terkecil atau sebaliknya tergantung pada rank yang diukur</a:t>
            </a:r>
          </a:p>
          <a:p>
            <a:pPr marL="514350" indent="-514350">
              <a:buNone/>
            </a:pPr>
            <a:r>
              <a:rPr lang="id-ID" sz="1800" dirty="0" smtClean="0"/>
              <a:t>3. Menghitung kruskal-Walles</a:t>
            </a:r>
          </a:p>
          <a:p>
            <a:pPr marL="514350" indent="-514350">
              <a:buNone/>
            </a:pPr>
            <a:r>
              <a:rPr lang="id-ID" sz="1800" dirty="0" smtClean="0"/>
              <a:t>4. Membandingkan hasil pergitungan H dengan tabel (chisquare distribusi) berdasarkan alpha dan derajat kebebasan = K-1</a:t>
            </a:r>
          </a:p>
          <a:p>
            <a:pPr marL="514350" indent="-514350">
              <a:buNone/>
            </a:pPr>
            <a:r>
              <a:rPr lang="id-ID" sz="1800" dirty="0" smtClean="0"/>
              <a:t>5. Mengambil keputusan yaitu akan nemerima hipotesis ol apabila H sama dengan atau lebih kecil daripada nilai tabel.  </a:t>
            </a:r>
            <a:endParaRPr lang="id-ID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85794"/>
          </a:xfrm>
        </p:spPr>
        <p:txBody>
          <a:bodyPr>
            <a:normAutofit/>
          </a:bodyPr>
          <a:lstStyle/>
          <a:p>
            <a:r>
              <a:rPr lang="id-ID" sz="3300" dirty="0" smtClean="0"/>
              <a:t>Anova pengukuran ulang </a:t>
            </a:r>
            <a:endParaRPr lang="id-ID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60" y="1317234"/>
            <a:ext cx="8063880" cy="60722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100" dirty="0" smtClean="0"/>
              <a:t>Sumber variabilitas yang mempengaruhi variabilitas antar kelompok adalah:</a:t>
            </a:r>
          </a:p>
          <a:p>
            <a:pPr marL="631825" indent="-273050"/>
            <a:r>
              <a:rPr lang="id-ID" sz="2100" dirty="0" smtClean="0"/>
              <a:t>Efek eksperimen</a:t>
            </a:r>
          </a:p>
          <a:p>
            <a:pPr marL="631825" indent="-273050"/>
            <a:r>
              <a:rPr lang="id-ID" sz="2100" dirty="0" smtClean="0"/>
              <a:t>Kesalahan eksperimen</a:t>
            </a:r>
          </a:p>
          <a:p>
            <a:pPr>
              <a:buFont typeface="Wingdings" pitchFamily="2" charset="2"/>
              <a:buChar char="Ø"/>
            </a:pPr>
            <a:r>
              <a:rPr lang="id-ID" sz="2100" dirty="0" smtClean="0"/>
              <a:t>Sedangkan sumber variabilitas antar kelompok tanpa pengulangan terdiri dari:</a:t>
            </a:r>
          </a:p>
          <a:p>
            <a:pPr marL="638175" indent="-273050"/>
            <a:r>
              <a:rPr lang="id-ID" sz="2100" dirty="0" smtClean="0"/>
              <a:t>Efek eksperimen</a:t>
            </a:r>
          </a:p>
          <a:p>
            <a:pPr marL="638175" indent="-273050"/>
            <a:r>
              <a:rPr lang="id-ID" sz="2100" dirty="0" smtClean="0"/>
              <a:t>Kesalahan eksprimen</a:t>
            </a:r>
          </a:p>
          <a:p>
            <a:pPr marL="638175" indent="-273050"/>
            <a:r>
              <a:rPr lang="id-ID" sz="2100" dirty="0" smtClean="0"/>
              <a:t>Perbedaan individual </a:t>
            </a:r>
          </a:p>
          <a:p>
            <a:pPr marL="0" indent="365125">
              <a:buNone/>
            </a:pPr>
            <a:r>
              <a:rPr lang="id-ID" sz="2100" dirty="0" smtClean="0"/>
              <a:t>Dengan memperhatikan sumber-sumber variabilitas tersebut, maka F itu akan sama (mendekati) 1, jika hipotesis nol benar (tidak ada efek eksperimen), karena</a:t>
            </a:r>
          </a:p>
          <a:p>
            <a:pPr>
              <a:buNone/>
            </a:pPr>
            <a:r>
              <a:rPr lang="id-ID" sz="2100" dirty="0" smtClean="0"/>
              <a:t>F = efek eksperimen+kesalahan eksperimen</a:t>
            </a:r>
          </a:p>
          <a:p>
            <a:pPr>
              <a:buNone/>
            </a:pPr>
            <a:r>
              <a:rPr lang="id-ID" sz="2100" dirty="0" smtClean="0"/>
              <a:t>                 kesalahan eksperimen</a:t>
            </a:r>
            <a:endParaRPr lang="id-ID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6093296"/>
            <a:ext cx="5112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-27384"/>
            <a:ext cx="7024744" cy="1143000"/>
          </a:xfrm>
        </p:spPr>
        <p:txBody>
          <a:bodyPr/>
          <a:lstStyle/>
          <a:p>
            <a:r>
              <a:rPr lang="id-ID" dirty="0" smtClean="0"/>
              <a:t>Quiz 2</a:t>
            </a:r>
            <a:endParaRPr lang="id-ID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96752"/>
            <a:ext cx="6264696" cy="5242881"/>
          </a:xfrm>
        </p:spPr>
      </p:pic>
    </p:spTree>
    <p:extLst>
      <p:ext uri="{BB962C8B-B14F-4D97-AF65-F5344CB8AC3E}">
        <p14:creationId xmlns:p14="http://schemas.microsoft.com/office/powerpoint/2010/main" xmlns="" val="143692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-27384"/>
            <a:ext cx="7024744" cy="1143000"/>
          </a:xfrm>
        </p:spPr>
        <p:txBody>
          <a:bodyPr/>
          <a:lstStyle/>
          <a:p>
            <a:r>
              <a:rPr lang="id-ID" dirty="0" smtClean="0"/>
              <a:t>Quiz 2</a:t>
            </a:r>
            <a:endParaRPr lang="id-ID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443" y="1433234"/>
            <a:ext cx="7237957" cy="458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7238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1107</TotalTime>
  <Words>156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Statistika Dasar</vt:lpstr>
      <vt:lpstr>Analisis sesudah anova</vt:lpstr>
      <vt:lpstr>ANNOVA Satu Arah dengan Rank</vt:lpstr>
      <vt:lpstr>Anova pengukuran ulang </vt:lpstr>
      <vt:lpstr>Quiz 2</vt:lpstr>
      <vt:lpstr>Quiz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Dasar</dc:title>
  <dc:creator>Khaola</dc:creator>
  <cp:lastModifiedBy>Alberth</cp:lastModifiedBy>
  <cp:revision>121</cp:revision>
  <dcterms:created xsi:type="dcterms:W3CDTF">2016-12-02T12:24:01Z</dcterms:created>
  <dcterms:modified xsi:type="dcterms:W3CDTF">2018-04-09T04:17:23Z</dcterms:modified>
</cp:coreProperties>
</file>