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76" r:id="rId3"/>
    <p:sldId id="277" r:id="rId4"/>
    <p:sldId id="278" r:id="rId5"/>
    <p:sldId id="279" r:id="rId6"/>
    <p:sldId id="257" r:id="rId7"/>
    <p:sldId id="268" r:id="rId8"/>
    <p:sldId id="267" r:id="rId9"/>
    <p:sldId id="269" r:id="rId10"/>
    <p:sldId id="270" r:id="rId11"/>
    <p:sldId id="271" r:id="rId12"/>
    <p:sldId id="274" r:id="rId13"/>
    <p:sldId id="275"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9" d="100"/>
          <a:sy n="39" d="100"/>
        </p:scale>
        <p:origin x="-522" y="-6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a:pPr>
            <a:r>
              <a:rPr lang="en-US" sz="1600" dirty="0" err="1"/>
              <a:t>Nilai</a:t>
            </a:r>
            <a:r>
              <a:rPr lang="en-US" sz="1600" dirty="0"/>
              <a:t> yang </a:t>
            </a:r>
            <a:r>
              <a:rPr lang="en-US" sz="1600" dirty="0" err="1"/>
              <a:t>diperoleh</a:t>
            </a:r>
            <a:r>
              <a:rPr lang="en-US" sz="1600" dirty="0"/>
              <a:t> </a:t>
            </a:r>
            <a:r>
              <a:rPr lang="en-US" sz="1600" dirty="0" err="1"/>
              <a:t>siswa</a:t>
            </a:r>
            <a:r>
              <a:rPr lang="en-US" sz="1600" dirty="0"/>
              <a:t> </a:t>
            </a:r>
            <a:r>
              <a:rPr lang="en-US" sz="1600" dirty="0" err="1"/>
              <a:t>kelas</a:t>
            </a:r>
            <a:r>
              <a:rPr lang="en-US" sz="1600" dirty="0"/>
              <a:t> 4</a:t>
            </a:r>
          </a:p>
        </c:rich>
      </c:tx>
      <c:layout/>
    </c:title>
    <c:plotArea>
      <c:layout>
        <c:manualLayout>
          <c:layoutTarget val="inner"/>
          <c:xMode val="edge"/>
          <c:yMode val="edge"/>
          <c:x val="0.11721997066543156"/>
          <c:y val="0.21508595299633354"/>
          <c:w val="0.88278002933456878"/>
          <c:h val="0.61439562421109595"/>
        </c:manualLayout>
      </c:layout>
      <c:barChart>
        <c:barDir val="col"/>
        <c:grouping val="clustered"/>
        <c:ser>
          <c:idx val="0"/>
          <c:order val="0"/>
          <c:tx>
            <c:strRef>
              <c:f>Sheet1!$B$1</c:f>
              <c:strCache>
                <c:ptCount val="1"/>
                <c:pt idx="0">
                  <c:v>Series 1</c:v>
                </c:pt>
              </c:strCache>
            </c:strRef>
          </c:tx>
          <c:cat>
            <c:numRef>
              <c:f>Sheet1!$A$2:$A$7</c:f>
              <c:numCache>
                <c:formatCode>General</c:formatCode>
                <c:ptCount val="6"/>
                <c:pt idx="0">
                  <c:v>4</c:v>
                </c:pt>
                <c:pt idx="1">
                  <c:v>5</c:v>
                </c:pt>
                <c:pt idx="2">
                  <c:v>6</c:v>
                </c:pt>
                <c:pt idx="3">
                  <c:v>7</c:v>
                </c:pt>
                <c:pt idx="4">
                  <c:v>8</c:v>
                </c:pt>
                <c:pt idx="5">
                  <c:v>9</c:v>
                </c:pt>
              </c:numCache>
            </c:numRef>
          </c:cat>
          <c:val>
            <c:numRef>
              <c:f>Sheet1!$B$2:$B$7</c:f>
              <c:numCache>
                <c:formatCode>General</c:formatCode>
                <c:ptCount val="6"/>
                <c:pt idx="0">
                  <c:v>3</c:v>
                </c:pt>
                <c:pt idx="1">
                  <c:v>4</c:v>
                </c:pt>
                <c:pt idx="2">
                  <c:v>4</c:v>
                </c:pt>
                <c:pt idx="3">
                  <c:v>3</c:v>
                </c:pt>
                <c:pt idx="4">
                  <c:v>3</c:v>
                </c:pt>
                <c:pt idx="5">
                  <c:v>3</c:v>
                </c:pt>
              </c:numCache>
            </c:numRef>
          </c:val>
        </c:ser>
        <c:dLbls/>
        <c:axId val="86150144"/>
        <c:axId val="86168320"/>
      </c:barChart>
      <c:catAx>
        <c:axId val="86150144"/>
        <c:scaling>
          <c:orientation val="minMax"/>
        </c:scaling>
        <c:axPos val="b"/>
        <c:numFmt formatCode="General" sourceLinked="1"/>
        <c:tickLblPos val="nextTo"/>
        <c:crossAx val="86168320"/>
        <c:crosses val="autoZero"/>
        <c:auto val="1"/>
        <c:lblAlgn val="ctr"/>
        <c:lblOffset val="100"/>
      </c:catAx>
      <c:valAx>
        <c:axId val="86168320"/>
        <c:scaling>
          <c:orientation val="minMax"/>
        </c:scaling>
        <c:axPos val="l"/>
        <c:majorGridlines/>
        <c:numFmt formatCode="General" sourceLinked="1"/>
        <c:tickLblPos val="nextTo"/>
        <c:crossAx val="86150144"/>
        <c:crosses val="autoZero"/>
        <c:crossBetween val="between"/>
      </c:valAx>
    </c:plotArea>
    <c:plotVisOnly val="1"/>
    <c:dispBlanksAs val="gap"/>
  </c:chart>
  <c:txPr>
    <a:bodyPr/>
    <a:lstStyle/>
    <a:p>
      <a:pPr>
        <a:defRPr sz="1800">
          <a:solidFill>
            <a:schemeClr val="bg1">
              <a:lumMod val="10000"/>
              <a:lumOff val="90000"/>
            </a:schemeClr>
          </a:solidFill>
        </a:defRPr>
      </a:pPr>
      <a:endParaRPr lang="id-ID"/>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a:pPr>
            <a:r>
              <a:rPr lang="en-US"/>
              <a:t>Nilai yang diperoleh siswa kelas 4</a:t>
            </a:r>
          </a:p>
        </c:rich>
      </c:tx>
      <c:layout>
        <c:manualLayout>
          <c:xMode val="edge"/>
          <c:yMode val="edge"/>
          <c:x val="0.108859649122807"/>
          <c:y val="0.11904761904761905"/>
        </c:manualLayout>
      </c:layout>
    </c:title>
    <c:plotArea>
      <c:layout>
        <c:manualLayout>
          <c:layoutTarget val="inner"/>
          <c:xMode val="edge"/>
          <c:yMode val="edge"/>
          <c:x val="0.10519963910761156"/>
          <c:y val="0.24849212598425199"/>
          <c:w val="0.79480036089238848"/>
          <c:h val="0.59627091535433063"/>
        </c:manualLayout>
      </c:layout>
      <c:lineChart>
        <c:grouping val="stacked"/>
        <c:ser>
          <c:idx val="0"/>
          <c:order val="0"/>
          <c:tx>
            <c:strRef>
              <c:f>Sheet1!$B$1</c:f>
              <c:strCache>
                <c:ptCount val="1"/>
                <c:pt idx="0">
                  <c:v>Series 1</c:v>
                </c:pt>
              </c:strCache>
            </c:strRef>
          </c:tx>
          <c:spPr>
            <a:ln w="57150">
              <a:solidFill>
                <a:srgbClr val="FF0000"/>
              </a:solidFill>
            </a:ln>
          </c:spPr>
          <c:marker>
            <c:symbol val="none"/>
          </c:marker>
          <c:cat>
            <c:numRef>
              <c:f>Sheet1!$A$2:$A$7</c:f>
              <c:numCache>
                <c:formatCode>General</c:formatCode>
                <c:ptCount val="6"/>
                <c:pt idx="0">
                  <c:v>4</c:v>
                </c:pt>
                <c:pt idx="1">
                  <c:v>5</c:v>
                </c:pt>
                <c:pt idx="2">
                  <c:v>6</c:v>
                </c:pt>
                <c:pt idx="3">
                  <c:v>7</c:v>
                </c:pt>
                <c:pt idx="4">
                  <c:v>8</c:v>
                </c:pt>
                <c:pt idx="5">
                  <c:v>9</c:v>
                </c:pt>
              </c:numCache>
            </c:numRef>
          </c:cat>
          <c:val>
            <c:numRef>
              <c:f>Sheet1!$B$2:$B$7</c:f>
              <c:numCache>
                <c:formatCode>General</c:formatCode>
                <c:ptCount val="6"/>
                <c:pt idx="0">
                  <c:v>3</c:v>
                </c:pt>
                <c:pt idx="1">
                  <c:v>4</c:v>
                </c:pt>
                <c:pt idx="2">
                  <c:v>4</c:v>
                </c:pt>
                <c:pt idx="3">
                  <c:v>3</c:v>
                </c:pt>
                <c:pt idx="4">
                  <c:v>3</c:v>
                </c:pt>
                <c:pt idx="5">
                  <c:v>3</c:v>
                </c:pt>
              </c:numCache>
            </c:numRef>
          </c:val>
        </c:ser>
        <c:dLbls/>
        <c:marker val="1"/>
        <c:axId val="38114048"/>
        <c:axId val="38115584"/>
      </c:lineChart>
      <c:catAx>
        <c:axId val="38114048"/>
        <c:scaling>
          <c:orientation val="minMax"/>
        </c:scaling>
        <c:axPos val="b"/>
        <c:numFmt formatCode="General" sourceLinked="1"/>
        <c:tickLblPos val="nextTo"/>
        <c:crossAx val="38115584"/>
        <c:crosses val="autoZero"/>
        <c:auto val="1"/>
        <c:lblAlgn val="ctr"/>
        <c:lblOffset val="100"/>
      </c:catAx>
      <c:valAx>
        <c:axId val="38115584"/>
        <c:scaling>
          <c:orientation val="minMax"/>
        </c:scaling>
        <c:axPos val="l"/>
        <c:majorGridlines/>
        <c:numFmt formatCode="General" sourceLinked="1"/>
        <c:tickLblPos val="nextTo"/>
        <c:crossAx val="38114048"/>
        <c:crosses val="autoZero"/>
        <c:crossBetween val="between"/>
      </c:valAx>
    </c:plotArea>
    <c:plotVisOnly val="1"/>
    <c:dispBlanksAs val="zero"/>
  </c:chart>
  <c:txPr>
    <a:bodyPr/>
    <a:lstStyle/>
    <a:p>
      <a:pPr>
        <a:defRPr sz="1800">
          <a:solidFill>
            <a:schemeClr val="tx2"/>
          </a:solidFill>
        </a:defRPr>
      </a:pPr>
      <a:endParaRPr lang="id-ID"/>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a:pPr>
            <a:r>
              <a:rPr lang="en-US" sz="1600" dirty="0" err="1"/>
              <a:t>Nilai</a:t>
            </a:r>
            <a:r>
              <a:rPr lang="en-US" sz="1600" dirty="0"/>
              <a:t> yang </a:t>
            </a:r>
            <a:r>
              <a:rPr lang="en-US" sz="1600" dirty="0" err="1"/>
              <a:t>diperoleh</a:t>
            </a:r>
            <a:r>
              <a:rPr lang="en-US" sz="1600" dirty="0"/>
              <a:t> </a:t>
            </a:r>
            <a:r>
              <a:rPr lang="en-US" sz="1600" dirty="0" err="1"/>
              <a:t>siswa</a:t>
            </a:r>
            <a:r>
              <a:rPr lang="en-US" sz="1600" dirty="0"/>
              <a:t> </a:t>
            </a:r>
            <a:r>
              <a:rPr lang="en-US" sz="1600" dirty="0" err="1"/>
              <a:t>kelas</a:t>
            </a:r>
            <a:r>
              <a:rPr lang="en-US" sz="1600" dirty="0"/>
              <a:t> 4</a:t>
            </a:r>
          </a:p>
        </c:rich>
      </c:tx>
      <c:layout/>
    </c:title>
    <c:plotArea>
      <c:layout/>
      <c:lineChart>
        <c:grouping val="standard"/>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Sheet1!$A$2:$A$7</c:f>
              <c:numCache>
                <c:formatCode>General</c:formatCode>
                <c:ptCount val="6"/>
                <c:pt idx="0">
                  <c:v>4</c:v>
                </c:pt>
                <c:pt idx="1">
                  <c:v>5</c:v>
                </c:pt>
                <c:pt idx="2">
                  <c:v>6</c:v>
                </c:pt>
                <c:pt idx="3">
                  <c:v>7</c:v>
                </c:pt>
                <c:pt idx="4">
                  <c:v>8</c:v>
                </c:pt>
                <c:pt idx="5">
                  <c:v>9</c:v>
                </c:pt>
              </c:numCache>
            </c:numRef>
          </c:cat>
          <c:val>
            <c:numRef>
              <c:f>Sheet1!$B$2:$B$7</c:f>
              <c:numCache>
                <c:formatCode>General</c:formatCode>
                <c:ptCount val="6"/>
                <c:pt idx="0">
                  <c:v>3</c:v>
                </c:pt>
                <c:pt idx="1">
                  <c:v>4</c:v>
                </c:pt>
                <c:pt idx="2">
                  <c:v>4</c:v>
                </c:pt>
                <c:pt idx="3">
                  <c:v>3</c:v>
                </c:pt>
                <c:pt idx="4">
                  <c:v>3</c:v>
                </c:pt>
                <c:pt idx="5">
                  <c:v>3</c:v>
                </c:pt>
              </c:numCache>
            </c:numRef>
          </c:val>
        </c:ser>
        <c:dLbls/>
        <c:marker val="1"/>
        <c:axId val="102976512"/>
        <c:axId val="102978304"/>
      </c:lineChart>
      <c:catAx>
        <c:axId val="102976512"/>
        <c:scaling>
          <c:orientation val="minMax"/>
        </c:scaling>
        <c:axPos val="b"/>
        <c:numFmt formatCode="General" sourceLinked="1"/>
        <c:tickLblPos val="nextTo"/>
        <c:crossAx val="102978304"/>
        <c:crosses val="autoZero"/>
        <c:auto val="1"/>
        <c:lblAlgn val="ctr"/>
        <c:lblOffset val="100"/>
      </c:catAx>
      <c:valAx>
        <c:axId val="102978304"/>
        <c:scaling>
          <c:orientation val="minMax"/>
        </c:scaling>
        <c:axPos val="l"/>
        <c:majorGridlines/>
        <c:numFmt formatCode="General" sourceLinked="1"/>
        <c:tickLblPos val="nextTo"/>
        <c:crossAx val="102976512"/>
        <c:crosses val="autoZero"/>
        <c:crossBetween val="between"/>
      </c:valAx>
    </c:plotArea>
    <c:plotVisOnly val="1"/>
    <c:dispBlanksAs val="gap"/>
  </c:chart>
  <c:txPr>
    <a:bodyPr/>
    <a:lstStyle/>
    <a:p>
      <a:pPr>
        <a:defRPr sz="1800">
          <a:solidFill>
            <a:schemeClr val="tx2"/>
          </a:solidFill>
        </a:defRPr>
      </a:pPr>
      <a:endParaRPr lang="id-ID"/>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BB59256-A705-48C3-B2EC-396C85A8A7E4}" type="datetimeFigureOut">
              <a:rPr lang="id-ID" smtClean="0"/>
              <a:pPr/>
              <a:t>09/04/2018</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2E4374D-4463-4419-B07C-A251E45C88EC}"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2E4374D-4463-4419-B07C-A251E45C88EC}" type="slidenum">
              <a:rPr lang="id-ID" smtClean="0"/>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7" name="Slide Number Placeholder 6"/>
          <p:cNvSpPr>
            <a:spLocks noGrp="1"/>
          </p:cNvSpPr>
          <p:nvPr>
            <p:ph type="sldNum" sz="quarter" idx="12"/>
          </p:nvPr>
        </p:nvSpPr>
        <p:spPr/>
        <p:txBody>
          <a:bodyPr/>
          <a:lstStyle/>
          <a:p>
            <a:fld id="{B2E4374D-4463-4419-B07C-A251E45C88EC}"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59256-A705-48C3-B2EC-396C85A8A7E4}" type="datetimeFigureOut">
              <a:rPr lang="id-ID" smtClean="0"/>
              <a:pPr/>
              <a:t>09/04/2018</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B2E4374D-4463-4419-B07C-A251E45C88E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BB59256-A705-48C3-B2EC-396C85A8A7E4}" type="datetimeFigureOut">
              <a:rPr lang="id-ID" smtClean="0"/>
              <a:pPr/>
              <a:t>09/04/2018</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2E4374D-4463-4419-B07C-A251E45C88E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Statistika Dasar</a:t>
            </a:r>
            <a:endParaRPr lang="id-ID" dirty="0"/>
          </a:p>
        </p:txBody>
      </p:sp>
      <p:sp>
        <p:nvSpPr>
          <p:cNvPr id="4" name="Subtitle 3"/>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solidFill>
                  <a:schemeClr val="bg1">
                    <a:lumMod val="50000"/>
                    <a:lumOff val="50000"/>
                  </a:schemeClr>
                </a:solidFill>
              </a:rPr>
              <a:t>Jenis-jenis </a:t>
            </a:r>
            <a:r>
              <a:rPr lang="id-ID" dirty="0" smtClean="0"/>
              <a:t>Distribusi Frekuensi</a:t>
            </a:r>
            <a:endParaRPr lang="id-ID" dirty="0"/>
          </a:p>
        </p:txBody>
      </p:sp>
      <p:sp>
        <p:nvSpPr>
          <p:cNvPr id="2" name="Content Placeholder 1"/>
          <p:cNvSpPr>
            <a:spLocks noGrp="1"/>
          </p:cNvSpPr>
          <p:nvPr>
            <p:ph idx="1"/>
          </p:nvPr>
        </p:nvSpPr>
        <p:spPr/>
        <p:txBody>
          <a:bodyPr>
            <a:normAutofit fontScale="92500" lnSpcReduction="20000"/>
          </a:bodyPr>
          <a:lstStyle/>
          <a:p>
            <a:pPr marL="514350" indent="-514350">
              <a:buFont typeface="+mj-lt"/>
              <a:buAutoNum type="arabicPeriod" startAt="3"/>
            </a:pPr>
            <a:r>
              <a:rPr lang="en-US" sz="2600" b="1" dirty="0" err="1">
                <a:solidFill>
                  <a:schemeClr val="tx2">
                    <a:lumMod val="85000"/>
                  </a:schemeClr>
                </a:solidFill>
              </a:rPr>
              <a:t>Distribusi</a:t>
            </a:r>
            <a:r>
              <a:rPr lang="en-US" sz="2600" b="1" dirty="0">
                <a:solidFill>
                  <a:schemeClr val="tx2">
                    <a:lumMod val="85000"/>
                  </a:schemeClr>
                </a:solidFill>
              </a:rPr>
              <a:t> </a:t>
            </a:r>
            <a:r>
              <a:rPr lang="en-US" sz="2600" b="1" dirty="0" err="1">
                <a:solidFill>
                  <a:schemeClr val="tx2">
                    <a:lumMod val="85000"/>
                  </a:schemeClr>
                </a:solidFill>
              </a:rPr>
              <a:t>Frekuensi</a:t>
            </a:r>
            <a:r>
              <a:rPr lang="en-US" sz="2600" b="1" dirty="0">
                <a:solidFill>
                  <a:schemeClr val="tx2">
                    <a:lumMod val="85000"/>
                  </a:schemeClr>
                </a:solidFill>
              </a:rPr>
              <a:t> </a:t>
            </a:r>
            <a:r>
              <a:rPr lang="id-ID" sz="2600" b="1" dirty="0" smtClean="0">
                <a:solidFill>
                  <a:schemeClr val="tx2">
                    <a:lumMod val="85000"/>
                  </a:schemeClr>
                </a:solidFill>
              </a:rPr>
              <a:t>Satuan </a:t>
            </a:r>
            <a:r>
              <a:rPr lang="en-US" sz="2600" b="1" dirty="0" err="1" smtClean="0">
                <a:solidFill>
                  <a:schemeClr val="tx2">
                    <a:lumMod val="85000"/>
                  </a:schemeClr>
                </a:solidFill>
              </a:rPr>
              <a:t>dan</a:t>
            </a:r>
            <a:r>
              <a:rPr lang="en-US" sz="2600" b="1" dirty="0" smtClean="0">
                <a:solidFill>
                  <a:schemeClr val="tx2">
                    <a:lumMod val="85000"/>
                  </a:schemeClr>
                </a:solidFill>
              </a:rPr>
              <a:t> </a:t>
            </a:r>
            <a:r>
              <a:rPr lang="id-ID" sz="2600" b="1" dirty="0" smtClean="0">
                <a:solidFill>
                  <a:schemeClr val="tx2">
                    <a:lumMod val="85000"/>
                  </a:schemeClr>
                </a:solidFill>
              </a:rPr>
              <a:t>Komulatif</a:t>
            </a:r>
            <a:endParaRPr lang="en-US" sz="2600" b="1" dirty="0">
              <a:solidFill>
                <a:schemeClr val="tx2">
                  <a:lumMod val="85000"/>
                </a:schemeClr>
              </a:solidFill>
            </a:endParaRPr>
          </a:p>
          <a:p>
            <a:pPr marL="800100" indent="-273050" algn="just">
              <a:buFont typeface="Wingdings" pitchFamily="2" charset="2"/>
              <a:buChar char="Ø"/>
            </a:pPr>
            <a:r>
              <a:rPr lang="en-US" dirty="0" err="1"/>
              <a:t>Distribusi</a:t>
            </a:r>
            <a:r>
              <a:rPr lang="en-US" dirty="0"/>
              <a:t> </a:t>
            </a:r>
            <a:r>
              <a:rPr lang="en-US" dirty="0" err="1"/>
              <a:t>frekuensi</a:t>
            </a:r>
            <a:r>
              <a:rPr lang="en-US" dirty="0"/>
              <a:t> </a:t>
            </a:r>
            <a:r>
              <a:rPr lang="en-US" dirty="0" err="1"/>
              <a:t>satuan</a:t>
            </a:r>
            <a:r>
              <a:rPr lang="en-US" dirty="0"/>
              <a:t> </a:t>
            </a:r>
            <a:r>
              <a:rPr lang="en-US" dirty="0" err="1"/>
              <a:t>adalah</a:t>
            </a:r>
            <a:r>
              <a:rPr lang="en-US" dirty="0"/>
              <a:t> </a:t>
            </a:r>
            <a:r>
              <a:rPr lang="en-US" dirty="0" err="1"/>
              <a:t>distribusi</a:t>
            </a:r>
            <a:r>
              <a:rPr lang="en-US" dirty="0"/>
              <a:t> </a:t>
            </a:r>
            <a:r>
              <a:rPr lang="en-US" dirty="0" err="1"/>
              <a:t>frekuensi</a:t>
            </a:r>
            <a:r>
              <a:rPr lang="en-US" dirty="0"/>
              <a:t> yang </a:t>
            </a:r>
            <a:r>
              <a:rPr lang="en-US" dirty="0" err="1"/>
              <a:t>menunjukkan</a:t>
            </a:r>
            <a:r>
              <a:rPr lang="en-US" dirty="0"/>
              <a:t> </a:t>
            </a:r>
            <a:r>
              <a:rPr lang="en-US" dirty="0" err="1"/>
              <a:t>beberapa</a:t>
            </a:r>
            <a:r>
              <a:rPr lang="en-US" dirty="0"/>
              <a:t> </a:t>
            </a:r>
            <a:r>
              <a:rPr lang="en-US" dirty="0" err="1"/>
              <a:t>banyak</a:t>
            </a:r>
            <a:r>
              <a:rPr lang="en-US" dirty="0"/>
              <a:t> data </a:t>
            </a:r>
            <a:r>
              <a:rPr lang="en-US" dirty="0" err="1"/>
              <a:t>pada</a:t>
            </a:r>
            <a:r>
              <a:rPr lang="en-US" dirty="0"/>
              <a:t> </a:t>
            </a:r>
            <a:r>
              <a:rPr lang="en-US" dirty="0" err="1"/>
              <a:t>kelompok</a:t>
            </a:r>
            <a:r>
              <a:rPr lang="en-US" dirty="0"/>
              <a:t> </a:t>
            </a:r>
            <a:r>
              <a:rPr lang="en-US" dirty="0" err="1"/>
              <a:t>tertentu</a:t>
            </a:r>
            <a:r>
              <a:rPr lang="en-US" dirty="0"/>
              <a:t>. </a:t>
            </a:r>
            <a:r>
              <a:rPr lang="en-US" dirty="0" err="1"/>
              <a:t>Contohnya</a:t>
            </a:r>
            <a:r>
              <a:rPr lang="en-US" dirty="0"/>
              <a:t> </a:t>
            </a:r>
            <a:r>
              <a:rPr lang="en-US" dirty="0" err="1"/>
              <a:t>seperti</a:t>
            </a:r>
            <a:r>
              <a:rPr lang="en-US" dirty="0"/>
              <a:t> </a:t>
            </a:r>
            <a:r>
              <a:rPr lang="en-US" dirty="0" err="1"/>
              <a:t>distribusi</a:t>
            </a:r>
            <a:r>
              <a:rPr lang="en-US" dirty="0"/>
              <a:t> </a:t>
            </a:r>
            <a:r>
              <a:rPr lang="en-US" dirty="0" err="1"/>
              <a:t>frekuensi</a:t>
            </a:r>
            <a:r>
              <a:rPr lang="en-US" dirty="0"/>
              <a:t> </a:t>
            </a:r>
            <a:r>
              <a:rPr lang="en-US" dirty="0" err="1"/>
              <a:t>numerik</a:t>
            </a:r>
            <a:r>
              <a:rPr lang="en-US" dirty="0"/>
              <a:t> </a:t>
            </a:r>
            <a:r>
              <a:rPr lang="en-US" dirty="0" err="1"/>
              <a:t>dan</a:t>
            </a:r>
            <a:r>
              <a:rPr lang="en-US" dirty="0"/>
              <a:t> </a:t>
            </a:r>
            <a:r>
              <a:rPr lang="en-US" dirty="0" err="1"/>
              <a:t>relatif</a:t>
            </a:r>
            <a:r>
              <a:rPr lang="en-US" dirty="0" smtClean="0"/>
              <a:t>.</a:t>
            </a:r>
            <a:endParaRPr lang="en-US" dirty="0"/>
          </a:p>
          <a:p>
            <a:pPr marL="800100" indent="-273050" algn="just">
              <a:buFont typeface="Wingdings" pitchFamily="2" charset="2"/>
              <a:buChar char="Ø"/>
            </a:pPr>
            <a:r>
              <a:rPr lang="en-US" dirty="0" err="1" smtClean="0"/>
              <a:t>Distribusi</a:t>
            </a:r>
            <a:r>
              <a:rPr lang="en-US" dirty="0" smtClean="0"/>
              <a:t> </a:t>
            </a:r>
            <a:r>
              <a:rPr lang="en-US" dirty="0" err="1"/>
              <a:t>frekuensi</a:t>
            </a:r>
            <a:r>
              <a:rPr lang="en-US" dirty="0"/>
              <a:t> </a:t>
            </a:r>
            <a:r>
              <a:rPr lang="en-US" dirty="0" err="1"/>
              <a:t>komulatif</a:t>
            </a:r>
            <a:r>
              <a:rPr lang="en-US" dirty="0"/>
              <a:t> </a:t>
            </a:r>
            <a:r>
              <a:rPr lang="en-US" dirty="0" err="1"/>
              <a:t>adalah</a:t>
            </a:r>
            <a:r>
              <a:rPr lang="en-US" dirty="0"/>
              <a:t> </a:t>
            </a:r>
            <a:r>
              <a:rPr lang="en-US" dirty="0" err="1"/>
              <a:t>distribusi</a:t>
            </a:r>
            <a:r>
              <a:rPr lang="en-US" dirty="0"/>
              <a:t> </a:t>
            </a:r>
            <a:r>
              <a:rPr lang="en-US" dirty="0" err="1"/>
              <a:t>frekuensi</a:t>
            </a:r>
            <a:r>
              <a:rPr lang="en-US" dirty="0"/>
              <a:t> yang </a:t>
            </a:r>
            <a:r>
              <a:rPr lang="en-US" dirty="0" err="1"/>
              <a:t>menunjukkan</a:t>
            </a:r>
            <a:r>
              <a:rPr lang="en-US" dirty="0"/>
              <a:t> </a:t>
            </a:r>
            <a:r>
              <a:rPr lang="en-US" dirty="0" err="1"/>
              <a:t>jumlah</a:t>
            </a:r>
            <a:r>
              <a:rPr lang="en-US" dirty="0"/>
              <a:t> </a:t>
            </a:r>
            <a:r>
              <a:rPr lang="en-US" dirty="0" err="1"/>
              <a:t>frekuensi</a:t>
            </a:r>
            <a:r>
              <a:rPr lang="en-US" dirty="0"/>
              <a:t> </a:t>
            </a:r>
            <a:r>
              <a:rPr lang="en-US" dirty="0" err="1"/>
              <a:t>pada</a:t>
            </a:r>
            <a:r>
              <a:rPr lang="en-US" dirty="0"/>
              <a:t> </a:t>
            </a:r>
            <a:r>
              <a:rPr lang="en-US" dirty="0" err="1"/>
              <a:t>sekelompok</a:t>
            </a:r>
            <a:r>
              <a:rPr lang="en-US" dirty="0"/>
              <a:t> </a:t>
            </a:r>
            <a:r>
              <a:rPr lang="en-US" dirty="0" err="1"/>
              <a:t>nilai</a:t>
            </a:r>
            <a:r>
              <a:rPr lang="en-US" dirty="0"/>
              <a:t> (</a:t>
            </a:r>
            <a:r>
              <a:rPr lang="en-US" dirty="0" err="1"/>
              <a:t>tingkat</a:t>
            </a:r>
            <a:r>
              <a:rPr lang="en-US" dirty="0"/>
              <a:t> </a:t>
            </a:r>
            <a:r>
              <a:rPr lang="en-US" dirty="0" err="1"/>
              <a:t>nilai</a:t>
            </a:r>
            <a:r>
              <a:rPr lang="en-US" dirty="0"/>
              <a:t>) </a:t>
            </a:r>
            <a:r>
              <a:rPr lang="en-US" dirty="0" err="1"/>
              <a:t>tertentu</a:t>
            </a:r>
            <a:r>
              <a:rPr lang="en-US" dirty="0"/>
              <a:t> </a:t>
            </a:r>
            <a:r>
              <a:rPr lang="en-US" dirty="0" err="1"/>
              <a:t>mulai</a:t>
            </a:r>
            <a:r>
              <a:rPr lang="en-US" dirty="0"/>
              <a:t> </a:t>
            </a:r>
            <a:r>
              <a:rPr lang="en-US" dirty="0" err="1"/>
              <a:t>dari</a:t>
            </a:r>
            <a:r>
              <a:rPr lang="en-US" dirty="0"/>
              <a:t> </a:t>
            </a:r>
            <a:r>
              <a:rPr lang="en-US" dirty="0" err="1"/>
              <a:t>kelompok</a:t>
            </a:r>
            <a:r>
              <a:rPr lang="en-US" dirty="0"/>
              <a:t> </a:t>
            </a:r>
            <a:r>
              <a:rPr lang="en-US" dirty="0" err="1"/>
              <a:t>sebelumnya</a:t>
            </a:r>
            <a:r>
              <a:rPr lang="en-US" dirty="0"/>
              <a:t> </a:t>
            </a:r>
            <a:r>
              <a:rPr lang="en-US" dirty="0" err="1"/>
              <a:t>sampai</a:t>
            </a:r>
            <a:r>
              <a:rPr lang="en-US" dirty="0"/>
              <a:t> </a:t>
            </a:r>
            <a:r>
              <a:rPr lang="en-US" dirty="0" err="1"/>
              <a:t>kelompok</a:t>
            </a:r>
            <a:r>
              <a:rPr lang="en-US" dirty="0"/>
              <a:t> </a:t>
            </a:r>
            <a:r>
              <a:rPr lang="en-US" dirty="0" err="1"/>
              <a:t>tersebut</a:t>
            </a:r>
            <a:r>
              <a:rPr lang="en-US" dirty="0"/>
              <a:t>.</a:t>
            </a:r>
          </a:p>
        </p:txBody>
      </p:sp>
    </p:spTree>
    <p:extLst>
      <p:ext uri="{BB962C8B-B14F-4D97-AF65-F5344CB8AC3E}">
        <p14:creationId xmlns:p14="http://schemas.microsoft.com/office/powerpoint/2010/main" xmlns="" val="114125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7200" y="1726624"/>
            <a:ext cx="8305800" cy="1446550"/>
          </a:xfrm>
          <a:prstGeom prst="rect">
            <a:avLst/>
          </a:prstGeom>
          <a:solidFill>
            <a:srgbClr val="FFFF99"/>
          </a:solidFill>
          <a:ln w="38100">
            <a:solidFill>
              <a:srgbClr val="FF999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mj-lt"/>
                <a:ea typeface="Times New Roman" pitchFamily="18" charset="0"/>
                <a:cs typeface="Times New Roman" pitchFamily="18" charset="0"/>
              </a:rPr>
              <a:t>1. </a:t>
            </a:r>
            <a:r>
              <a:rPr kumimoji="0" lang="id-ID" sz="2400" b="1" i="0" u="none" strike="noStrike" cap="none" normalizeH="0" baseline="0" dirty="0" smtClean="0">
                <a:ln>
                  <a:noFill/>
                </a:ln>
                <a:solidFill>
                  <a:srgbClr val="000000"/>
                </a:solidFill>
                <a:effectLst/>
                <a:latin typeface="+mj-lt"/>
                <a:ea typeface="Times New Roman" pitchFamily="18" charset="0"/>
                <a:cs typeface="Times New Roman" pitchFamily="18" charset="0"/>
              </a:rPr>
              <a:t>Grafik Histogram </a:t>
            </a:r>
            <a:endParaRPr kumimoji="0" lang="id-ID" sz="2400" b="0" i="0" u="none" strike="noStrike" cap="none" normalizeH="0" baseline="0" dirty="0" smtClean="0">
              <a:ln>
                <a:noFill/>
              </a:ln>
              <a:solidFill>
                <a:srgbClr val="000000"/>
              </a:solidFill>
              <a:effectLst/>
              <a:latin typeface="+mj-lt"/>
              <a:ea typeface="Times New Roman" pitchFamily="18" charset="0"/>
              <a:cs typeface="Arial" pitchFamily="34" charset="0"/>
            </a:endParaRPr>
          </a:p>
          <a:p>
            <a:pPr lvl="0" algn="just" eaLnBrk="0" fontAlgn="base" hangingPunct="0">
              <a:spcBef>
                <a:spcPct val="0"/>
              </a:spcBef>
              <a:spcAft>
                <a:spcPct val="0"/>
              </a:spcAft>
            </a:pP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	</a:t>
            </a:r>
            <a:r>
              <a:rPr kumimoji="0" lang="id-ID" sz="2000" b="0" i="0" u="none" strike="noStrike" cap="none" normalizeH="0" baseline="0" dirty="0" smtClean="0">
                <a:ln>
                  <a:noFill/>
                </a:ln>
                <a:effectLst/>
                <a:latin typeface="+mj-lt"/>
                <a:ea typeface="Times New Roman" pitchFamily="18" charset="0"/>
                <a:cs typeface="Arial" pitchFamily="34" charset="0"/>
              </a:rPr>
              <a:t>Histogram adalah grafik yang sering digunakan untuk menggambarkan distribusi frekuensi. Histogram merupakan grafik batang dari distribusi frekuensi</a:t>
            </a:r>
            <a:r>
              <a:rPr kumimoji="0" lang="id-ID" sz="2000" b="0" i="0" u="none" strike="noStrike" cap="none" normalizeH="0" baseline="0" dirty="0" smtClean="0">
                <a:ln>
                  <a:noFill/>
                </a:ln>
                <a:solidFill>
                  <a:srgbClr val="002060"/>
                </a:solidFill>
                <a:effectLst/>
                <a:latin typeface="+mj-lt"/>
                <a:ea typeface="Times New Roman" pitchFamily="18" charset="0"/>
                <a:cs typeface="Arial" pitchFamily="34" charset="0"/>
              </a:rPr>
              <a:t>. </a:t>
            </a:r>
            <a:r>
              <a:rPr kumimoji="0" lang="en-US" sz="2000" b="0" i="0" u="none" strike="noStrike" cap="none" normalizeH="0" baseline="0" dirty="0" err="1" smtClean="0">
                <a:ln>
                  <a:noFill/>
                </a:ln>
                <a:solidFill>
                  <a:srgbClr val="002060"/>
                </a:solidFill>
                <a:effectLst/>
                <a:latin typeface="+mj-lt"/>
                <a:ea typeface="Times New Roman" pitchFamily="18" charset="0"/>
                <a:cs typeface="Arial" pitchFamily="34" charset="0"/>
              </a:rPr>
              <a:t>Contohnya</a:t>
            </a:r>
            <a:r>
              <a:rPr kumimoji="0" lang="en-US" sz="2000" b="0" i="0" u="none" strike="noStrike" cap="none" normalizeH="0" dirty="0" smtClean="0">
                <a:ln>
                  <a:noFill/>
                </a:ln>
                <a:solidFill>
                  <a:srgbClr val="002060"/>
                </a:solidFill>
                <a:effectLst/>
                <a:latin typeface="+mj-lt"/>
                <a:ea typeface="Times New Roman" pitchFamily="18" charset="0"/>
                <a:cs typeface="Arial" pitchFamily="34" charset="0"/>
              </a:rPr>
              <a:t> </a:t>
            </a:r>
            <a:r>
              <a:rPr kumimoji="0" lang="en-US" sz="2000" b="0" i="0" u="none" strike="noStrike" cap="none" normalizeH="0" dirty="0" err="1" smtClean="0">
                <a:ln>
                  <a:noFill/>
                </a:ln>
                <a:solidFill>
                  <a:srgbClr val="002060"/>
                </a:solidFill>
                <a:effectLst/>
                <a:latin typeface="+mj-lt"/>
                <a:ea typeface="Times New Roman" pitchFamily="18" charset="0"/>
                <a:cs typeface="Arial" pitchFamily="34" charset="0"/>
              </a:rPr>
              <a:t>pada</a:t>
            </a:r>
            <a:r>
              <a:rPr kumimoji="0" lang="id-ID" sz="2000" b="0" i="0" u="none" strike="noStrike" cap="none" normalizeH="0" dirty="0" smtClean="0">
                <a:ln>
                  <a:noFill/>
                </a:ln>
                <a:solidFill>
                  <a:srgbClr val="002060"/>
                </a:solidFill>
                <a:effectLst/>
                <a:latin typeface="+mj-lt"/>
                <a:ea typeface="Times New Roman" pitchFamily="18" charset="0"/>
                <a:cs typeface="Arial" pitchFamily="34" charset="0"/>
              </a:rPr>
              <a:t> </a:t>
            </a:r>
            <a:r>
              <a:rPr kumimoji="0" lang="id-ID" sz="2000" b="0" i="0" u="none" strike="noStrike" cap="none" normalizeH="0" dirty="0" smtClean="0">
                <a:ln>
                  <a:noFill/>
                </a:ln>
                <a:solidFill>
                  <a:schemeClr val="bg1"/>
                </a:solidFill>
                <a:effectLst/>
                <a:latin typeface="+mj-lt"/>
                <a:ea typeface="Times New Roman" pitchFamily="18" charset="0"/>
                <a:cs typeface="Arial" pitchFamily="34" charset="0"/>
              </a:rPr>
              <a:t>gambar</a:t>
            </a:r>
            <a:r>
              <a:rPr kumimoji="0" lang="en-US" sz="2000" b="0" i="0" u="none" strike="noStrike" cap="none" normalizeH="0" dirty="0" smtClean="0">
                <a:ln>
                  <a:noFill/>
                </a:ln>
                <a:solidFill>
                  <a:schemeClr val="bg1"/>
                </a:solidFill>
                <a:effectLst/>
                <a:latin typeface="+mj-lt"/>
                <a:ea typeface="Times New Roman" pitchFamily="18" charset="0"/>
                <a:cs typeface="Arial" pitchFamily="34" charset="0"/>
              </a:rPr>
              <a:t> </a:t>
            </a:r>
            <a:r>
              <a:rPr kumimoji="0" lang="en-US" sz="2000" b="0" i="0" u="none" strike="noStrike" cap="none" normalizeH="0" dirty="0" err="1" smtClean="0">
                <a:ln>
                  <a:noFill/>
                </a:ln>
                <a:solidFill>
                  <a:schemeClr val="bg1"/>
                </a:solidFill>
                <a:effectLst/>
                <a:latin typeface="+mj-lt"/>
                <a:ea typeface="Times New Roman" pitchFamily="18" charset="0"/>
                <a:cs typeface="Arial" pitchFamily="34" charset="0"/>
              </a:rPr>
              <a:t>berikut</a:t>
            </a:r>
            <a:r>
              <a:rPr lang="id-ID" sz="2000" dirty="0" smtClean="0">
                <a:solidFill>
                  <a:schemeClr val="bg1"/>
                </a:solidFill>
                <a:latin typeface="+mj-lt"/>
                <a:ea typeface="Times New Roman" pitchFamily="18" charset="0"/>
                <a:cs typeface="Arial" pitchFamily="34" charset="0"/>
              </a:rPr>
              <a:t>. </a:t>
            </a:r>
            <a:endParaRPr kumimoji="0" lang="id-ID" sz="2000" b="0" i="0" u="none" strike="noStrike" cap="none" normalizeH="0" baseline="0" dirty="0" smtClean="0">
              <a:ln>
                <a:noFill/>
              </a:ln>
              <a:solidFill>
                <a:schemeClr val="bg1"/>
              </a:solidFill>
              <a:effectLst/>
              <a:latin typeface="+mj-lt"/>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12619008"/>
              </p:ext>
            </p:extLst>
          </p:nvPr>
        </p:nvGraphicFramePr>
        <p:xfrm>
          <a:off x="609601" y="3373760"/>
          <a:ext cx="3602361" cy="2719537"/>
        </p:xfrm>
        <a:graphic>
          <a:graphicData uri="http://schemas.openxmlformats.org/drawingml/2006/table">
            <a:tbl>
              <a:tblPr firstRow="1" bandRow="1">
                <a:tableStyleId>{5C22544A-7EE6-4342-B048-85BDC9FD1C3A}</a:tableStyleId>
              </a:tblPr>
              <a:tblGrid>
                <a:gridCol w="1200787"/>
                <a:gridCol w="1200787"/>
                <a:gridCol w="1200787"/>
              </a:tblGrid>
              <a:tr h="370071">
                <a:tc>
                  <a:txBody>
                    <a:bodyPr/>
                    <a:lstStyle/>
                    <a:p>
                      <a:pPr algn="ctr"/>
                      <a:r>
                        <a:rPr lang="id-ID" sz="1600" dirty="0" smtClean="0">
                          <a:solidFill>
                            <a:schemeClr val="tx1"/>
                          </a:solidFill>
                        </a:rPr>
                        <a:t>Nilai</a:t>
                      </a:r>
                      <a:endParaRPr lang="id-ID" sz="1600" dirty="0">
                        <a:solidFill>
                          <a:schemeClr val="tx1"/>
                        </a:solidFill>
                      </a:endParaRPr>
                    </a:p>
                  </a:txBody>
                  <a:tcPr>
                    <a:solidFill>
                      <a:schemeClr val="accent5">
                        <a:lumMod val="60000"/>
                        <a:lumOff val="40000"/>
                      </a:schemeClr>
                    </a:solidFill>
                  </a:tcPr>
                </a:tc>
                <a:tc>
                  <a:txBody>
                    <a:bodyPr/>
                    <a:lstStyle/>
                    <a:p>
                      <a:pPr algn="ctr"/>
                      <a:r>
                        <a:rPr lang="id-ID" sz="1600" dirty="0" smtClean="0">
                          <a:solidFill>
                            <a:schemeClr val="tx1"/>
                          </a:solidFill>
                        </a:rPr>
                        <a:t>Turus</a:t>
                      </a:r>
                      <a:endParaRPr lang="id-ID" sz="1600" dirty="0">
                        <a:solidFill>
                          <a:schemeClr val="tx1"/>
                        </a:solidFill>
                      </a:endParaRPr>
                    </a:p>
                  </a:txBody>
                  <a:tcPr>
                    <a:solidFill>
                      <a:schemeClr val="accent5">
                        <a:lumMod val="60000"/>
                        <a:lumOff val="40000"/>
                      </a:schemeClr>
                    </a:solidFill>
                  </a:tcPr>
                </a:tc>
                <a:tc>
                  <a:txBody>
                    <a:bodyPr/>
                    <a:lstStyle/>
                    <a:p>
                      <a:pPr algn="ctr"/>
                      <a:r>
                        <a:rPr lang="id-ID" sz="1600" dirty="0" smtClean="0">
                          <a:solidFill>
                            <a:schemeClr val="tx1"/>
                          </a:solidFill>
                        </a:rPr>
                        <a:t>Frekuensi</a:t>
                      </a:r>
                      <a:endParaRPr lang="id-ID" sz="1600" dirty="0">
                        <a:solidFill>
                          <a:schemeClr val="tx1"/>
                        </a:solidFill>
                      </a:endParaRPr>
                    </a:p>
                  </a:txBody>
                  <a:tcPr>
                    <a:solidFill>
                      <a:schemeClr val="accent5">
                        <a:lumMod val="60000"/>
                        <a:lumOff val="40000"/>
                      </a:schemeClr>
                    </a:solidFill>
                  </a:tcPr>
                </a:tc>
              </a:tr>
              <a:tr h="335638">
                <a:tc>
                  <a:txBody>
                    <a:bodyPr/>
                    <a:lstStyle/>
                    <a:p>
                      <a:pPr algn="ctr"/>
                      <a:r>
                        <a:rPr lang="id-ID" sz="1600" dirty="0" smtClean="0"/>
                        <a:t>4</a:t>
                      </a:r>
                      <a:endParaRPr lang="id-ID" sz="1600" dirty="0"/>
                    </a:p>
                  </a:txBody>
                  <a:tcPr/>
                </a:tc>
                <a:tc>
                  <a:txBody>
                    <a:bodyPr/>
                    <a:lstStyle/>
                    <a:p>
                      <a:pPr algn="ctr"/>
                      <a:r>
                        <a:rPr lang="id-ID" sz="1600" dirty="0" smtClean="0"/>
                        <a:t>III</a:t>
                      </a:r>
                      <a:endParaRPr lang="id-ID" sz="1600" dirty="0"/>
                    </a:p>
                  </a:txBody>
                  <a:tcPr/>
                </a:tc>
                <a:tc>
                  <a:txBody>
                    <a:bodyPr/>
                    <a:lstStyle/>
                    <a:p>
                      <a:pPr algn="ctr"/>
                      <a:r>
                        <a:rPr lang="id-ID" sz="1600" dirty="0" smtClean="0"/>
                        <a:t>3</a:t>
                      </a:r>
                      <a:endParaRPr lang="id-ID" sz="1600" dirty="0"/>
                    </a:p>
                  </a:txBody>
                  <a:tcPr/>
                </a:tc>
              </a:tr>
              <a:tr h="335638">
                <a:tc>
                  <a:txBody>
                    <a:bodyPr/>
                    <a:lstStyle/>
                    <a:p>
                      <a:pPr algn="ctr"/>
                      <a:r>
                        <a:rPr lang="id-ID" sz="1600" dirty="0" smtClean="0"/>
                        <a:t>5</a:t>
                      </a:r>
                      <a:endParaRPr lang="id-ID" sz="1600" dirty="0"/>
                    </a:p>
                  </a:txBody>
                  <a:tcPr/>
                </a:tc>
                <a:tc>
                  <a:txBody>
                    <a:bodyPr/>
                    <a:lstStyle/>
                    <a:p>
                      <a:pPr algn="ctr"/>
                      <a:r>
                        <a:rPr lang="id-ID" sz="1600" dirty="0" smtClean="0"/>
                        <a:t>IIII</a:t>
                      </a:r>
                      <a:endParaRPr lang="id-ID" sz="1600" dirty="0"/>
                    </a:p>
                  </a:txBody>
                  <a:tcPr/>
                </a:tc>
                <a:tc>
                  <a:txBody>
                    <a:bodyPr/>
                    <a:lstStyle/>
                    <a:p>
                      <a:pPr algn="ctr"/>
                      <a:r>
                        <a:rPr lang="id-ID" sz="1600" dirty="0" smtClean="0"/>
                        <a:t>4</a:t>
                      </a:r>
                      <a:endParaRPr lang="id-ID" sz="1600" dirty="0"/>
                    </a:p>
                  </a:txBody>
                  <a:tcPr/>
                </a:tc>
              </a:tr>
              <a:tr h="335638">
                <a:tc>
                  <a:txBody>
                    <a:bodyPr/>
                    <a:lstStyle/>
                    <a:p>
                      <a:pPr algn="ctr"/>
                      <a:r>
                        <a:rPr lang="id-ID" sz="1600" dirty="0" smtClean="0"/>
                        <a:t>6</a:t>
                      </a:r>
                      <a:endParaRPr lang="id-ID" sz="1600" dirty="0"/>
                    </a:p>
                  </a:txBody>
                  <a:tcPr/>
                </a:tc>
                <a:tc>
                  <a:txBody>
                    <a:bodyPr/>
                    <a:lstStyle/>
                    <a:p>
                      <a:pPr algn="ctr"/>
                      <a:r>
                        <a:rPr lang="id-ID" sz="1600" dirty="0" smtClean="0"/>
                        <a:t>IIII</a:t>
                      </a:r>
                      <a:endParaRPr lang="id-ID" sz="1600" dirty="0"/>
                    </a:p>
                  </a:txBody>
                  <a:tcPr/>
                </a:tc>
                <a:tc>
                  <a:txBody>
                    <a:bodyPr/>
                    <a:lstStyle/>
                    <a:p>
                      <a:pPr algn="ctr"/>
                      <a:r>
                        <a:rPr lang="id-ID" sz="1600" dirty="0" smtClean="0"/>
                        <a:t>4</a:t>
                      </a:r>
                      <a:endParaRPr lang="id-ID" sz="1600" dirty="0"/>
                    </a:p>
                  </a:txBody>
                  <a:tcPr/>
                </a:tc>
              </a:tr>
              <a:tr h="335638">
                <a:tc>
                  <a:txBody>
                    <a:bodyPr/>
                    <a:lstStyle/>
                    <a:p>
                      <a:pPr algn="ctr"/>
                      <a:r>
                        <a:rPr lang="id-ID" sz="1600" dirty="0" smtClean="0"/>
                        <a:t>7</a:t>
                      </a:r>
                      <a:endParaRPr lang="id-ID" sz="1600" dirty="0"/>
                    </a:p>
                  </a:txBody>
                  <a:tcPr/>
                </a:tc>
                <a:tc>
                  <a:txBody>
                    <a:bodyPr/>
                    <a:lstStyle/>
                    <a:p>
                      <a:pPr algn="ctr"/>
                      <a:r>
                        <a:rPr lang="id-ID" sz="1600" dirty="0" smtClean="0"/>
                        <a:t>III</a:t>
                      </a:r>
                      <a:endParaRPr lang="id-ID" sz="1600" dirty="0"/>
                    </a:p>
                  </a:txBody>
                  <a:tcPr/>
                </a:tc>
                <a:tc>
                  <a:txBody>
                    <a:bodyPr/>
                    <a:lstStyle/>
                    <a:p>
                      <a:pPr algn="ctr"/>
                      <a:r>
                        <a:rPr lang="id-ID" sz="1600" dirty="0" smtClean="0"/>
                        <a:t>3</a:t>
                      </a:r>
                      <a:endParaRPr lang="id-ID" sz="1600" dirty="0"/>
                    </a:p>
                  </a:txBody>
                  <a:tcPr/>
                </a:tc>
              </a:tr>
              <a:tr h="335638">
                <a:tc>
                  <a:txBody>
                    <a:bodyPr/>
                    <a:lstStyle/>
                    <a:p>
                      <a:pPr algn="ctr"/>
                      <a:r>
                        <a:rPr lang="id-ID" sz="1600" dirty="0" smtClean="0"/>
                        <a:t>8</a:t>
                      </a:r>
                      <a:endParaRPr lang="id-ID" sz="1600" dirty="0"/>
                    </a:p>
                  </a:txBody>
                  <a:tcPr/>
                </a:tc>
                <a:tc>
                  <a:txBody>
                    <a:bodyPr/>
                    <a:lstStyle/>
                    <a:p>
                      <a:pPr algn="ctr"/>
                      <a:r>
                        <a:rPr lang="id-ID" sz="1600" dirty="0" smtClean="0"/>
                        <a:t>III</a:t>
                      </a:r>
                      <a:endParaRPr lang="id-ID" sz="1600" dirty="0"/>
                    </a:p>
                  </a:txBody>
                  <a:tcPr/>
                </a:tc>
                <a:tc>
                  <a:txBody>
                    <a:bodyPr/>
                    <a:lstStyle/>
                    <a:p>
                      <a:pPr algn="ctr"/>
                      <a:r>
                        <a:rPr lang="id-ID" sz="1600" dirty="0" smtClean="0"/>
                        <a:t>3</a:t>
                      </a:r>
                      <a:endParaRPr lang="id-ID" sz="1600" dirty="0"/>
                    </a:p>
                  </a:txBody>
                  <a:tcPr/>
                </a:tc>
              </a:tr>
              <a:tr h="335638">
                <a:tc>
                  <a:txBody>
                    <a:bodyPr/>
                    <a:lstStyle/>
                    <a:p>
                      <a:pPr algn="ctr"/>
                      <a:r>
                        <a:rPr lang="id-ID" sz="1600" dirty="0" smtClean="0"/>
                        <a:t>9</a:t>
                      </a:r>
                      <a:endParaRPr lang="id-ID" sz="1600" dirty="0"/>
                    </a:p>
                  </a:txBody>
                  <a:tcPr/>
                </a:tc>
                <a:tc>
                  <a:txBody>
                    <a:bodyPr/>
                    <a:lstStyle/>
                    <a:p>
                      <a:pPr algn="ctr"/>
                      <a:r>
                        <a:rPr lang="id-ID" sz="1600" dirty="0" smtClean="0"/>
                        <a:t>III</a:t>
                      </a:r>
                      <a:endParaRPr lang="id-ID" sz="1600" dirty="0"/>
                    </a:p>
                  </a:txBody>
                  <a:tcPr/>
                </a:tc>
                <a:tc>
                  <a:txBody>
                    <a:bodyPr/>
                    <a:lstStyle/>
                    <a:p>
                      <a:pPr algn="ctr"/>
                      <a:r>
                        <a:rPr lang="id-ID" sz="1600" dirty="0" smtClean="0"/>
                        <a:t>3</a:t>
                      </a:r>
                      <a:endParaRPr lang="id-ID" sz="1600" dirty="0"/>
                    </a:p>
                  </a:txBody>
                  <a:tcPr/>
                </a:tc>
              </a:tr>
              <a:tr h="335638">
                <a:tc>
                  <a:txBody>
                    <a:bodyPr/>
                    <a:lstStyle/>
                    <a:p>
                      <a:r>
                        <a:rPr lang="id-ID" sz="1600" dirty="0" smtClean="0"/>
                        <a:t>Total</a:t>
                      </a:r>
                      <a:endParaRPr lang="id-ID" sz="1600" dirty="0"/>
                    </a:p>
                  </a:txBody>
                  <a:tcPr/>
                </a:tc>
                <a:tc>
                  <a:txBody>
                    <a:bodyPr/>
                    <a:lstStyle/>
                    <a:p>
                      <a:endParaRPr lang="id-ID" sz="1600" dirty="0"/>
                    </a:p>
                  </a:txBody>
                  <a:tcPr/>
                </a:tc>
                <a:tc>
                  <a:txBody>
                    <a:bodyPr/>
                    <a:lstStyle/>
                    <a:p>
                      <a:pPr algn="ctr"/>
                      <a:r>
                        <a:rPr lang="id-ID" sz="1600" dirty="0" smtClean="0"/>
                        <a:t>20</a:t>
                      </a:r>
                      <a:endParaRPr lang="id-ID" sz="1600" dirty="0"/>
                    </a:p>
                  </a:txBody>
                  <a:tcPr/>
                </a:tc>
              </a:tr>
            </a:tbl>
          </a:graphicData>
        </a:graphic>
      </p:graphicFrame>
      <p:graphicFrame>
        <p:nvGraphicFramePr>
          <p:cNvPr id="10" name="Chart 9"/>
          <p:cNvGraphicFramePr/>
          <p:nvPr>
            <p:extLst>
              <p:ext uri="{D42A27DB-BD31-4B8C-83A1-F6EECF244321}">
                <p14:modId xmlns:p14="http://schemas.microsoft.com/office/powerpoint/2010/main" xmlns="" val="1799907101"/>
              </p:ext>
            </p:extLst>
          </p:nvPr>
        </p:nvGraphicFramePr>
        <p:xfrm>
          <a:off x="4283968" y="3297560"/>
          <a:ext cx="4326632" cy="2867744"/>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2"/>
          <p:cNvSpPr txBox="1">
            <a:spLocks/>
          </p:cNvSpPr>
          <p:nvPr/>
        </p:nvSpPr>
        <p:spPr>
          <a:xfrm>
            <a:off x="1043490" y="620688"/>
            <a:ext cx="7024744" cy="1143000"/>
          </a:xfrm>
          <a:prstGeom prst="rect">
            <a:avLst/>
          </a:prstGeom>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dirty="0" smtClean="0">
                <a:solidFill>
                  <a:schemeClr val="bg1">
                    <a:lumMod val="50000"/>
                    <a:lumOff val="50000"/>
                  </a:schemeClr>
                </a:solidFill>
              </a:rPr>
              <a:t>Membuat dan Menya</a:t>
            </a:r>
            <a:r>
              <a:rPr lang="id-ID" dirty="0">
                <a:solidFill>
                  <a:schemeClr val="bg1">
                    <a:lumMod val="50000"/>
                    <a:lumOff val="50000"/>
                  </a:schemeClr>
                </a:solidFill>
              </a:rPr>
              <a:t>j</a:t>
            </a:r>
            <a:r>
              <a:rPr lang="id-ID" dirty="0" smtClean="0">
                <a:solidFill>
                  <a:schemeClr val="bg1">
                    <a:lumMod val="50000"/>
                    <a:lumOff val="50000"/>
                  </a:schemeClr>
                </a:solidFill>
              </a:rPr>
              <a:t>ikan Grafik</a:t>
            </a:r>
            <a:endParaRPr lang="id-ID" dirty="0"/>
          </a:p>
        </p:txBody>
      </p:sp>
    </p:spTree>
    <p:extLst>
      <p:ext uri="{BB962C8B-B14F-4D97-AF65-F5344CB8AC3E}">
        <p14:creationId xmlns:p14="http://schemas.microsoft.com/office/powerpoint/2010/main" xmlns="" val="18494819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7200" y="1746682"/>
            <a:ext cx="8305800" cy="1754326"/>
          </a:xfrm>
          <a:prstGeom prst="rect">
            <a:avLst/>
          </a:prstGeom>
          <a:solidFill>
            <a:srgbClr val="FFFF99"/>
          </a:solidFill>
          <a:ln w="38100">
            <a:solidFill>
              <a:srgbClr val="FF999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d-ID" sz="2400" b="1" dirty="0">
                <a:solidFill>
                  <a:srgbClr val="000000"/>
                </a:solidFill>
                <a:latin typeface="+mj-lt"/>
                <a:ea typeface="Times New Roman" pitchFamily="18" charset="0"/>
                <a:cs typeface="Times New Roman" pitchFamily="18" charset="0"/>
              </a:rPr>
              <a:t>2</a:t>
            </a:r>
            <a:r>
              <a:rPr kumimoji="0" lang="en-US" sz="2400" b="1" i="0"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id-ID" sz="2400" b="1" i="0" u="none" strike="noStrike" cap="none" normalizeH="0" baseline="0" dirty="0" smtClean="0">
                <a:ln>
                  <a:noFill/>
                </a:ln>
                <a:solidFill>
                  <a:srgbClr val="000000"/>
                </a:solidFill>
                <a:effectLst/>
                <a:latin typeface="+mj-lt"/>
                <a:ea typeface="Times New Roman" pitchFamily="18" charset="0"/>
                <a:cs typeface="Times New Roman" pitchFamily="18" charset="0"/>
              </a:rPr>
              <a:t>Grafik Poligon </a:t>
            </a:r>
            <a:endParaRPr kumimoji="0" lang="id-ID" sz="2400" b="0" i="0" u="none" strike="noStrike" cap="none" normalizeH="0" baseline="0" dirty="0" smtClean="0">
              <a:ln>
                <a:noFill/>
              </a:ln>
              <a:solidFill>
                <a:srgbClr val="000000"/>
              </a:solidFill>
              <a:effectLst/>
              <a:latin typeface="+mj-lt"/>
              <a:ea typeface="Times New Roman" pitchFamily="18" charset="0"/>
              <a:cs typeface="Arial" pitchFamily="34" charset="0"/>
            </a:endParaRPr>
          </a:p>
          <a:p>
            <a:pPr algn="just" eaLnBrk="0" fontAlgn="base" hangingPunct="0">
              <a:spcBef>
                <a:spcPct val="0"/>
              </a:spcBef>
              <a:spcAft>
                <a:spcPct val="0"/>
              </a:spcAft>
            </a:pPr>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	</a:t>
            </a:r>
            <a:r>
              <a:rPr lang="id-ID" sz="2000" dirty="0"/>
              <a:t>Grafik poligon disebut juga grafik poligon frekuensi, dibuat dengan menghubung-hubungkan titik-titik koordinat (pertemuan titik tengah dengan frekuensi tiap kelas) secara berturut-turut. </a:t>
            </a:r>
            <a:r>
              <a:rPr lang="en-US" sz="2000" dirty="0" err="1">
                <a:solidFill>
                  <a:srgbClr val="002060"/>
                </a:solidFill>
                <a:ea typeface="Times New Roman" pitchFamily="18" charset="0"/>
                <a:cs typeface="Arial" pitchFamily="34" charset="0"/>
              </a:rPr>
              <a:t>Contohnya</a:t>
            </a:r>
            <a:r>
              <a:rPr lang="en-US" sz="2000" dirty="0">
                <a:solidFill>
                  <a:srgbClr val="002060"/>
                </a:solidFill>
                <a:ea typeface="Times New Roman" pitchFamily="18" charset="0"/>
                <a:cs typeface="Arial" pitchFamily="34" charset="0"/>
              </a:rPr>
              <a:t> </a:t>
            </a:r>
            <a:r>
              <a:rPr lang="en-US" sz="2000" dirty="0" err="1">
                <a:solidFill>
                  <a:srgbClr val="002060"/>
                </a:solidFill>
                <a:ea typeface="Times New Roman" pitchFamily="18" charset="0"/>
                <a:cs typeface="Arial" pitchFamily="34" charset="0"/>
              </a:rPr>
              <a:t>pada</a:t>
            </a:r>
            <a:r>
              <a:rPr lang="id-ID" sz="2000" dirty="0">
                <a:solidFill>
                  <a:srgbClr val="002060"/>
                </a:solidFill>
                <a:ea typeface="Times New Roman" pitchFamily="18" charset="0"/>
                <a:cs typeface="Arial" pitchFamily="34" charset="0"/>
              </a:rPr>
              <a:t> </a:t>
            </a:r>
            <a:r>
              <a:rPr lang="id-ID" sz="2000" dirty="0">
                <a:solidFill>
                  <a:schemeClr val="bg1"/>
                </a:solidFill>
                <a:ea typeface="Times New Roman" pitchFamily="18" charset="0"/>
                <a:cs typeface="Arial" pitchFamily="34" charset="0"/>
              </a:rPr>
              <a:t>gambar</a:t>
            </a:r>
            <a:r>
              <a:rPr lang="en-US" sz="2000" dirty="0">
                <a:solidFill>
                  <a:schemeClr val="bg1"/>
                </a:solidFill>
                <a:ea typeface="Times New Roman" pitchFamily="18" charset="0"/>
                <a:cs typeface="Arial" pitchFamily="34" charset="0"/>
              </a:rPr>
              <a:t> </a:t>
            </a:r>
            <a:r>
              <a:rPr lang="en-US" sz="2000" dirty="0" err="1">
                <a:solidFill>
                  <a:schemeClr val="bg1"/>
                </a:solidFill>
                <a:ea typeface="Times New Roman" pitchFamily="18" charset="0"/>
                <a:cs typeface="Arial" pitchFamily="34" charset="0"/>
              </a:rPr>
              <a:t>berikut</a:t>
            </a:r>
            <a:r>
              <a:rPr lang="id-ID" sz="2000" dirty="0">
                <a:solidFill>
                  <a:schemeClr val="bg1"/>
                </a:solidFill>
                <a:ea typeface="Times New Roman" pitchFamily="18" charset="0"/>
                <a:cs typeface="Arial" pitchFamily="34" charset="0"/>
              </a:rPr>
              <a:t>. </a:t>
            </a:r>
            <a:endParaRPr lang="en-US" sz="2000" dirty="0"/>
          </a:p>
        </p:txBody>
      </p:sp>
      <p:sp>
        <p:nvSpPr>
          <p:cNvPr id="7" name="Title 2"/>
          <p:cNvSpPr txBox="1">
            <a:spLocks/>
          </p:cNvSpPr>
          <p:nvPr/>
        </p:nvSpPr>
        <p:spPr>
          <a:xfrm>
            <a:off x="1043490" y="620688"/>
            <a:ext cx="7024744" cy="1143000"/>
          </a:xfrm>
          <a:prstGeom prst="rect">
            <a:avLst/>
          </a:prstGeom>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dirty="0" smtClean="0">
                <a:solidFill>
                  <a:schemeClr val="bg1">
                    <a:lumMod val="50000"/>
                    <a:lumOff val="50000"/>
                  </a:schemeClr>
                </a:solidFill>
              </a:rPr>
              <a:t>Membuat dan Menya</a:t>
            </a:r>
            <a:r>
              <a:rPr lang="id-ID" dirty="0">
                <a:solidFill>
                  <a:schemeClr val="bg1">
                    <a:lumMod val="50000"/>
                    <a:lumOff val="50000"/>
                  </a:schemeClr>
                </a:solidFill>
              </a:rPr>
              <a:t>j</a:t>
            </a:r>
            <a:r>
              <a:rPr lang="id-ID" dirty="0" smtClean="0">
                <a:solidFill>
                  <a:schemeClr val="bg1">
                    <a:lumMod val="50000"/>
                    <a:lumOff val="50000"/>
                  </a:schemeClr>
                </a:solidFill>
              </a:rPr>
              <a:t>ikan Grafik</a:t>
            </a:r>
            <a:endParaRPr lang="id-ID" dirty="0"/>
          </a:p>
        </p:txBody>
      </p:sp>
      <p:graphicFrame>
        <p:nvGraphicFramePr>
          <p:cNvPr id="8" name="Chart 7"/>
          <p:cNvGraphicFramePr/>
          <p:nvPr>
            <p:extLst>
              <p:ext uri="{D42A27DB-BD31-4B8C-83A1-F6EECF244321}">
                <p14:modId xmlns:p14="http://schemas.microsoft.com/office/powerpoint/2010/main" xmlns="" val="3310392414"/>
              </p:ext>
            </p:extLst>
          </p:nvPr>
        </p:nvGraphicFramePr>
        <p:xfrm>
          <a:off x="1907704" y="3212976"/>
          <a:ext cx="57912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6216193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7200" y="1782688"/>
            <a:ext cx="8305800" cy="2062103"/>
          </a:xfrm>
          <a:prstGeom prst="rect">
            <a:avLst/>
          </a:prstGeom>
          <a:solidFill>
            <a:srgbClr val="FFFF99"/>
          </a:solidFill>
          <a:ln w="38100">
            <a:solidFill>
              <a:srgbClr val="FF9999"/>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d-ID" sz="2400" b="1" dirty="0" smtClean="0">
                <a:solidFill>
                  <a:srgbClr val="000000"/>
                </a:solidFill>
                <a:latin typeface="+mj-lt"/>
                <a:ea typeface="Times New Roman" pitchFamily="18" charset="0"/>
                <a:cs typeface="Times New Roman" pitchFamily="18" charset="0"/>
              </a:rPr>
              <a:t>3</a:t>
            </a:r>
            <a:r>
              <a:rPr kumimoji="0" lang="en-US" sz="2400" b="1" i="0" u="none" strike="noStrike" cap="none" normalizeH="0" baseline="0" dirty="0" smtClean="0">
                <a:ln>
                  <a:noFill/>
                </a:ln>
                <a:solidFill>
                  <a:srgbClr val="000000"/>
                </a:solidFill>
                <a:effectLst/>
                <a:latin typeface="+mj-lt"/>
                <a:ea typeface="Times New Roman" pitchFamily="18" charset="0"/>
                <a:cs typeface="Times New Roman" pitchFamily="18" charset="0"/>
              </a:rPr>
              <a:t>. </a:t>
            </a:r>
            <a:r>
              <a:rPr kumimoji="0" lang="id-ID" sz="2400" b="1" i="0" u="none" strike="noStrike" cap="none" normalizeH="0" baseline="0" dirty="0" smtClean="0">
                <a:ln>
                  <a:noFill/>
                </a:ln>
                <a:solidFill>
                  <a:srgbClr val="000000"/>
                </a:solidFill>
                <a:effectLst/>
                <a:latin typeface="+mj-lt"/>
                <a:ea typeface="Times New Roman" pitchFamily="18" charset="0"/>
                <a:cs typeface="Times New Roman" pitchFamily="18" charset="0"/>
              </a:rPr>
              <a:t>Grafik Ogive </a:t>
            </a:r>
            <a:endParaRPr kumimoji="0" lang="id-ID" sz="2400" b="0" i="0" u="none" strike="noStrike" cap="none" normalizeH="0" baseline="0" dirty="0" smtClean="0">
              <a:ln>
                <a:noFill/>
              </a:ln>
              <a:solidFill>
                <a:srgbClr val="000000"/>
              </a:solidFill>
              <a:effectLst/>
              <a:latin typeface="+mj-lt"/>
              <a:ea typeface="Times New Roman" pitchFamily="18" charset="0"/>
              <a:cs typeface="Arial" pitchFamily="34" charset="0"/>
            </a:endParaRPr>
          </a:p>
          <a:p>
            <a:pPr algn="just"/>
            <a:r>
              <a:rPr kumimoji="0" lang="en-US" sz="2400" b="0" i="0" u="none" strike="noStrike" cap="none" normalizeH="0" baseline="0" dirty="0" smtClean="0">
                <a:ln>
                  <a:noFill/>
                </a:ln>
                <a:solidFill>
                  <a:srgbClr val="000000"/>
                </a:solidFill>
                <a:effectLst/>
                <a:latin typeface="+mj-lt"/>
                <a:ea typeface="Times New Roman" pitchFamily="18" charset="0"/>
                <a:cs typeface="Arial" pitchFamily="34" charset="0"/>
              </a:rPr>
              <a:t>	</a:t>
            </a:r>
            <a:r>
              <a:rPr lang="id-ID" sz="2000" dirty="0"/>
              <a:t>Grafik ini disebut juga dengan grafik frekuensi meningkat. Grafik semacam ini, tidak banyak digunakan dibandingkan dengan kedua grafik sebelumnya (histogram dan poligon). Grafik Ogive dapat dibuat, baik dari distribusi tunggal maupun dari distribusi </a:t>
            </a:r>
            <a:r>
              <a:rPr lang="id-ID" sz="2000" dirty="0" smtClean="0"/>
              <a:t>bergolong. </a:t>
            </a:r>
            <a:r>
              <a:rPr lang="en-US" sz="2000" dirty="0" err="1">
                <a:solidFill>
                  <a:srgbClr val="002060"/>
                </a:solidFill>
                <a:ea typeface="Times New Roman" pitchFamily="18" charset="0"/>
                <a:cs typeface="Arial" pitchFamily="34" charset="0"/>
              </a:rPr>
              <a:t>Contohnya</a:t>
            </a:r>
            <a:r>
              <a:rPr lang="en-US" sz="2000" dirty="0">
                <a:solidFill>
                  <a:srgbClr val="002060"/>
                </a:solidFill>
                <a:ea typeface="Times New Roman" pitchFamily="18" charset="0"/>
                <a:cs typeface="Arial" pitchFamily="34" charset="0"/>
              </a:rPr>
              <a:t> </a:t>
            </a:r>
            <a:r>
              <a:rPr lang="en-US" sz="2000" dirty="0" err="1">
                <a:solidFill>
                  <a:srgbClr val="002060"/>
                </a:solidFill>
                <a:ea typeface="Times New Roman" pitchFamily="18" charset="0"/>
                <a:cs typeface="Arial" pitchFamily="34" charset="0"/>
              </a:rPr>
              <a:t>pada</a:t>
            </a:r>
            <a:r>
              <a:rPr lang="id-ID" sz="2000" dirty="0">
                <a:solidFill>
                  <a:srgbClr val="002060"/>
                </a:solidFill>
                <a:ea typeface="Times New Roman" pitchFamily="18" charset="0"/>
                <a:cs typeface="Arial" pitchFamily="34" charset="0"/>
              </a:rPr>
              <a:t> </a:t>
            </a:r>
            <a:r>
              <a:rPr lang="id-ID" sz="2000" dirty="0">
                <a:solidFill>
                  <a:schemeClr val="bg1"/>
                </a:solidFill>
                <a:ea typeface="Times New Roman" pitchFamily="18" charset="0"/>
                <a:cs typeface="Arial" pitchFamily="34" charset="0"/>
              </a:rPr>
              <a:t>gambar</a:t>
            </a:r>
            <a:r>
              <a:rPr lang="en-US" sz="2000" dirty="0">
                <a:solidFill>
                  <a:schemeClr val="bg1"/>
                </a:solidFill>
                <a:ea typeface="Times New Roman" pitchFamily="18" charset="0"/>
                <a:cs typeface="Arial" pitchFamily="34" charset="0"/>
              </a:rPr>
              <a:t> </a:t>
            </a:r>
            <a:r>
              <a:rPr lang="en-US" sz="2000" dirty="0" err="1">
                <a:solidFill>
                  <a:schemeClr val="bg1"/>
                </a:solidFill>
                <a:ea typeface="Times New Roman" pitchFamily="18" charset="0"/>
                <a:cs typeface="Arial" pitchFamily="34" charset="0"/>
              </a:rPr>
              <a:t>berikut</a:t>
            </a:r>
            <a:r>
              <a:rPr lang="id-ID" sz="2000" dirty="0">
                <a:solidFill>
                  <a:schemeClr val="bg1"/>
                </a:solidFill>
                <a:ea typeface="Times New Roman" pitchFamily="18" charset="0"/>
                <a:cs typeface="Arial" pitchFamily="34" charset="0"/>
              </a:rPr>
              <a:t>. </a:t>
            </a:r>
            <a:endParaRPr kumimoji="0" lang="id-ID" sz="2000" b="0" i="0" u="none" strike="noStrike" cap="none" normalizeH="0" baseline="0" dirty="0" smtClean="0">
              <a:ln>
                <a:noFill/>
              </a:ln>
              <a:solidFill>
                <a:srgbClr val="002060"/>
              </a:solidFill>
              <a:effectLst/>
              <a:latin typeface="+mj-lt"/>
              <a:cs typeface="Arial" pitchFamily="34" charset="0"/>
            </a:endParaRPr>
          </a:p>
        </p:txBody>
      </p:sp>
      <p:sp>
        <p:nvSpPr>
          <p:cNvPr id="7" name="Title 2"/>
          <p:cNvSpPr txBox="1">
            <a:spLocks/>
          </p:cNvSpPr>
          <p:nvPr/>
        </p:nvSpPr>
        <p:spPr>
          <a:xfrm>
            <a:off x="1043490" y="620688"/>
            <a:ext cx="7024744" cy="1143000"/>
          </a:xfrm>
          <a:prstGeom prst="rect">
            <a:avLst/>
          </a:prstGeom>
        </p:spPr>
        <p:txBody>
          <a:bodyPr>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dirty="0" smtClean="0">
                <a:solidFill>
                  <a:schemeClr val="bg1">
                    <a:lumMod val="50000"/>
                    <a:lumOff val="50000"/>
                  </a:schemeClr>
                </a:solidFill>
              </a:rPr>
              <a:t>Membuat dan Menya</a:t>
            </a:r>
            <a:r>
              <a:rPr lang="id-ID" dirty="0">
                <a:solidFill>
                  <a:schemeClr val="bg1">
                    <a:lumMod val="50000"/>
                    <a:lumOff val="50000"/>
                  </a:schemeClr>
                </a:solidFill>
              </a:rPr>
              <a:t>j</a:t>
            </a:r>
            <a:r>
              <a:rPr lang="id-ID" dirty="0" smtClean="0">
                <a:solidFill>
                  <a:schemeClr val="bg1">
                    <a:lumMod val="50000"/>
                    <a:lumOff val="50000"/>
                  </a:schemeClr>
                </a:solidFill>
              </a:rPr>
              <a:t>ikan Grafik</a:t>
            </a:r>
            <a:endParaRPr lang="id-ID" dirty="0"/>
          </a:p>
        </p:txBody>
      </p:sp>
      <p:graphicFrame>
        <p:nvGraphicFramePr>
          <p:cNvPr id="6" name="Chart 5"/>
          <p:cNvGraphicFramePr/>
          <p:nvPr>
            <p:extLst>
              <p:ext uri="{D42A27DB-BD31-4B8C-83A1-F6EECF244321}">
                <p14:modId xmlns:p14="http://schemas.microsoft.com/office/powerpoint/2010/main" xmlns="" val="2073243054"/>
              </p:ext>
            </p:extLst>
          </p:nvPr>
        </p:nvGraphicFramePr>
        <p:xfrm>
          <a:off x="2322938" y="3933056"/>
          <a:ext cx="4465848" cy="2572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225401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dirty="0" smtClean="0"/>
              <a:t>Distribusi Frekuensi</a:t>
            </a:r>
            <a:endParaRPr lang="id-ID" dirty="0"/>
          </a:p>
        </p:txBody>
      </p:sp>
      <p:sp>
        <p:nvSpPr>
          <p:cNvPr id="2" name="Content Placeholder 1"/>
          <p:cNvSpPr>
            <a:spLocks noGrp="1"/>
          </p:cNvSpPr>
          <p:nvPr>
            <p:ph idx="1"/>
          </p:nvPr>
        </p:nvSpPr>
        <p:spPr/>
        <p:txBody>
          <a:bodyPr>
            <a:normAutofit/>
          </a:bodyPr>
          <a:lstStyle/>
          <a:p>
            <a:pPr marL="0" indent="0">
              <a:buNone/>
            </a:pPr>
            <a:r>
              <a:rPr lang="id-ID" sz="2600" b="1" dirty="0" smtClean="0">
                <a:solidFill>
                  <a:schemeClr val="tx2">
                    <a:lumMod val="85000"/>
                  </a:schemeClr>
                </a:solidFill>
              </a:rPr>
              <a:t>Definisi</a:t>
            </a:r>
            <a:endParaRPr lang="en-US" sz="2600" b="1" dirty="0">
              <a:solidFill>
                <a:schemeClr val="tx2">
                  <a:lumMod val="85000"/>
                </a:schemeClr>
              </a:solidFill>
            </a:endParaRPr>
          </a:p>
          <a:p>
            <a:pPr marL="68580" indent="0">
              <a:buNone/>
            </a:pPr>
            <a:r>
              <a:rPr lang="id-ID" sz="2200" b="1" dirty="0"/>
              <a:t>Distribusi frekuensi</a:t>
            </a:r>
            <a:r>
              <a:rPr lang="id-ID" sz="2200" dirty="0"/>
              <a:t> adalah susunan data menurut kelas interval tertentu atau menurut kategori tertentu dalam sebuah daftar</a:t>
            </a:r>
          </a:p>
        </p:txBody>
      </p:sp>
    </p:spTree>
    <p:extLst>
      <p:ext uri="{BB962C8B-B14F-4D97-AF65-F5344CB8AC3E}">
        <p14:creationId xmlns:p14="http://schemas.microsoft.com/office/powerpoint/2010/main" xmlns="" val="44030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65312" y="551656"/>
            <a:ext cx="3418656" cy="1596511"/>
          </a:xfrm>
          <a:prstGeom prst="rect">
            <a:avLst/>
          </a:prstGeom>
          <a:solidFill>
            <a:srgbClr val="FFFF99"/>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id-ID" sz="2400" b="1" dirty="0">
                <a:solidFill>
                  <a:schemeClr val="tx1"/>
                </a:solidFill>
              </a:rPr>
              <a:t>Distribusi Tunggal </a:t>
            </a:r>
            <a:r>
              <a:rPr lang="id-ID" sz="2400" dirty="0">
                <a:solidFill>
                  <a:schemeClr val="tx1"/>
                </a:solidFill>
              </a:rPr>
              <a:t>adalah </a:t>
            </a:r>
            <a:r>
              <a:rPr lang="id-ID" sz="2000" dirty="0">
                <a:solidFill>
                  <a:schemeClr val="tx1"/>
                </a:solidFill>
              </a:rPr>
              <a:t>satuan-satuan unit, urutan tiap skor, atau tiap varitas tertentu</a:t>
            </a:r>
            <a:r>
              <a:rPr lang="id-ID" sz="1800" dirty="0">
                <a:solidFill>
                  <a:schemeClr val="tx1"/>
                </a:solidFill>
              </a:rPr>
              <a:t>.</a:t>
            </a:r>
          </a:p>
        </p:txBody>
      </p:sp>
      <p:sp>
        <p:nvSpPr>
          <p:cNvPr id="6" name="Rectangle 5"/>
          <p:cNvSpPr/>
          <p:nvPr/>
        </p:nvSpPr>
        <p:spPr>
          <a:xfrm>
            <a:off x="755576" y="4590256"/>
            <a:ext cx="3581400" cy="1143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6 7 7 6 5 9 5 8 4 9</a:t>
            </a:r>
          </a:p>
          <a:p>
            <a:pPr algn="ctr"/>
            <a:r>
              <a:rPr lang="id-ID" sz="2400" dirty="0" smtClean="0">
                <a:solidFill>
                  <a:schemeClr val="tx2"/>
                </a:solidFill>
              </a:rPr>
              <a:t>8 4 5 7 6 9 5 4 8 6</a:t>
            </a:r>
            <a:endParaRPr lang="id-ID" sz="2400" dirty="0">
              <a:solidFill>
                <a:schemeClr val="tx2"/>
              </a:solidFill>
            </a:endParaRPr>
          </a:p>
        </p:txBody>
      </p:sp>
      <p:sp>
        <p:nvSpPr>
          <p:cNvPr id="8" name="Rectangle 7"/>
          <p:cNvSpPr/>
          <p:nvPr/>
        </p:nvSpPr>
        <p:spPr>
          <a:xfrm>
            <a:off x="5105400" y="1981200"/>
            <a:ext cx="3124200" cy="114053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4 4 4 5 5 5 5 6 6 6 6 7 7 7 8 8 8 9 9 9</a:t>
            </a:r>
            <a:endParaRPr lang="id-ID" sz="2400" dirty="0">
              <a:solidFill>
                <a:schemeClr val="tx2"/>
              </a:solidFill>
            </a:endParaRPr>
          </a:p>
        </p:txBody>
      </p:sp>
      <p:sp>
        <p:nvSpPr>
          <p:cNvPr id="9" name="Down Arrow Callout 8"/>
          <p:cNvSpPr/>
          <p:nvPr/>
        </p:nvSpPr>
        <p:spPr>
          <a:xfrm>
            <a:off x="712168" y="2527920"/>
            <a:ext cx="3787824" cy="1833736"/>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tx1"/>
              </a:solidFill>
            </a:endParaRPr>
          </a:p>
          <a:p>
            <a:pPr algn="ctr"/>
            <a:r>
              <a:rPr lang="id-ID" sz="2000" dirty="0" smtClean="0">
                <a:solidFill>
                  <a:schemeClr val="tx1"/>
                </a:solidFill>
              </a:rPr>
              <a:t>Contoh </a:t>
            </a:r>
            <a:r>
              <a:rPr lang="id-ID" sz="2000" dirty="0">
                <a:solidFill>
                  <a:schemeClr val="tx1"/>
                </a:solidFill>
              </a:rPr>
              <a:t>: kotak di bawah merupakan hasil nilai ulangan Matematika kelas 4 </a:t>
            </a:r>
          </a:p>
          <a:p>
            <a:pPr algn="ctr"/>
            <a:endParaRPr lang="id-ID" dirty="0"/>
          </a:p>
        </p:txBody>
      </p:sp>
      <p:sp>
        <p:nvSpPr>
          <p:cNvPr id="10" name="Down Arrow Callout 9"/>
          <p:cNvSpPr/>
          <p:nvPr/>
        </p:nvSpPr>
        <p:spPr>
          <a:xfrm>
            <a:off x="4996230" y="777522"/>
            <a:ext cx="3392194" cy="1139310"/>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Angka yang sudah di urutkan</a:t>
            </a:r>
            <a:endParaRPr lang="id-ID" sz="2000" dirty="0">
              <a:solidFill>
                <a:schemeClr val="tx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1850002947"/>
              </p:ext>
            </p:extLst>
          </p:nvPr>
        </p:nvGraphicFramePr>
        <p:xfrm>
          <a:off x="5105400" y="3429000"/>
          <a:ext cx="3317272" cy="2926080"/>
        </p:xfrm>
        <a:graphic>
          <a:graphicData uri="http://schemas.openxmlformats.org/drawingml/2006/table">
            <a:tbl>
              <a:tblPr firstRow="1" bandRow="1">
                <a:tableStyleId>{5C22544A-7EE6-4342-B048-85BDC9FD1C3A}</a:tableStyleId>
              </a:tblPr>
              <a:tblGrid>
                <a:gridCol w="930500"/>
                <a:gridCol w="1116601"/>
                <a:gridCol w="1270171"/>
              </a:tblGrid>
              <a:tr h="333186">
                <a:tc>
                  <a:txBody>
                    <a:bodyPr/>
                    <a:lstStyle/>
                    <a:p>
                      <a:pPr algn="ctr"/>
                      <a:r>
                        <a:rPr lang="id-ID" dirty="0" smtClean="0">
                          <a:solidFill>
                            <a:schemeClr val="tx1"/>
                          </a:solidFill>
                        </a:rPr>
                        <a:t>Nilai</a:t>
                      </a:r>
                      <a:endParaRPr lang="id-ID" dirty="0">
                        <a:solidFill>
                          <a:schemeClr val="tx1"/>
                        </a:solidFill>
                      </a:endParaRPr>
                    </a:p>
                  </a:txBody>
                  <a:tcPr>
                    <a:solidFill>
                      <a:schemeClr val="accent5">
                        <a:lumMod val="60000"/>
                        <a:lumOff val="40000"/>
                      </a:schemeClr>
                    </a:solidFill>
                  </a:tcPr>
                </a:tc>
                <a:tc>
                  <a:txBody>
                    <a:bodyPr/>
                    <a:lstStyle/>
                    <a:p>
                      <a:pPr algn="ctr"/>
                      <a:r>
                        <a:rPr lang="id-ID" dirty="0" smtClean="0">
                          <a:solidFill>
                            <a:schemeClr val="tx1"/>
                          </a:solidFill>
                        </a:rPr>
                        <a:t>Turus</a:t>
                      </a:r>
                      <a:endParaRPr lang="id-ID" dirty="0">
                        <a:solidFill>
                          <a:schemeClr val="tx1"/>
                        </a:solidFill>
                      </a:endParaRPr>
                    </a:p>
                  </a:txBody>
                  <a:tcPr>
                    <a:solidFill>
                      <a:schemeClr val="accent5">
                        <a:lumMod val="60000"/>
                        <a:lumOff val="40000"/>
                      </a:schemeClr>
                    </a:solidFill>
                  </a:tcPr>
                </a:tc>
                <a:tc>
                  <a:txBody>
                    <a:bodyPr/>
                    <a:lstStyle/>
                    <a:p>
                      <a:pPr algn="ctr"/>
                      <a:r>
                        <a:rPr lang="id-ID" dirty="0" smtClean="0">
                          <a:solidFill>
                            <a:schemeClr val="tx1"/>
                          </a:solidFill>
                        </a:rPr>
                        <a:t>Frekuensi</a:t>
                      </a:r>
                      <a:endParaRPr lang="id-ID" dirty="0">
                        <a:solidFill>
                          <a:schemeClr val="tx1"/>
                        </a:solidFill>
                      </a:endParaRPr>
                    </a:p>
                  </a:txBody>
                  <a:tcPr>
                    <a:solidFill>
                      <a:schemeClr val="accent5">
                        <a:lumMod val="60000"/>
                        <a:lumOff val="40000"/>
                      </a:schemeClr>
                    </a:solidFill>
                  </a:tcPr>
                </a:tc>
              </a:tr>
              <a:tr h="333186">
                <a:tc>
                  <a:txBody>
                    <a:bodyPr/>
                    <a:lstStyle/>
                    <a:p>
                      <a:pPr algn="ctr"/>
                      <a:r>
                        <a:rPr lang="id-ID" dirty="0" smtClean="0"/>
                        <a:t>4</a:t>
                      </a:r>
                      <a:endParaRPr lang="id-ID" dirty="0"/>
                    </a:p>
                  </a:txBody>
                  <a:tcPr/>
                </a:tc>
                <a:tc>
                  <a:txBody>
                    <a:bodyPr/>
                    <a:lstStyle/>
                    <a:p>
                      <a:pPr algn="ctr"/>
                      <a:r>
                        <a:rPr lang="id-ID" dirty="0" smtClean="0"/>
                        <a:t>III</a:t>
                      </a:r>
                      <a:endParaRPr lang="id-ID" dirty="0"/>
                    </a:p>
                  </a:txBody>
                  <a:tcPr/>
                </a:tc>
                <a:tc>
                  <a:txBody>
                    <a:bodyPr/>
                    <a:lstStyle/>
                    <a:p>
                      <a:pPr algn="ctr"/>
                      <a:r>
                        <a:rPr lang="id-ID" dirty="0" smtClean="0"/>
                        <a:t>3</a:t>
                      </a:r>
                      <a:endParaRPr lang="id-ID" dirty="0"/>
                    </a:p>
                  </a:txBody>
                  <a:tcPr/>
                </a:tc>
              </a:tr>
              <a:tr h="333186">
                <a:tc>
                  <a:txBody>
                    <a:bodyPr/>
                    <a:lstStyle/>
                    <a:p>
                      <a:pPr algn="ctr"/>
                      <a:r>
                        <a:rPr lang="id-ID" dirty="0" smtClean="0"/>
                        <a:t>5</a:t>
                      </a:r>
                      <a:endParaRPr lang="id-ID" dirty="0"/>
                    </a:p>
                  </a:txBody>
                  <a:tcPr/>
                </a:tc>
                <a:tc>
                  <a:txBody>
                    <a:bodyPr/>
                    <a:lstStyle/>
                    <a:p>
                      <a:pPr algn="ctr"/>
                      <a:r>
                        <a:rPr lang="id-ID" dirty="0" smtClean="0"/>
                        <a:t>IIII</a:t>
                      </a:r>
                      <a:endParaRPr lang="id-ID" dirty="0"/>
                    </a:p>
                  </a:txBody>
                  <a:tcPr/>
                </a:tc>
                <a:tc>
                  <a:txBody>
                    <a:bodyPr/>
                    <a:lstStyle/>
                    <a:p>
                      <a:pPr algn="ctr"/>
                      <a:r>
                        <a:rPr lang="id-ID" dirty="0" smtClean="0"/>
                        <a:t>4</a:t>
                      </a:r>
                      <a:endParaRPr lang="id-ID" dirty="0"/>
                    </a:p>
                  </a:txBody>
                  <a:tcPr/>
                </a:tc>
              </a:tr>
              <a:tr h="333186">
                <a:tc>
                  <a:txBody>
                    <a:bodyPr/>
                    <a:lstStyle/>
                    <a:p>
                      <a:pPr algn="ctr"/>
                      <a:r>
                        <a:rPr lang="id-ID" dirty="0" smtClean="0"/>
                        <a:t>6</a:t>
                      </a:r>
                      <a:endParaRPr lang="id-ID" dirty="0"/>
                    </a:p>
                  </a:txBody>
                  <a:tcPr/>
                </a:tc>
                <a:tc>
                  <a:txBody>
                    <a:bodyPr/>
                    <a:lstStyle/>
                    <a:p>
                      <a:pPr algn="ctr"/>
                      <a:r>
                        <a:rPr lang="id-ID" dirty="0" smtClean="0"/>
                        <a:t>IIII</a:t>
                      </a:r>
                      <a:endParaRPr lang="id-ID" dirty="0"/>
                    </a:p>
                  </a:txBody>
                  <a:tcPr/>
                </a:tc>
                <a:tc>
                  <a:txBody>
                    <a:bodyPr/>
                    <a:lstStyle/>
                    <a:p>
                      <a:pPr algn="ctr"/>
                      <a:r>
                        <a:rPr lang="id-ID" dirty="0" smtClean="0"/>
                        <a:t>4</a:t>
                      </a:r>
                      <a:endParaRPr lang="id-ID" dirty="0"/>
                    </a:p>
                  </a:txBody>
                  <a:tcPr/>
                </a:tc>
              </a:tr>
              <a:tr h="333186">
                <a:tc>
                  <a:txBody>
                    <a:bodyPr/>
                    <a:lstStyle/>
                    <a:p>
                      <a:pPr algn="ctr"/>
                      <a:r>
                        <a:rPr lang="id-ID" dirty="0" smtClean="0"/>
                        <a:t>7</a:t>
                      </a:r>
                      <a:endParaRPr lang="id-ID" dirty="0"/>
                    </a:p>
                  </a:txBody>
                  <a:tcPr/>
                </a:tc>
                <a:tc>
                  <a:txBody>
                    <a:bodyPr/>
                    <a:lstStyle/>
                    <a:p>
                      <a:pPr algn="ctr"/>
                      <a:r>
                        <a:rPr lang="id-ID" dirty="0" smtClean="0"/>
                        <a:t>III</a:t>
                      </a:r>
                      <a:endParaRPr lang="id-ID" dirty="0"/>
                    </a:p>
                  </a:txBody>
                  <a:tcPr/>
                </a:tc>
                <a:tc>
                  <a:txBody>
                    <a:bodyPr/>
                    <a:lstStyle/>
                    <a:p>
                      <a:pPr algn="ctr"/>
                      <a:r>
                        <a:rPr lang="id-ID" dirty="0" smtClean="0"/>
                        <a:t>3</a:t>
                      </a:r>
                      <a:endParaRPr lang="id-ID" dirty="0"/>
                    </a:p>
                  </a:txBody>
                  <a:tcPr/>
                </a:tc>
              </a:tr>
              <a:tr h="333186">
                <a:tc>
                  <a:txBody>
                    <a:bodyPr/>
                    <a:lstStyle/>
                    <a:p>
                      <a:pPr algn="ctr"/>
                      <a:r>
                        <a:rPr lang="id-ID" dirty="0" smtClean="0"/>
                        <a:t>8</a:t>
                      </a:r>
                      <a:endParaRPr lang="id-ID" dirty="0"/>
                    </a:p>
                  </a:txBody>
                  <a:tcPr/>
                </a:tc>
                <a:tc>
                  <a:txBody>
                    <a:bodyPr/>
                    <a:lstStyle/>
                    <a:p>
                      <a:pPr algn="ctr"/>
                      <a:r>
                        <a:rPr lang="id-ID" dirty="0" smtClean="0"/>
                        <a:t>III</a:t>
                      </a:r>
                      <a:endParaRPr lang="id-ID" dirty="0"/>
                    </a:p>
                  </a:txBody>
                  <a:tcPr/>
                </a:tc>
                <a:tc>
                  <a:txBody>
                    <a:bodyPr/>
                    <a:lstStyle/>
                    <a:p>
                      <a:pPr algn="ctr"/>
                      <a:r>
                        <a:rPr lang="id-ID" dirty="0" smtClean="0"/>
                        <a:t>3</a:t>
                      </a:r>
                      <a:endParaRPr lang="id-ID" dirty="0"/>
                    </a:p>
                  </a:txBody>
                  <a:tcPr/>
                </a:tc>
              </a:tr>
              <a:tr h="333186">
                <a:tc>
                  <a:txBody>
                    <a:bodyPr/>
                    <a:lstStyle/>
                    <a:p>
                      <a:pPr algn="ctr"/>
                      <a:r>
                        <a:rPr lang="id-ID" dirty="0" smtClean="0"/>
                        <a:t>9</a:t>
                      </a:r>
                      <a:endParaRPr lang="id-ID" dirty="0"/>
                    </a:p>
                  </a:txBody>
                  <a:tcPr/>
                </a:tc>
                <a:tc>
                  <a:txBody>
                    <a:bodyPr/>
                    <a:lstStyle/>
                    <a:p>
                      <a:pPr algn="ctr"/>
                      <a:r>
                        <a:rPr lang="id-ID" dirty="0" smtClean="0"/>
                        <a:t>III</a:t>
                      </a:r>
                      <a:endParaRPr lang="id-ID" dirty="0"/>
                    </a:p>
                  </a:txBody>
                  <a:tcPr/>
                </a:tc>
                <a:tc>
                  <a:txBody>
                    <a:bodyPr/>
                    <a:lstStyle/>
                    <a:p>
                      <a:pPr algn="ctr"/>
                      <a:r>
                        <a:rPr lang="id-ID" dirty="0" smtClean="0"/>
                        <a:t>3</a:t>
                      </a:r>
                      <a:endParaRPr lang="id-ID" dirty="0"/>
                    </a:p>
                  </a:txBody>
                  <a:tcPr/>
                </a:tc>
              </a:tr>
              <a:tr h="333186">
                <a:tc>
                  <a:txBody>
                    <a:bodyPr/>
                    <a:lstStyle/>
                    <a:p>
                      <a:r>
                        <a:rPr lang="id-ID" dirty="0" smtClean="0"/>
                        <a:t>Total</a:t>
                      </a:r>
                      <a:endParaRPr lang="id-ID" dirty="0"/>
                    </a:p>
                  </a:txBody>
                  <a:tcPr/>
                </a:tc>
                <a:tc>
                  <a:txBody>
                    <a:bodyPr/>
                    <a:lstStyle/>
                    <a:p>
                      <a:endParaRPr lang="id-ID" dirty="0"/>
                    </a:p>
                  </a:txBody>
                  <a:tcPr/>
                </a:tc>
                <a:tc>
                  <a:txBody>
                    <a:bodyPr/>
                    <a:lstStyle/>
                    <a:p>
                      <a:pPr algn="ctr"/>
                      <a:r>
                        <a:rPr lang="id-ID" dirty="0" smtClean="0"/>
                        <a:t>20</a:t>
                      </a:r>
                      <a:endParaRPr lang="id-ID" dirty="0"/>
                    </a:p>
                  </a:txBody>
                  <a:tcPr/>
                </a:tc>
              </a:tr>
            </a:tbl>
          </a:graphicData>
        </a:graphic>
      </p:graphicFrame>
    </p:spTree>
    <p:extLst>
      <p:ext uri="{BB962C8B-B14F-4D97-AF65-F5344CB8AC3E}">
        <p14:creationId xmlns:p14="http://schemas.microsoft.com/office/powerpoint/2010/main" xmlns="" val="13097094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42120" y="696474"/>
            <a:ext cx="3710880" cy="2334344"/>
          </a:xfrm>
          <a:prstGeom prst="rect">
            <a:avLst/>
          </a:prstGeom>
          <a:solidFill>
            <a:srgbClr val="FF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id-ID" sz="2400" b="1" dirty="0" smtClean="0">
                <a:solidFill>
                  <a:schemeClr val="tx1"/>
                </a:solidFill>
              </a:rPr>
              <a:t>Distribusi Bergolong </a:t>
            </a:r>
            <a:r>
              <a:rPr lang="id-ID" sz="2400" dirty="0" smtClean="0">
                <a:solidFill>
                  <a:schemeClr val="tx1"/>
                </a:solidFill>
              </a:rPr>
              <a:t>adalah</a:t>
            </a:r>
            <a:r>
              <a:rPr lang="id-ID" sz="2400" b="1" dirty="0" smtClean="0">
                <a:solidFill>
                  <a:schemeClr val="tx1"/>
                </a:solidFill>
              </a:rPr>
              <a:t> </a:t>
            </a:r>
            <a:r>
              <a:rPr lang="id-ID" sz="2000" dirty="0">
                <a:solidFill>
                  <a:schemeClr val="tx1"/>
                </a:solidFill>
              </a:rPr>
              <a:t>Daftar yang memuat data </a:t>
            </a:r>
            <a:r>
              <a:rPr lang="id-ID" sz="2000" dirty="0" smtClean="0">
                <a:solidFill>
                  <a:schemeClr val="tx1"/>
                </a:solidFill>
              </a:rPr>
              <a:t>berkelompok, </a:t>
            </a:r>
            <a:r>
              <a:rPr lang="id-ID" sz="2000" dirty="0">
                <a:solidFill>
                  <a:schemeClr val="tx1"/>
                </a:solidFill>
              </a:rPr>
              <a:t>Distribusi bergolong terdiri atas beberapa interval kelas dalam penyusunannya.</a:t>
            </a:r>
          </a:p>
        </p:txBody>
      </p:sp>
      <p:sp>
        <p:nvSpPr>
          <p:cNvPr id="5" name="Down Arrow Callout 4"/>
          <p:cNvSpPr/>
          <p:nvPr/>
        </p:nvSpPr>
        <p:spPr>
          <a:xfrm>
            <a:off x="695400" y="3259418"/>
            <a:ext cx="3660576" cy="1752600"/>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Contoh : kotak di bawah merupakan </a:t>
            </a:r>
            <a:r>
              <a:rPr lang="id-ID" dirty="0" smtClean="0">
                <a:solidFill>
                  <a:schemeClr val="tx1"/>
                </a:solidFill>
              </a:rPr>
              <a:t>hasil pengukuran berat badan anak kelas 4</a:t>
            </a:r>
            <a:endParaRPr lang="id-ID" dirty="0">
              <a:solidFill>
                <a:schemeClr val="tx1"/>
              </a:solidFill>
            </a:endParaRPr>
          </a:p>
        </p:txBody>
      </p:sp>
      <p:sp>
        <p:nvSpPr>
          <p:cNvPr id="6" name="Rectangle 5"/>
          <p:cNvSpPr/>
          <p:nvPr/>
        </p:nvSpPr>
        <p:spPr>
          <a:xfrm>
            <a:off x="518864" y="5088218"/>
            <a:ext cx="3888432" cy="11490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31 33 45 32 37 48 36 34 35 41 38 43 49 30 30 31 33 44 37 41</a:t>
            </a:r>
          </a:p>
        </p:txBody>
      </p:sp>
      <p:graphicFrame>
        <p:nvGraphicFramePr>
          <p:cNvPr id="8" name="Table 7"/>
          <p:cNvGraphicFramePr>
            <a:graphicFrameLocks noGrp="1"/>
          </p:cNvGraphicFramePr>
          <p:nvPr>
            <p:extLst>
              <p:ext uri="{D42A27DB-BD31-4B8C-83A1-F6EECF244321}">
                <p14:modId xmlns:p14="http://schemas.microsoft.com/office/powerpoint/2010/main" xmlns="" val="2941635465"/>
              </p:ext>
            </p:extLst>
          </p:nvPr>
        </p:nvGraphicFramePr>
        <p:xfrm>
          <a:off x="4644008" y="4105632"/>
          <a:ext cx="4038600" cy="2103120"/>
        </p:xfrm>
        <a:graphic>
          <a:graphicData uri="http://schemas.openxmlformats.org/drawingml/2006/table">
            <a:tbl>
              <a:tblPr firstRow="1" bandRow="1">
                <a:tableStyleId>{93296810-A885-4BE3-A3E7-6D5BEEA58F35}</a:tableStyleId>
              </a:tblPr>
              <a:tblGrid>
                <a:gridCol w="942256"/>
                <a:gridCol w="1082352"/>
                <a:gridCol w="789856"/>
                <a:gridCol w="1224136"/>
              </a:tblGrid>
              <a:tr h="620404">
                <a:tc>
                  <a:txBody>
                    <a:bodyPr/>
                    <a:lstStyle/>
                    <a:p>
                      <a:pPr algn="ctr"/>
                      <a:r>
                        <a:rPr lang="id-ID" dirty="0" smtClean="0"/>
                        <a:t>Berat badan</a:t>
                      </a:r>
                      <a:endParaRPr lang="id-ID" dirty="0"/>
                    </a:p>
                  </a:txBody>
                  <a:tcPr/>
                </a:tc>
                <a:tc>
                  <a:txBody>
                    <a:bodyPr/>
                    <a:lstStyle/>
                    <a:p>
                      <a:pPr algn="ctr"/>
                      <a:r>
                        <a:rPr lang="id-ID" dirty="0" smtClean="0"/>
                        <a:t>Titik tengah</a:t>
                      </a:r>
                      <a:endParaRPr lang="id-ID" dirty="0"/>
                    </a:p>
                  </a:txBody>
                  <a:tcPr/>
                </a:tc>
                <a:tc>
                  <a:txBody>
                    <a:bodyPr/>
                    <a:lstStyle/>
                    <a:p>
                      <a:pPr algn="ctr"/>
                      <a:r>
                        <a:rPr lang="id-ID" dirty="0" smtClean="0"/>
                        <a:t>Turus</a:t>
                      </a:r>
                      <a:endParaRPr lang="id-ID" dirty="0"/>
                    </a:p>
                  </a:txBody>
                  <a:tcPr/>
                </a:tc>
                <a:tc>
                  <a:txBody>
                    <a:bodyPr/>
                    <a:lstStyle/>
                    <a:p>
                      <a:pPr algn="ctr"/>
                      <a:r>
                        <a:rPr lang="id-ID" dirty="0" smtClean="0"/>
                        <a:t>Frekuensi</a:t>
                      </a:r>
                      <a:endParaRPr lang="id-ID" dirty="0"/>
                    </a:p>
                  </a:txBody>
                  <a:tcPr/>
                </a:tc>
              </a:tr>
              <a:tr h="356463">
                <a:tc>
                  <a:txBody>
                    <a:bodyPr/>
                    <a:lstStyle/>
                    <a:p>
                      <a:pPr algn="ctr"/>
                      <a:r>
                        <a:rPr lang="id-ID" dirty="0" smtClean="0"/>
                        <a:t>30-34</a:t>
                      </a:r>
                      <a:endParaRPr lang="id-ID" dirty="0"/>
                    </a:p>
                  </a:txBody>
                  <a:tcPr/>
                </a:tc>
                <a:tc>
                  <a:txBody>
                    <a:bodyPr/>
                    <a:lstStyle/>
                    <a:p>
                      <a:pPr algn="ctr"/>
                      <a:r>
                        <a:rPr lang="id-ID" dirty="0" smtClean="0"/>
                        <a:t>32</a:t>
                      </a:r>
                      <a:endParaRPr lang="id-ID" dirty="0"/>
                    </a:p>
                  </a:txBody>
                  <a:tcPr/>
                </a:tc>
                <a:tc>
                  <a:txBody>
                    <a:bodyPr/>
                    <a:lstStyle/>
                    <a:p>
                      <a:pPr algn="ctr"/>
                      <a:r>
                        <a:rPr lang="id-ID" dirty="0" smtClean="0"/>
                        <a:t>IIII III</a:t>
                      </a:r>
                      <a:endParaRPr lang="id-ID" dirty="0"/>
                    </a:p>
                  </a:txBody>
                  <a:tcPr/>
                </a:tc>
                <a:tc>
                  <a:txBody>
                    <a:bodyPr/>
                    <a:lstStyle/>
                    <a:p>
                      <a:pPr algn="ctr"/>
                      <a:r>
                        <a:rPr lang="id-ID" dirty="0" smtClean="0"/>
                        <a:t> 8</a:t>
                      </a:r>
                      <a:endParaRPr lang="id-ID" dirty="0"/>
                    </a:p>
                  </a:txBody>
                  <a:tcPr/>
                </a:tc>
              </a:tr>
              <a:tr h="356463">
                <a:tc>
                  <a:txBody>
                    <a:bodyPr/>
                    <a:lstStyle/>
                    <a:p>
                      <a:pPr algn="ctr"/>
                      <a:r>
                        <a:rPr lang="id-ID" dirty="0" smtClean="0"/>
                        <a:t>35-39</a:t>
                      </a:r>
                      <a:endParaRPr lang="id-ID" dirty="0"/>
                    </a:p>
                  </a:txBody>
                  <a:tcPr/>
                </a:tc>
                <a:tc>
                  <a:txBody>
                    <a:bodyPr/>
                    <a:lstStyle/>
                    <a:p>
                      <a:pPr algn="ctr"/>
                      <a:r>
                        <a:rPr lang="id-ID" dirty="0" smtClean="0"/>
                        <a:t>37</a:t>
                      </a:r>
                      <a:endParaRPr lang="id-ID" dirty="0"/>
                    </a:p>
                  </a:txBody>
                  <a:tcPr/>
                </a:tc>
                <a:tc>
                  <a:txBody>
                    <a:bodyPr/>
                    <a:lstStyle/>
                    <a:p>
                      <a:pPr algn="ctr"/>
                      <a:r>
                        <a:rPr lang="id-ID" dirty="0" smtClean="0"/>
                        <a:t>IIII</a:t>
                      </a:r>
                      <a:endParaRPr lang="id-ID" dirty="0"/>
                    </a:p>
                  </a:txBody>
                  <a:tcPr/>
                </a:tc>
                <a:tc>
                  <a:txBody>
                    <a:bodyPr/>
                    <a:lstStyle/>
                    <a:p>
                      <a:pPr algn="ctr"/>
                      <a:r>
                        <a:rPr lang="id-ID" dirty="0" smtClean="0"/>
                        <a:t> 5</a:t>
                      </a:r>
                      <a:endParaRPr lang="id-ID" dirty="0"/>
                    </a:p>
                  </a:txBody>
                  <a:tcPr/>
                </a:tc>
              </a:tr>
              <a:tr h="356463">
                <a:tc>
                  <a:txBody>
                    <a:bodyPr/>
                    <a:lstStyle/>
                    <a:p>
                      <a:pPr algn="ctr"/>
                      <a:r>
                        <a:rPr lang="id-ID" dirty="0" smtClean="0"/>
                        <a:t>40-44</a:t>
                      </a:r>
                      <a:endParaRPr lang="id-ID" dirty="0"/>
                    </a:p>
                  </a:txBody>
                  <a:tcPr/>
                </a:tc>
                <a:tc>
                  <a:txBody>
                    <a:bodyPr/>
                    <a:lstStyle/>
                    <a:p>
                      <a:pPr algn="ctr"/>
                      <a:r>
                        <a:rPr lang="id-ID" dirty="0" smtClean="0"/>
                        <a:t>42</a:t>
                      </a:r>
                      <a:endParaRPr lang="id-ID" dirty="0"/>
                    </a:p>
                  </a:txBody>
                  <a:tcPr/>
                </a:tc>
                <a:tc>
                  <a:txBody>
                    <a:bodyPr/>
                    <a:lstStyle/>
                    <a:p>
                      <a:pPr algn="ctr"/>
                      <a:r>
                        <a:rPr lang="id-ID" dirty="0" smtClean="0"/>
                        <a:t> IIII</a:t>
                      </a:r>
                      <a:endParaRPr lang="id-ID" dirty="0"/>
                    </a:p>
                  </a:txBody>
                  <a:tcPr/>
                </a:tc>
                <a:tc>
                  <a:txBody>
                    <a:bodyPr/>
                    <a:lstStyle/>
                    <a:p>
                      <a:pPr algn="ctr"/>
                      <a:r>
                        <a:rPr lang="id-ID" dirty="0" smtClean="0"/>
                        <a:t> 4</a:t>
                      </a:r>
                      <a:endParaRPr lang="id-ID" dirty="0"/>
                    </a:p>
                  </a:txBody>
                  <a:tcPr/>
                </a:tc>
              </a:tr>
              <a:tr h="356463">
                <a:tc>
                  <a:txBody>
                    <a:bodyPr/>
                    <a:lstStyle/>
                    <a:p>
                      <a:pPr algn="ctr"/>
                      <a:r>
                        <a:rPr lang="id-ID" dirty="0" smtClean="0"/>
                        <a:t>45-49</a:t>
                      </a:r>
                      <a:endParaRPr lang="id-ID" dirty="0"/>
                    </a:p>
                  </a:txBody>
                  <a:tcPr/>
                </a:tc>
                <a:tc>
                  <a:txBody>
                    <a:bodyPr/>
                    <a:lstStyle/>
                    <a:p>
                      <a:pPr algn="ctr"/>
                      <a:r>
                        <a:rPr lang="id-ID" dirty="0" smtClean="0"/>
                        <a:t>47</a:t>
                      </a:r>
                      <a:endParaRPr lang="id-ID" dirty="0"/>
                    </a:p>
                  </a:txBody>
                  <a:tcPr/>
                </a:tc>
                <a:tc>
                  <a:txBody>
                    <a:bodyPr/>
                    <a:lstStyle/>
                    <a:p>
                      <a:pPr algn="ctr"/>
                      <a:r>
                        <a:rPr lang="id-ID" dirty="0" smtClean="0"/>
                        <a:t>III</a:t>
                      </a:r>
                      <a:endParaRPr lang="id-ID" dirty="0"/>
                    </a:p>
                  </a:txBody>
                  <a:tcPr/>
                </a:tc>
                <a:tc>
                  <a:txBody>
                    <a:bodyPr/>
                    <a:lstStyle/>
                    <a:p>
                      <a:pPr algn="ctr"/>
                      <a:r>
                        <a:rPr lang="id-ID" dirty="0" smtClean="0"/>
                        <a:t>3</a:t>
                      </a:r>
                      <a:endParaRPr lang="id-ID" dirty="0"/>
                    </a:p>
                  </a:txBody>
                  <a:tcPr/>
                </a:tc>
              </a:tr>
            </a:tbl>
          </a:graphicData>
        </a:graphic>
      </p:graphicFrame>
      <p:sp>
        <p:nvSpPr>
          <p:cNvPr id="9" name="Rectangle 8"/>
          <p:cNvSpPr/>
          <p:nvPr/>
        </p:nvSpPr>
        <p:spPr>
          <a:xfrm>
            <a:off x="4709864" y="2726018"/>
            <a:ext cx="3888432" cy="112587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30 30 31 31 32 33 33 34 35 36 37 37 38 41 41 43 44 45 48 49 </a:t>
            </a:r>
          </a:p>
        </p:txBody>
      </p:sp>
      <p:cxnSp>
        <p:nvCxnSpPr>
          <p:cNvPr id="11" name="Straight Connector 10"/>
          <p:cNvCxnSpPr/>
          <p:nvPr/>
        </p:nvCxnSpPr>
        <p:spPr>
          <a:xfrm>
            <a:off x="6948264" y="4797152"/>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20272" y="5157192"/>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wn Arrow Callout 12"/>
          <p:cNvSpPr/>
          <p:nvPr/>
        </p:nvSpPr>
        <p:spPr>
          <a:xfrm>
            <a:off x="5167064" y="1354418"/>
            <a:ext cx="2971800" cy="1133872"/>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Berat badan yang sudah di urutkan</a:t>
            </a:r>
            <a:endParaRPr lang="id-ID" sz="2000" dirty="0">
              <a:solidFill>
                <a:schemeClr val="tx1"/>
              </a:solidFill>
            </a:endParaRPr>
          </a:p>
        </p:txBody>
      </p:sp>
    </p:spTree>
    <p:extLst>
      <p:ext uri="{BB962C8B-B14F-4D97-AF65-F5344CB8AC3E}">
        <p14:creationId xmlns:p14="http://schemas.microsoft.com/office/powerpoint/2010/main" xmlns="" val="7785714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Callout 5"/>
          <p:cNvSpPr/>
          <p:nvPr/>
        </p:nvSpPr>
        <p:spPr>
          <a:xfrm>
            <a:off x="827584" y="1295400"/>
            <a:ext cx="3528392" cy="1629544"/>
          </a:xfrm>
          <a:prstGeom prst="rightArrowCallout">
            <a:avLst>
              <a:gd name="adj1" fmla="val 51327"/>
              <a:gd name="adj2" fmla="val 47558"/>
              <a:gd name="adj3" fmla="val 34288"/>
              <a:gd name="adj4" fmla="val 72136"/>
            </a:avLst>
          </a:prstGeom>
          <a:solidFill>
            <a:srgbClr val="CC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solidFill>
                <a:schemeClr val="tx1"/>
              </a:solidFill>
            </a:endParaRPr>
          </a:p>
          <a:p>
            <a:pPr algn="ctr"/>
            <a:r>
              <a:rPr lang="id-ID" b="1" dirty="0" smtClean="0">
                <a:solidFill>
                  <a:schemeClr val="tx1"/>
                </a:solidFill>
              </a:rPr>
              <a:t>Kelas-kelas </a:t>
            </a:r>
            <a:r>
              <a:rPr lang="id-ID" b="1" dirty="0">
                <a:solidFill>
                  <a:schemeClr val="tx1"/>
                </a:solidFill>
              </a:rPr>
              <a:t>(class) adalah </a:t>
            </a:r>
            <a:r>
              <a:rPr lang="id-ID" dirty="0">
                <a:solidFill>
                  <a:schemeClr val="tx1"/>
                </a:solidFill>
              </a:rPr>
              <a:t>kelompok nilai data atau variable dari suatu data acak.</a:t>
            </a:r>
          </a:p>
          <a:p>
            <a:pPr algn="ctr"/>
            <a:endParaRPr lang="id-ID" dirty="0"/>
          </a:p>
        </p:txBody>
      </p:sp>
      <p:sp>
        <p:nvSpPr>
          <p:cNvPr id="8" name="Right Arrow Callout 7"/>
          <p:cNvSpPr/>
          <p:nvPr/>
        </p:nvSpPr>
        <p:spPr>
          <a:xfrm>
            <a:off x="851604" y="3124200"/>
            <a:ext cx="3504372" cy="1524000"/>
          </a:xfrm>
          <a:prstGeom prst="rightArrowCallout">
            <a:avLst>
              <a:gd name="adj1" fmla="val 51327"/>
              <a:gd name="adj2" fmla="val 47558"/>
              <a:gd name="adj3" fmla="val 34288"/>
              <a:gd name="adj4" fmla="val 72136"/>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b="1" dirty="0" smtClean="0">
              <a:solidFill>
                <a:schemeClr val="tx1"/>
              </a:solidFill>
            </a:endParaRPr>
          </a:p>
          <a:p>
            <a:pPr algn="ctr"/>
            <a:r>
              <a:rPr lang="sv-SE" sz="2000" b="1" dirty="0" smtClean="0">
                <a:solidFill>
                  <a:schemeClr val="tx1"/>
                </a:solidFill>
              </a:rPr>
              <a:t>Interval </a:t>
            </a:r>
            <a:r>
              <a:rPr lang="sv-SE" sz="2000" b="1" dirty="0">
                <a:solidFill>
                  <a:schemeClr val="tx1"/>
                </a:solidFill>
              </a:rPr>
              <a:t>kelas adalah </a:t>
            </a:r>
            <a:r>
              <a:rPr lang="id-ID" dirty="0" smtClean="0">
                <a:solidFill>
                  <a:schemeClr val="tx1"/>
                </a:solidFill>
              </a:rPr>
              <a:t>jarak</a:t>
            </a:r>
            <a:r>
              <a:rPr lang="sv-SE" dirty="0" smtClean="0">
                <a:solidFill>
                  <a:schemeClr val="tx1"/>
                </a:solidFill>
              </a:rPr>
              <a:t> </a:t>
            </a:r>
            <a:r>
              <a:rPr lang="sv-SE" dirty="0">
                <a:solidFill>
                  <a:schemeClr val="tx1"/>
                </a:solidFill>
              </a:rPr>
              <a:t>yang memisahkan kelas yang satu dengan kelas yang lain. </a:t>
            </a:r>
            <a:endParaRPr lang="id-ID" dirty="0">
              <a:solidFill>
                <a:schemeClr val="tx1"/>
              </a:solidFill>
            </a:endParaRPr>
          </a:p>
          <a:p>
            <a:pPr algn="ctr"/>
            <a:endParaRPr lang="id-ID" dirty="0"/>
          </a:p>
        </p:txBody>
      </p:sp>
      <p:sp>
        <p:nvSpPr>
          <p:cNvPr id="10" name="Rectangle 9"/>
          <p:cNvSpPr/>
          <p:nvPr/>
        </p:nvSpPr>
        <p:spPr>
          <a:xfrm>
            <a:off x="4355976" y="1524000"/>
            <a:ext cx="3888432" cy="111826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30 30 31 31 32 33 33 34 35 36 37 37 38 41 41 43 44 45 48 49 </a:t>
            </a:r>
          </a:p>
        </p:txBody>
      </p:sp>
      <p:graphicFrame>
        <p:nvGraphicFramePr>
          <p:cNvPr id="12" name="Table 11"/>
          <p:cNvGraphicFramePr>
            <a:graphicFrameLocks noGrp="1"/>
          </p:cNvGraphicFramePr>
          <p:nvPr>
            <p:extLst>
              <p:ext uri="{D42A27DB-BD31-4B8C-83A1-F6EECF244321}">
                <p14:modId xmlns:p14="http://schemas.microsoft.com/office/powerpoint/2010/main" xmlns="" val="1564681558"/>
              </p:ext>
            </p:extLst>
          </p:nvPr>
        </p:nvGraphicFramePr>
        <p:xfrm>
          <a:off x="4427984" y="3050356"/>
          <a:ext cx="4176464" cy="1746796"/>
        </p:xfrm>
        <a:graphic>
          <a:graphicData uri="http://schemas.openxmlformats.org/drawingml/2006/table">
            <a:tbl>
              <a:tblPr firstRow="1" bandRow="1">
                <a:tableStyleId>{5C22544A-7EE6-4342-B048-85BDC9FD1C3A}</a:tableStyleId>
              </a:tblPr>
              <a:tblGrid>
                <a:gridCol w="1418422"/>
                <a:gridCol w="2758042"/>
              </a:tblGrid>
              <a:tr h="436699">
                <a:tc>
                  <a:txBody>
                    <a:bodyPr/>
                    <a:lstStyle/>
                    <a:p>
                      <a:pPr algn="ctr"/>
                      <a:r>
                        <a:rPr lang="id-ID" b="0" dirty="0" smtClean="0">
                          <a:solidFill>
                            <a:schemeClr val="tx1"/>
                          </a:solidFill>
                        </a:rPr>
                        <a:t>30-34</a:t>
                      </a:r>
                      <a:endParaRPr lang="id-ID" b="0" dirty="0">
                        <a:solidFill>
                          <a:schemeClr val="tx1"/>
                        </a:solidFill>
                      </a:endParaRPr>
                    </a:p>
                  </a:txBody>
                  <a:tcPr/>
                </a:tc>
                <a:tc>
                  <a:txBody>
                    <a:bodyPr/>
                    <a:lstStyle/>
                    <a:p>
                      <a:pPr algn="ctr"/>
                      <a:r>
                        <a:rPr lang="id-ID" b="0" dirty="0" smtClean="0">
                          <a:solidFill>
                            <a:schemeClr val="tx1"/>
                          </a:solidFill>
                        </a:rPr>
                        <a:t>Interval</a:t>
                      </a:r>
                      <a:r>
                        <a:rPr lang="id-ID" b="0" baseline="0" dirty="0" smtClean="0">
                          <a:solidFill>
                            <a:schemeClr val="tx1"/>
                          </a:solidFill>
                        </a:rPr>
                        <a:t> kelas pertama</a:t>
                      </a:r>
                      <a:endParaRPr lang="id-ID" b="0" dirty="0">
                        <a:solidFill>
                          <a:schemeClr val="tx1"/>
                        </a:solidFill>
                      </a:endParaRPr>
                    </a:p>
                  </a:txBody>
                  <a:tcPr/>
                </a:tc>
              </a:tr>
              <a:tr h="436699">
                <a:tc>
                  <a:txBody>
                    <a:bodyPr/>
                    <a:lstStyle/>
                    <a:p>
                      <a:pPr algn="ctr"/>
                      <a:r>
                        <a:rPr lang="id-ID" dirty="0" smtClean="0"/>
                        <a:t>35-39</a:t>
                      </a:r>
                      <a:endParaRPr lang="id-ID" dirty="0"/>
                    </a:p>
                  </a:txBody>
                  <a:tcPr/>
                </a:tc>
                <a:tc>
                  <a:txBody>
                    <a:bodyPr/>
                    <a:lstStyle/>
                    <a:p>
                      <a:pPr algn="ctr"/>
                      <a:r>
                        <a:rPr lang="id-ID" dirty="0" smtClean="0"/>
                        <a:t>Interval</a:t>
                      </a:r>
                      <a:r>
                        <a:rPr lang="id-ID" baseline="0" dirty="0" smtClean="0"/>
                        <a:t> kelas  kedua</a:t>
                      </a:r>
                      <a:endParaRPr lang="id-ID" dirty="0"/>
                    </a:p>
                  </a:txBody>
                  <a:tcPr/>
                </a:tc>
              </a:tr>
              <a:tr h="436699">
                <a:tc>
                  <a:txBody>
                    <a:bodyPr/>
                    <a:lstStyle/>
                    <a:p>
                      <a:pPr algn="ctr"/>
                      <a:r>
                        <a:rPr lang="id-ID" dirty="0" smtClean="0"/>
                        <a:t>40-44</a:t>
                      </a:r>
                      <a:endParaRPr lang="id-ID" dirty="0"/>
                    </a:p>
                  </a:txBody>
                  <a:tcPr/>
                </a:tc>
                <a:tc>
                  <a:txBody>
                    <a:bodyPr/>
                    <a:lstStyle/>
                    <a:p>
                      <a:pPr algn="ctr"/>
                      <a:r>
                        <a:rPr lang="id-ID" dirty="0" smtClean="0"/>
                        <a:t>Interval</a:t>
                      </a:r>
                      <a:r>
                        <a:rPr lang="id-ID" baseline="0" dirty="0" smtClean="0"/>
                        <a:t> kelas ketiga</a:t>
                      </a:r>
                      <a:endParaRPr lang="id-ID" dirty="0"/>
                    </a:p>
                  </a:txBody>
                  <a:tcPr/>
                </a:tc>
              </a:tr>
              <a:tr h="436699">
                <a:tc>
                  <a:txBody>
                    <a:bodyPr/>
                    <a:lstStyle/>
                    <a:p>
                      <a:pPr algn="ctr"/>
                      <a:r>
                        <a:rPr lang="id-ID" dirty="0" smtClean="0"/>
                        <a:t>45-49</a:t>
                      </a:r>
                      <a:endParaRPr lang="id-ID" dirty="0"/>
                    </a:p>
                  </a:txBody>
                  <a:tcPr/>
                </a:tc>
                <a:tc>
                  <a:txBody>
                    <a:bodyPr/>
                    <a:lstStyle/>
                    <a:p>
                      <a:pPr algn="ctr"/>
                      <a:r>
                        <a:rPr lang="id-ID" dirty="0" smtClean="0"/>
                        <a:t>Interval</a:t>
                      </a:r>
                      <a:r>
                        <a:rPr lang="id-ID" baseline="0" dirty="0" smtClean="0"/>
                        <a:t> kelas keempat</a:t>
                      </a:r>
                      <a:endParaRPr lang="id-ID" dirty="0"/>
                    </a:p>
                  </a:txBody>
                  <a:tcPr/>
                </a:tc>
              </a:tr>
            </a:tbl>
          </a:graphicData>
        </a:graphic>
      </p:graphicFrame>
      <p:sp>
        <p:nvSpPr>
          <p:cNvPr id="13" name="Right Arrow Callout 12"/>
          <p:cNvSpPr/>
          <p:nvPr/>
        </p:nvSpPr>
        <p:spPr>
          <a:xfrm>
            <a:off x="793450" y="4869160"/>
            <a:ext cx="3562525" cy="1872208"/>
          </a:xfrm>
          <a:prstGeom prst="rightArrowCallout">
            <a:avLst>
              <a:gd name="adj1" fmla="val 51327"/>
              <a:gd name="adj2" fmla="val 47558"/>
              <a:gd name="adj3" fmla="val 34288"/>
              <a:gd name="adj4" fmla="val 72136"/>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solidFill>
                <a:schemeClr val="tx1"/>
              </a:solidFill>
            </a:endParaRPr>
          </a:p>
          <a:p>
            <a:pPr algn="ctr"/>
            <a:r>
              <a:rPr lang="id-ID" sz="2000" b="1" dirty="0" smtClean="0">
                <a:solidFill>
                  <a:schemeClr val="tx1"/>
                </a:solidFill>
              </a:rPr>
              <a:t>Batas </a:t>
            </a:r>
            <a:r>
              <a:rPr lang="id-ID" sz="2000" b="1" dirty="0">
                <a:solidFill>
                  <a:schemeClr val="tx1"/>
                </a:solidFill>
              </a:rPr>
              <a:t>kelas (class limits) adalah </a:t>
            </a:r>
            <a:r>
              <a:rPr lang="id-ID" dirty="0">
                <a:solidFill>
                  <a:schemeClr val="tx1"/>
                </a:solidFill>
              </a:rPr>
              <a:t>nilai-nilai yang membatasi kelas yang satu dengan kelas yang lain. </a:t>
            </a:r>
          </a:p>
          <a:p>
            <a:pPr algn="ctr"/>
            <a:endParaRPr lang="id-ID" dirty="0"/>
          </a:p>
        </p:txBody>
      </p:sp>
      <p:sp>
        <p:nvSpPr>
          <p:cNvPr id="15" name="Rectangle 14"/>
          <p:cNvSpPr/>
          <p:nvPr/>
        </p:nvSpPr>
        <p:spPr>
          <a:xfrm>
            <a:off x="4499992" y="5013176"/>
            <a:ext cx="4104456" cy="648072"/>
          </a:xfrm>
          <a:prstGeom prst="rect">
            <a:avLst/>
          </a:prstGeom>
          <a:solidFill>
            <a:srgbClr val="FF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chemeClr val="tx1"/>
                </a:solidFill>
              </a:rPr>
              <a:t>Batas Bawah : 30 35 40 45</a:t>
            </a:r>
          </a:p>
        </p:txBody>
      </p:sp>
      <p:sp>
        <p:nvSpPr>
          <p:cNvPr id="16" name="Rectangle 15"/>
          <p:cNvSpPr/>
          <p:nvPr/>
        </p:nvSpPr>
        <p:spPr>
          <a:xfrm>
            <a:off x="4499992" y="5780473"/>
            <a:ext cx="4104456" cy="648072"/>
          </a:xfrm>
          <a:prstGeom prst="rect">
            <a:avLst/>
          </a:prstGeom>
          <a:solidFill>
            <a:srgbClr val="FF99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chemeClr val="tx1"/>
                </a:solidFill>
              </a:rPr>
              <a:t>Batas Atas : 34 39 44 49</a:t>
            </a:r>
          </a:p>
        </p:txBody>
      </p:sp>
      <p:sp>
        <p:nvSpPr>
          <p:cNvPr id="11" name="Title 2"/>
          <p:cNvSpPr>
            <a:spLocks noGrp="1"/>
          </p:cNvSpPr>
          <p:nvPr>
            <p:ph type="title"/>
          </p:nvPr>
        </p:nvSpPr>
        <p:spPr>
          <a:xfrm>
            <a:off x="755576" y="125760"/>
            <a:ext cx="7920880" cy="1169640"/>
          </a:xfrm>
        </p:spPr>
        <p:txBody>
          <a:bodyPr>
            <a:normAutofit fontScale="90000"/>
          </a:bodyPr>
          <a:lstStyle/>
          <a:p>
            <a:r>
              <a:rPr lang="id-ID" dirty="0" smtClean="0">
                <a:solidFill>
                  <a:schemeClr val="bg1">
                    <a:lumMod val="50000"/>
                    <a:lumOff val="50000"/>
                  </a:schemeClr>
                </a:solidFill>
              </a:rPr>
              <a:t>Bagian-bagian </a:t>
            </a:r>
            <a:r>
              <a:rPr lang="id-ID" dirty="0" smtClean="0"/>
              <a:t>Distribusi Frekuensi</a:t>
            </a:r>
            <a:endParaRPr lang="id-ID" dirty="0"/>
          </a:p>
        </p:txBody>
      </p:sp>
    </p:spTree>
    <p:extLst>
      <p:ext uri="{BB962C8B-B14F-4D97-AF65-F5344CB8AC3E}">
        <p14:creationId xmlns:p14="http://schemas.microsoft.com/office/powerpoint/2010/main" xmlns="" val="20608438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solidFill>
                  <a:schemeClr val="bg1">
                    <a:lumMod val="50000"/>
                    <a:lumOff val="50000"/>
                  </a:schemeClr>
                </a:solidFill>
              </a:rPr>
              <a:t>Jenis-jenis </a:t>
            </a:r>
            <a:r>
              <a:rPr lang="id-ID" dirty="0" smtClean="0"/>
              <a:t>Distribusi Frekuensi</a:t>
            </a:r>
            <a:endParaRPr lang="id-ID" dirty="0"/>
          </a:p>
        </p:txBody>
      </p:sp>
      <p:sp>
        <p:nvSpPr>
          <p:cNvPr id="2" name="Content Placeholder 1"/>
          <p:cNvSpPr>
            <a:spLocks noGrp="1"/>
          </p:cNvSpPr>
          <p:nvPr>
            <p:ph idx="1"/>
          </p:nvPr>
        </p:nvSpPr>
        <p:spPr/>
        <p:txBody>
          <a:bodyPr>
            <a:normAutofit fontScale="92500" lnSpcReduction="10000"/>
          </a:bodyPr>
          <a:lstStyle/>
          <a:p>
            <a:pPr marL="514350" indent="-514350">
              <a:buAutoNum type="arabicPeriod"/>
            </a:pPr>
            <a:r>
              <a:rPr lang="en-US" sz="2600" b="1" dirty="0" err="1">
                <a:solidFill>
                  <a:schemeClr val="tx2">
                    <a:lumMod val="85000"/>
                  </a:schemeClr>
                </a:solidFill>
              </a:rPr>
              <a:t>Distribusi</a:t>
            </a:r>
            <a:r>
              <a:rPr lang="en-US" sz="2600" b="1" dirty="0">
                <a:solidFill>
                  <a:schemeClr val="tx2">
                    <a:lumMod val="85000"/>
                  </a:schemeClr>
                </a:solidFill>
              </a:rPr>
              <a:t> </a:t>
            </a:r>
            <a:r>
              <a:rPr lang="en-US" sz="2600" b="1" dirty="0" err="1">
                <a:solidFill>
                  <a:schemeClr val="tx2">
                    <a:lumMod val="85000"/>
                  </a:schemeClr>
                </a:solidFill>
              </a:rPr>
              <a:t>Frekuensi</a:t>
            </a:r>
            <a:r>
              <a:rPr lang="en-US" sz="2600" b="1" dirty="0">
                <a:solidFill>
                  <a:schemeClr val="tx2">
                    <a:lumMod val="85000"/>
                  </a:schemeClr>
                </a:solidFill>
              </a:rPr>
              <a:t> Absolut </a:t>
            </a:r>
            <a:r>
              <a:rPr lang="en-US" sz="2600" b="1" dirty="0" err="1">
                <a:solidFill>
                  <a:schemeClr val="tx2">
                    <a:lumMod val="85000"/>
                  </a:schemeClr>
                </a:solidFill>
              </a:rPr>
              <a:t>dan</a:t>
            </a:r>
            <a:r>
              <a:rPr lang="en-US" sz="2600" b="1" dirty="0">
                <a:solidFill>
                  <a:schemeClr val="tx2">
                    <a:lumMod val="85000"/>
                  </a:schemeClr>
                </a:solidFill>
              </a:rPr>
              <a:t> </a:t>
            </a:r>
            <a:r>
              <a:rPr lang="en-US" sz="2600" b="1" dirty="0" err="1">
                <a:solidFill>
                  <a:schemeClr val="tx2">
                    <a:lumMod val="85000"/>
                  </a:schemeClr>
                </a:solidFill>
              </a:rPr>
              <a:t>Relatif</a:t>
            </a:r>
            <a:endParaRPr lang="en-US" sz="2600" b="1" dirty="0">
              <a:solidFill>
                <a:schemeClr val="tx2">
                  <a:lumMod val="85000"/>
                </a:schemeClr>
              </a:solidFill>
            </a:endParaRPr>
          </a:p>
          <a:p>
            <a:pPr marL="914400" lvl="1" indent="-514350" algn="just">
              <a:buFont typeface="Wingdings" pitchFamily="2" charset="2"/>
              <a:buChar char="Ø"/>
            </a:pPr>
            <a:r>
              <a:rPr lang="en-US" sz="2400" dirty="0" err="1"/>
              <a:t>Distribusi</a:t>
            </a:r>
            <a:r>
              <a:rPr lang="en-US" sz="2400" dirty="0"/>
              <a:t> </a:t>
            </a:r>
            <a:r>
              <a:rPr lang="en-US" sz="2400" dirty="0" err="1"/>
              <a:t>Frekuensi</a:t>
            </a:r>
            <a:r>
              <a:rPr lang="en-US" sz="2400" dirty="0"/>
              <a:t> Absolut </a:t>
            </a:r>
            <a:r>
              <a:rPr lang="en-US" sz="2400" dirty="0" err="1"/>
              <a:t>adalah</a:t>
            </a:r>
            <a:r>
              <a:rPr lang="en-US" sz="2400" dirty="0"/>
              <a:t> </a:t>
            </a:r>
            <a:r>
              <a:rPr lang="en-US" sz="2400" dirty="0" err="1"/>
              <a:t>suatu</a:t>
            </a:r>
            <a:r>
              <a:rPr lang="en-US" sz="2400" dirty="0"/>
              <a:t> </a:t>
            </a:r>
            <a:r>
              <a:rPr lang="en-US" sz="2400" dirty="0" err="1"/>
              <a:t>jumlah</a:t>
            </a:r>
            <a:r>
              <a:rPr lang="en-US" sz="2400" dirty="0"/>
              <a:t> </a:t>
            </a:r>
            <a:r>
              <a:rPr lang="en-US" sz="2400" dirty="0" err="1"/>
              <a:t>bilangan</a:t>
            </a:r>
            <a:r>
              <a:rPr lang="en-US" sz="2400" dirty="0"/>
              <a:t> yang </a:t>
            </a:r>
            <a:r>
              <a:rPr lang="en-US" sz="2400" dirty="0" err="1"/>
              <a:t>menyatakan</a:t>
            </a:r>
            <a:r>
              <a:rPr lang="en-US" sz="2400" dirty="0"/>
              <a:t> </a:t>
            </a:r>
            <a:r>
              <a:rPr lang="en-US" sz="2400" dirty="0" err="1"/>
              <a:t>banyaknya</a:t>
            </a:r>
            <a:r>
              <a:rPr lang="en-US" sz="2400" dirty="0"/>
              <a:t> data </a:t>
            </a:r>
            <a:r>
              <a:rPr lang="en-US" sz="2400" dirty="0" err="1"/>
              <a:t>pada</a:t>
            </a:r>
            <a:r>
              <a:rPr lang="en-US" sz="2400" dirty="0"/>
              <a:t> </a:t>
            </a:r>
            <a:r>
              <a:rPr lang="en-US" sz="2400" dirty="0" err="1"/>
              <a:t>suatu</a:t>
            </a:r>
            <a:r>
              <a:rPr lang="en-US" sz="2400" dirty="0"/>
              <a:t> </a:t>
            </a:r>
            <a:r>
              <a:rPr lang="en-US" sz="2400" dirty="0" err="1"/>
              <a:t>kelompok</a:t>
            </a:r>
            <a:r>
              <a:rPr lang="en-US" sz="2400" dirty="0"/>
              <a:t> </a:t>
            </a:r>
            <a:r>
              <a:rPr lang="en-US" sz="2400" dirty="0" err="1"/>
              <a:t>tertentu</a:t>
            </a:r>
            <a:r>
              <a:rPr lang="en-US" sz="2400" dirty="0"/>
              <a:t>. </a:t>
            </a:r>
            <a:r>
              <a:rPr lang="en-US" sz="2400" dirty="0" err="1"/>
              <a:t>Distribusi</a:t>
            </a:r>
            <a:r>
              <a:rPr lang="en-US" sz="2400" dirty="0"/>
              <a:t> </a:t>
            </a:r>
            <a:r>
              <a:rPr lang="en-US" sz="2400" dirty="0" err="1"/>
              <a:t>ini</a:t>
            </a:r>
            <a:r>
              <a:rPr lang="en-US" sz="2400" dirty="0"/>
              <a:t> </a:t>
            </a:r>
            <a:r>
              <a:rPr lang="en-US" sz="2400" dirty="0" err="1"/>
              <a:t>disusun</a:t>
            </a:r>
            <a:r>
              <a:rPr lang="en-US" sz="2400" dirty="0"/>
              <a:t> </a:t>
            </a:r>
            <a:r>
              <a:rPr lang="en-US" sz="2400" dirty="0" err="1"/>
              <a:t>berdasarkan</a:t>
            </a:r>
            <a:r>
              <a:rPr lang="en-US" sz="2400" dirty="0"/>
              <a:t> data </a:t>
            </a:r>
            <a:r>
              <a:rPr lang="en-US" sz="2400" dirty="0" err="1"/>
              <a:t>apa</a:t>
            </a:r>
            <a:r>
              <a:rPr lang="en-US" sz="2400" dirty="0"/>
              <a:t> </a:t>
            </a:r>
            <a:r>
              <a:rPr lang="en-US" sz="2400" dirty="0" err="1"/>
              <a:t>adanya</a:t>
            </a:r>
            <a:r>
              <a:rPr lang="en-US" sz="2400" dirty="0"/>
              <a:t>. </a:t>
            </a:r>
          </a:p>
          <a:p>
            <a:pPr marL="914400" lvl="1" indent="-514350">
              <a:buFont typeface="Wingdings" pitchFamily="2" charset="2"/>
              <a:buChar char="Ø"/>
            </a:pPr>
            <a:r>
              <a:rPr lang="en-US" sz="2400" dirty="0" err="1"/>
              <a:t>Distribusi</a:t>
            </a:r>
            <a:r>
              <a:rPr lang="en-US" sz="2400" dirty="0"/>
              <a:t> </a:t>
            </a:r>
            <a:r>
              <a:rPr lang="en-US" sz="2400" dirty="0" err="1"/>
              <a:t>Frekuensi</a:t>
            </a:r>
            <a:r>
              <a:rPr lang="en-US" sz="2400" dirty="0"/>
              <a:t> </a:t>
            </a:r>
            <a:r>
              <a:rPr lang="en-US" sz="2400" dirty="0" err="1"/>
              <a:t>Relatif</a:t>
            </a:r>
            <a:r>
              <a:rPr lang="en-US" sz="2400" dirty="0"/>
              <a:t> </a:t>
            </a:r>
            <a:r>
              <a:rPr lang="en-US" sz="2400" dirty="0" err="1"/>
              <a:t>adalah</a:t>
            </a:r>
            <a:r>
              <a:rPr lang="en-US" sz="2400" dirty="0"/>
              <a:t> </a:t>
            </a:r>
            <a:r>
              <a:rPr lang="en-US" sz="2400" dirty="0" err="1"/>
              <a:t>suatu</a:t>
            </a:r>
            <a:r>
              <a:rPr lang="en-US" sz="2400" dirty="0"/>
              <a:t> </a:t>
            </a:r>
            <a:r>
              <a:rPr lang="en-US" sz="2400" dirty="0" err="1"/>
              <a:t>jumlah</a:t>
            </a:r>
            <a:r>
              <a:rPr lang="en-US" sz="2400" dirty="0"/>
              <a:t> </a:t>
            </a:r>
            <a:r>
              <a:rPr lang="en-US" sz="2400" dirty="0" err="1"/>
              <a:t>persentase</a:t>
            </a:r>
            <a:r>
              <a:rPr lang="en-US" sz="2400" dirty="0"/>
              <a:t> yang </a:t>
            </a:r>
            <a:r>
              <a:rPr lang="en-US" sz="2400" dirty="0" err="1"/>
              <a:t>menyatakan</a:t>
            </a:r>
            <a:r>
              <a:rPr lang="en-US" sz="2400" dirty="0"/>
              <a:t> </a:t>
            </a:r>
            <a:r>
              <a:rPr lang="en-US" sz="2400" dirty="0" err="1"/>
              <a:t>banyaknya</a:t>
            </a:r>
            <a:r>
              <a:rPr lang="en-US" sz="2400" dirty="0"/>
              <a:t> data </a:t>
            </a:r>
            <a:r>
              <a:rPr lang="en-US" sz="2400" dirty="0" err="1"/>
              <a:t>pada</a:t>
            </a:r>
            <a:r>
              <a:rPr lang="en-US" sz="2400" dirty="0"/>
              <a:t> </a:t>
            </a:r>
            <a:r>
              <a:rPr lang="en-US" sz="2400" dirty="0" err="1"/>
              <a:t>suatu</a:t>
            </a:r>
            <a:r>
              <a:rPr lang="en-US" sz="2400" dirty="0"/>
              <a:t> </a:t>
            </a:r>
            <a:r>
              <a:rPr lang="en-US" sz="2400" dirty="0" err="1"/>
              <a:t>kelompok</a:t>
            </a:r>
            <a:r>
              <a:rPr lang="en-US" sz="2400" dirty="0"/>
              <a:t> </a:t>
            </a:r>
            <a:r>
              <a:rPr lang="en-US" sz="2400" dirty="0" err="1"/>
              <a:t>tertentu</a:t>
            </a:r>
            <a:r>
              <a:rPr lang="en-US" sz="2400" dirty="0"/>
              <a:t>.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928288004"/>
              </p:ext>
            </p:extLst>
          </p:nvPr>
        </p:nvGraphicFramePr>
        <p:xfrm>
          <a:off x="755577" y="2464293"/>
          <a:ext cx="7560840" cy="3340971"/>
        </p:xfrm>
        <a:graphic>
          <a:graphicData uri="http://schemas.openxmlformats.org/drawingml/2006/table">
            <a:tbl>
              <a:tblPr firstRow="1" bandRow="1">
                <a:tableStyleId>{5C22544A-7EE6-4342-B048-85BDC9FD1C3A}</a:tableStyleId>
              </a:tblPr>
              <a:tblGrid>
                <a:gridCol w="2520280"/>
                <a:gridCol w="2520280"/>
                <a:gridCol w="2520280"/>
              </a:tblGrid>
              <a:tr h="371219">
                <a:tc>
                  <a:txBody>
                    <a:bodyPr/>
                    <a:lstStyle/>
                    <a:p>
                      <a:pPr algn="ctr"/>
                      <a:r>
                        <a:rPr lang="en-US" dirty="0" err="1" smtClean="0"/>
                        <a:t>Tinggi</a:t>
                      </a:r>
                      <a:r>
                        <a:rPr lang="en-US" dirty="0" smtClean="0"/>
                        <a:t> </a:t>
                      </a:r>
                      <a:r>
                        <a:rPr lang="en-US" dirty="0" err="1" smtClean="0"/>
                        <a:t>Badan</a:t>
                      </a:r>
                      <a:r>
                        <a:rPr lang="en-US" dirty="0" smtClean="0"/>
                        <a:t> (cm) </a:t>
                      </a:r>
                      <a:endParaRPr lang="en-US" dirty="0"/>
                    </a:p>
                  </a:txBody>
                  <a:tcPr/>
                </a:tc>
                <a:tc>
                  <a:txBody>
                    <a:bodyPr/>
                    <a:lstStyle/>
                    <a:p>
                      <a:pPr algn="ctr"/>
                      <a:r>
                        <a:rPr lang="en-US" dirty="0" err="1" smtClean="0"/>
                        <a:t>Frekuensi</a:t>
                      </a:r>
                      <a:r>
                        <a:rPr lang="en-US" baseline="0" dirty="0" smtClean="0"/>
                        <a:t> </a:t>
                      </a:r>
                      <a:r>
                        <a:rPr lang="en-US" baseline="0" dirty="0" err="1" smtClean="0"/>
                        <a:t>Absolut</a:t>
                      </a:r>
                      <a:endParaRPr lang="en-US" dirty="0"/>
                    </a:p>
                  </a:txBody>
                  <a:tcPr/>
                </a:tc>
                <a:tc>
                  <a:txBody>
                    <a:bodyPr/>
                    <a:lstStyle/>
                    <a:p>
                      <a:pPr algn="ctr"/>
                      <a:r>
                        <a:rPr lang="en-US" dirty="0" err="1" smtClean="0"/>
                        <a:t>Frekuensi</a:t>
                      </a:r>
                      <a:r>
                        <a:rPr lang="en-US" dirty="0" smtClean="0"/>
                        <a:t> </a:t>
                      </a:r>
                      <a:r>
                        <a:rPr lang="en-US" dirty="0" err="1" smtClean="0"/>
                        <a:t>Relatif</a:t>
                      </a:r>
                      <a:endParaRPr lang="en-US" dirty="0"/>
                    </a:p>
                  </a:txBody>
                  <a:tcPr/>
                </a:tc>
              </a:tr>
              <a:tr h="371219">
                <a:tc>
                  <a:txBody>
                    <a:bodyPr/>
                    <a:lstStyle/>
                    <a:p>
                      <a:pPr algn="ctr"/>
                      <a:r>
                        <a:rPr lang="en-US" dirty="0" err="1" smtClean="0"/>
                        <a:t>Kurang</a:t>
                      </a:r>
                      <a:r>
                        <a:rPr lang="en-US" dirty="0" smtClean="0"/>
                        <a:t> </a:t>
                      </a:r>
                      <a:r>
                        <a:rPr lang="en-US" dirty="0" err="1" smtClean="0"/>
                        <a:t>dari</a:t>
                      </a:r>
                      <a:r>
                        <a:rPr lang="en-US" dirty="0" smtClean="0"/>
                        <a:t> 155</a:t>
                      </a:r>
                    </a:p>
                  </a:txBody>
                  <a:tcPr/>
                </a:tc>
                <a:tc>
                  <a:txBody>
                    <a:bodyPr/>
                    <a:lstStyle/>
                    <a:p>
                      <a:pPr algn="ctr"/>
                      <a:r>
                        <a:rPr lang="en-US" dirty="0" smtClean="0"/>
                        <a:t>5</a:t>
                      </a:r>
                      <a:endParaRPr lang="en-US" dirty="0"/>
                    </a:p>
                  </a:txBody>
                  <a:tcPr/>
                </a:tc>
                <a:tc>
                  <a:txBody>
                    <a:bodyPr/>
                    <a:lstStyle/>
                    <a:p>
                      <a:pPr algn="ctr"/>
                      <a:r>
                        <a:rPr lang="en-US" dirty="0" smtClean="0"/>
                        <a:t>0,05</a:t>
                      </a:r>
                      <a:endParaRPr lang="en-US" dirty="0"/>
                    </a:p>
                  </a:txBody>
                  <a:tcPr/>
                </a:tc>
              </a:tr>
              <a:tr h="371219">
                <a:tc>
                  <a:txBody>
                    <a:bodyPr/>
                    <a:lstStyle/>
                    <a:p>
                      <a:pPr algn="ctr"/>
                      <a:r>
                        <a:rPr lang="en-US" dirty="0" smtClean="0"/>
                        <a:t>155-159</a:t>
                      </a:r>
                      <a:endParaRPr lang="en-US" dirty="0"/>
                    </a:p>
                  </a:txBody>
                  <a:tcPr/>
                </a:tc>
                <a:tc>
                  <a:txBody>
                    <a:bodyPr/>
                    <a:lstStyle/>
                    <a:p>
                      <a:pPr algn="ctr"/>
                      <a:r>
                        <a:rPr lang="en-US" dirty="0" smtClean="0"/>
                        <a:t>10</a:t>
                      </a:r>
                      <a:endParaRPr lang="en-US" dirty="0"/>
                    </a:p>
                  </a:txBody>
                  <a:tcPr/>
                </a:tc>
                <a:tc>
                  <a:txBody>
                    <a:bodyPr/>
                    <a:lstStyle/>
                    <a:p>
                      <a:pPr algn="ctr"/>
                      <a:r>
                        <a:rPr lang="en-US" dirty="0" smtClean="0"/>
                        <a:t>0,10</a:t>
                      </a:r>
                      <a:endParaRPr lang="en-US" dirty="0"/>
                    </a:p>
                  </a:txBody>
                  <a:tcPr/>
                </a:tc>
              </a:tr>
              <a:tr h="371219">
                <a:tc>
                  <a:txBody>
                    <a:bodyPr/>
                    <a:lstStyle/>
                    <a:p>
                      <a:pPr algn="ctr"/>
                      <a:r>
                        <a:rPr lang="en-US" dirty="0" smtClean="0"/>
                        <a:t>160-164</a:t>
                      </a:r>
                      <a:endParaRPr lang="en-US" dirty="0"/>
                    </a:p>
                  </a:txBody>
                  <a:tcPr/>
                </a:tc>
                <a:tc>
                  <a:txBody>
                    <a:bodyPr/>
                    <a:lstStyle/>
                    <a:p>
                      <a:pPr algn="ctr"/>
                      <a:r>
                        <a:rPr lang="en-US" dirty="0" smtClean="0"/>
                        <a:t>25</a:t>
                      </a:r>
                      <a:endParaRPr lang="en-US" dirty="0"/>
                    </a:p>
                  </a:txBody>
                  <a:tcPr/>
                </a:tc>
                <a:tc>
                  <a:txBody>
                    <a:bodyPr/>
                    <a:lstStyle/>
                    <a:p>
                      <a:pPr algn="ctr"/>
                      <a:r>
                        <a:rPr lang="en-US" dirty="0" smtClean="0"/>
                        <a:t>0,25</a:t>
                      </a:r>
                      <a:endParaRPr lang="en-US" dirty="0"/>
                    </a:p>
                  </a:txBody>
                  <a:tcPr/>
                </a:tc>
              </a:tr>
              <a:tr h="371219">
                <a:tc>
                  <a:txBody>
                    <a:bodyPr/>
                    <a:lstStyle/>
                    <a:p>
                      <a:pPr algn="ctr"/>
                      <a:r>
                        <a:rPr lang="en-US" dirty="0" smtClean="0"/>
                        <a:t>165-169</a:t>
                      </a:r>
                    </a:p>
                  </a:txBody>
                  <a:tcPr/>
                </a:tc>
                <a:tc>
                  <a:txBody>
                    <a:bodyPr/>
                    <a:lstStyle/>
                    <a:p>
                      <a:pPr algn="ctr"/>
                      <a:r>
                        <a:rPr lang="en-US" dirty="0" smtClean="0"/>
                        <a:t>30</a:t>
                      </a:r>
                      <a:endParaRPr lang="en-US" dirty="0"/>
                    </a:p>
                  </a:txBody>
                  <a:tcPr/>
                </a:tc>
                <a:tc>
                  <a:txBody>
                    <a:bodyPr/>
                    <a:lstStyle/>
                    <a:p>
                      <a:pPr algn="ctr"/>
                      <a:r>
                        <a:rPr lang="en-US" dirty="0" smtClean="0"/>
                        <a:t>0,30</a:t>
                      </a:r>
                      <a:endParaRPr lang="en-US" dirty="0"/>
                    </a:p>
                  </a:txBody>
                  <a:tcPr/>
                </a:tc>
              </a:tr>
              <a:tr h="371219">
                <a:tc>
                  <a:txBody>
                    <a:bodyPr/>
                    <a:lstStyle/>
                    <a:p>
                      <a:pPr algn="ctr"/>
                      <a:r>
                        <a:rPr lang="en-US" dirty="0" smtClean="0"/>
                        <a:t>170-174</a:t>
                      </a:r>
                      <a:endParaRPr lang="en-US" dirty="0"/>
                    </a:p>
                  </a:txBody>
                  <a:tcPr/>
                </a:tc>
                <a:tc>
                  <a:txBody>
                    <a:bodyPr/>
                    <a:lstStyle/>
                    <a:p>
                      <a:pPr algn="ctr"/>
                      <a:r>
                        <a:rPr lang="en-US" dirty="0" smtClean="0"/>
                        <a:t>19</a:t>
                      </a:r>
                      <a:endParaRPr lang="en-US" dirty="0"/>
                    </a:p>
                  </a:txBody>
                  <a:tcPr/>
                </a:tc>
                <a:tc>
                  <a:txBody>
                    <a:bodyPr/>
                    <a:lstStyle/>
                    <a:p>
                      <a:pPr algn="ctr"/>
                      <a:r>
                        <a:rPr lang="en-US" dirty="0" smtClean="0"/>
                        <a:t>0,19</a:t>
                      </a:r>
                      <a:endParaRPr lang="en-US" dirty="0"/>
                    </a:p>
                  </a:txBody>
                  <a:tcPr/>
                </a:tc>
              </a:tr>
              <a:tr h="371219">
                <a:tc>
                  <a:txBody>
                    <a:bodyPr/>
                    <a:lstStyle/>
                    <a:p>
                      <a:pPr algn="ctr"/>
                      <a:r>
                        <a:rPr lang="en-US" dirty="0" smtClean="0"/>
                        <a:t>175-179</a:t>
                      </a:r>
                      <a:endParaRPr lang="en-US" dirty="0"/>
                    </a:p>
                  </a:txBody>
                  <a:tcPr/>
                </a:tc>
                <a:tc>
                  <a:txBody>
                    <a:bodyPr/>
                    <a:lstStyle/>
                    <a:p>
                      <a:pPr algn="ctr"/>
                      <a:r>
                        <a:rPr lang="en-US" dirty="0" smtClean="0"/>
                        <a:t>8</a:t>
                      </a:r>
                      <a:endParaRPr lang="en-US" dirty="0"/>
                    </a:p>
                  </a:txBody>
                  <a:tcPr/>
                </a:tc>
                <a:tc>
                  <a:txBody>
                    <a:bodyPr/>
                    <a:lstStyle/>
                    <a:p>
                      <a:pPr algn="ctr"/>
                      <a:r>
                        <a:rPr lang="en-US" dirty="0" smtClean="0"/>
                        <a:t>0,08</a:t>
                      </a:r>
                      <a:endParaRPr lang="en-US" dirty="0"/>
                    </a:p>
                  </a:txBody>
                  <a:tcPr/>
                </a:tc>
              </a:tr>
              <a:tr h="371219">
                <a:tc>
                  <a:txBody>
                    <a:bodyPr/>
                    <a:lstStyle/>
                    <a:p>
                      <a:pPr algn="ctr"/>
                      <a:r>
                        <a:rPr lang="en-US" dirty="0" err="1" smtClean="0"/>
                        <a:t>Lebih</a:t>
                      </a:r>
                      <a:r>
                        <a:rPr lang="en-US" dirty="0" smtClean="0"/>
                        <a:t> </a:t>
                      </a:r>
                      <a:r>
                        <a:rPr lang="en-US" dirty="0" err="1" smtClean="0"/>
                        <a:t>dari</a:t>
                      </a:r>
                      <a:r>
                        <a:rPr lang="en-US" dirty="0" smtClean="0"/>
                        <a:t> </a:t>
                      </a:r>
                      <a:r>
                        <a:rPr lang="en-US" dirty="0" err="1" smtClean="0"/>
                        <a:t>atau</a:t>
                      </a:r>
                      <a:r>
                        <a:rPr lang="en-US" dirty="0" smtClean="0"/>
                        <a:t>=180 </a:t>
                      </a:r>
                      <a:endParaRPr lang="en-US" dirty="0"/>
                    </a:p>
                  </a:txBody>
                  <a:tcPr/>
                </a:tc>
                <a:tc>
                  <a:txBody>
                    <a:bodyPr/>
                    <a:lstStyle/>
                    <a:p>
                      <a:pPr algn="ctr"/>
                      <a:r>
                        <a:rPr lang="en-US" dirty="0" smtClean="0"/>
                        <a:t>3</a:t>
                      </a:r>
                      <a:endParaRPr lang="en-US" dirty="0"/>
                    </a:p>
                  </a:txBody>
                  <a:tcPr/>
                </a:tc>
                <a:tc>
                  <a:txBody>
                    <a:bodyPr/>
                    <a:lstStyle/>
                    <a:p>
                      <a:pPr algn="ctr"/>
                      <a:r>
                        <a:rPr lang="en-US" dirty="0" smtClean="0"/>
                        <a:t>0,03</a:t>
                      </a:r>
                      <a:endParaRPr lang="en-US" dirty="0"/>
                    </a:p>
                  </a:txBody>
                  <a:tcPr/>
                </a:tc>
              </a:tr>
              <a:tr h="371219">
                <a:tc>
                  <a:txBody>
                    <a:bodyPr/>
                    <a:lstStyle/>
                    <a:p>
                      <a:pPr algn="ctr"/>
                      <a:r>
                        <a:rPr lang="en-US" dirty="0" smtClean="0"/>
                        <a:t> </a:t>
                      </a:r>
                      <a:r>
                        <a:rPr lang="en-US" dirty="0" err="1" smtClean="0"/>
                        <a:t>Jumlah</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bl>
          </a:graphicData>
        </a:graphic>
      </p:graphicFrame>
      <p:sp>
        <p:nvSpPr>
          <p:cNvPr id="3" name="Title 2"/>
          <p:cNvSpPr>
            <a:spLocks noGrp="1"/>
          </p:cNvSpPr>
          <p:nvPr>
            <p:ph type="title"/>
          </p:nvPr>
        </p:nvSpPr>
        <p:spPr/>
        <p:txBody>
          <a:bodyPr/>
          <a:lstStyle/>
          <a:p>
            <a:r>
              <a:rPr lang="id-ID" dirty="0" smtClean="0"/>
              <a:t>contoh</a:t>
            </a:r>
            <a:endParaRPr lang="id-ID" dirty="0"/>
          </a:p>
        </p:txBody>
      </p:sp>
    </p:spTree>
    <p:extLst>
      <p:ext uri="{BB962C8B-B14F-4D97-AF65-F5344CB8AC3E}">
        <p14:creationId xmlns:p14="http://schemas.microsoft.com/office/powerpoint/2010/main" xmlns="" val="28818019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solidFill>
                  <a:schemeClr val="bg1">
                    <a:lumMod val="50000"/>
                    <a:lumOff val="50000"/>
                  </a:schemeClr>
                </a:solidFill>
              </a:rPr>
              <a:t>Jenis-jenis </a:t>
            </a:r>
            <a:r>
              <a:rPr lang="id-ID" dirty="0" smtClean="0"/>
              <a:t>Distribusi Frekuensi</a:t>
            </a:r>
            <a:endParaRPr lang="id-ID" dirty="0"/>
          </a:p>
        </p:txBody>
      </p:sp>
      <p:sp>
        <p:nvSpPr>
          <p:cNvPr id="2" name="Content Placeholder 1"/>
          <p:cNvSpPr>
            <a:spLocks noGrp="1"/>
          </p:cNvSpPr>
          <p:nvPr>
            <p:ph idx="1"/>
          </p:nvPr>
        </p:nvSpPr>
        <p:spPr/>
        <p:txBody>
          <a:bodyPr>
            <a:normAutofit fontScale="92500" lnSpcReduction="10000"/>
          </a:bodyPr>
          <a:lstStyle/>
          <a:p>
            <a:pPr marL="514350" indent="-514350">
              <a:buFont typeface="+mj-lt"/>
              <a:buAutoNum type="arabicPeriod" startAt="2"/>
            </a:pPr>
            <a:r>
              <a:rPr lang="en-US" sz="2600" b="1" dirty="0" err="1">
                <a:solidFill>
                  <a:schemeClr val="tx2">
                    <a:lumMod val="85000"/>
                  </a:schemeClr>
                </a:solidFill>
              </a:rPr>
              <a:t>Distribusi</a:t>
            </a:r>
            <a:r>
              <a:rPr lang="en-US" sz="2600" b="1" dirty="0">
                <a:solidFill>
                  <a:schemeClr val="tx2">
                    <a:lumMod val="85000"/>
                  </a:schemeClr>
                </a:solidFill>
              </a:rPr>
              <a:t> </a:t>
            </a:r>
            <a:r>
              <a:rPr lang="en-US" sz="2600" b="1" dirty="0" err="1">
                <a:solidFill>
                  <a:schemeClr val="tx2">
                    <a:lumMod val="85000"/>
                  </a:schemeClr>
                </a:solidFill>
              </a:rPr>
              <a:t>Frekuensi</a:t>
            </a:r>
            <a:r>
              <a:rPr lang="en-US" sz="2600" b="1" dirty="0">
                <a:solidFill>
                  <a:schemeClr val="tx2">
                    <a:lumMod val="85000"/>
                  </a:schemeClr>
                </a:solidFill>
              </a:rPr>
              <a:t> </a:t>
            </a:r>
            <a:r>
              <a:rPr lang="id-ID" sz="2600" b="1" dirty="0" smtClean="0">
                <a:solidFill>
                  <a:schemeClr val="tx2">
                    <a:lumMod val="85000"/>
                  </a:schemeClr>
                </a:solidFill>
              </a:rPr>
              <a:t>Numerik </a:t>
            </a:r>
            <a:r>
              <a:rPr lang="en-US" sz="2600" b="1" dirty="0" err="1" smtClean="0">
                <a:solidFill>
                  <a:schemeClr val="tx2">
                    <a:lumMod val="85000"/>
                  </a:schemeClr>
                </a:solidFill>
              </a:rPr>
              <a:t>dan</a:t>
            </a:r>
            <a:r>
              <a:rPr lang="en-US" sz="2600" b="1" dirty="0" smtClean="0">
                <a:solidFill>
                  <a:schemeClr val="tx2">
                    <a:lumMod val="85000"/>
                  </a:schemeClr>
                </a:solidFill>
              </a:rPr>
              <a:t> </a:t>
            </a:r>
            <a:r>
              <a:rPr lang="id-ID" sz="2600" b="1" dirty="0" smtClean="0">
                <a:solidFill>
                  <a:schemeClr val="tx2">
                    <a:lumMod val="85000"/>
                  </a:schemeClr>
                </a:solidFill>
              </a:rPr>
              <a:t>Kategorikal</a:t>
            </a:r>
            <a:endParaRPr lang="en-US" sz="2600" b="1" dirty="0">
              <a:solidFill>
                <a:schemeClr val="tx2">
                  <a:lumMod val="85000"/>
                </a:schemeClr>
              </a:solidFill>
            </a:endParaRPr>
          </a:p>
          <a:p>
            <a:pPr marL="806450" indent="-268288" algn="just" defTabSz="725488">
              <a:buFont typeface="Wingdings" pitchFamily="2" charset="2"/>
              <a:buChar char="Ø"/>
            </a:pPr>
            <a:r>
              <a:rPr lang="en-US" dirty="0" err="1" smtClean="0"/>
              <a:t>Distribusi</a:t>
            </a:r>
            <a:r>
              <a:rPr lang="en-US" dirty="0" smtClean="0"/>
              <a:t> </a:t>
            </a:r>
            <a:r>
              <a:rPr lang="en-US" dirty="0" err="1"/>
              <a:t>Frekuensi</a:t>
            </a:r>
            <a:r>
              <a:rPr lang="en-US" dirty="0"/>
              <a:t> </a:t>
            </a:r>
            <a:r>
              <a:rPr lang="en-US" dirty="0" err="1"/>
              <a:t>Numerik</a:t>
            </a:r>
            <a:r>
              <a:rPr lang="en-US" dirty="0"/>
              <a:t> </a:t>
            </a:r>
            <a:r>
              <a:rPr lang="en-US" dirty="0" err="1"/>
              <a:t>adalah</a:t>
            </a:r>
            <a:r>
              <a:rPr lang="en-US" dirty="0"/>
              <a:t> </a:t>
            </a:r>
            <a:r>
              <a:rPr lang="en-US" dirty="0" err="1"/>
              <a:t>distribusi</a:t>
            </a:r>
            <a:r>
              <a:rPr lang="en-US" dirty="0"/>
              <a:t> </a:t>
            </a:r>
            <a:r>
              <a:rPr lang="en-US" dirty="0" err="1"/>
              <a:t>frekuensi</a:t>
            </a:r>
            <a:r>
              <a:rPr lang="en-US" dirty="0"/>
              <a:t> yang </a:t>
            </a:r>
            <a:r>
              <a:rPr lang="en-US" dirty="0" err="1"/>
              <a:t>berdasarkan</a:t>
            </a:r>
            <a:r>
              <a:rPr lang="en-US" dirty="0"/>
              <a:t> </a:t>
            </a:r>
            <a:r>
              <a:rPr lang="en-US" dirty="0" err="1"/>
              <a:t>pada</a:t>
            </a:r>
            <a:r>
              <a:rPr lang="en-US" dirty="0"/>
              <a:t> data-data </a:t>
            </a:r>
            <a:r>
              <a:rPr lang="en-US" dirty="0" err="1"/>
              <a:t>kontinum</a:t>
            </a:r>
            <a:r>
              <a:rPr lang="en-US" dirty="0"/>
              <a:t> / </a:t>
            </a:r>
            <a:r>
              <a:rPr lang="en-US" dirty="0" err="1"/>
              <a:t>kontinue</a:t>
            </a:r>
            <a:r>
              <a:rPr lang="en-US" dirty="0"/>
              <a:t> </a:t>
            </a:r>
            <a:r>
              <a:rPr lang="en-US" dirty="0" err="1"/>
              <a:t>yaitu</a:t>
            </a:r>
            <a:r>
              <a:rPr lang="en-US" dirty="0"/>
              <a:t> data yang </a:t>
            </a:r>
            <a:r>
              <a:rPr lang="en-US" dirty="0" err="1"/>
              <a:t>berdiri</a:t>
            </a:r>
            <a:r>
              <a:rPr lang="en-US" dirty="0"/>
              <a:t> </a:t>
            </a:r>
            <a:r>
              <a:rPr lang="en-US" dirty="0" err="1"/>
              <a:t>sendiri</a:t>
            </a:r>
            <a:r>
              <a:rPr lang="en-US" dirty="0"/>
              <a:t> </a:t>
            </a:r>
            <a:r>
              <a:rPr lang="en-US" dirty="0" err="1"/>
              <a:t>dan</a:t>
            </a:r>
            <a:r>
              <a:rPr lang="en-US" dirty="0"/>
              <a:t> </a:t>
            </a:r>
            <a:r>
              <a:rPr lang="en-US" dirty="0" err="1"/>
              <a:t>merupakan</a:t>
            </a:r>
            <a:r>
              <a:rPr lang="en-US" dirty="0"/>
              <a:t> </a:t>
            </a:r>
            <a:r>
              <a:rPr lang="en-US" dirty="0" err="1"/>
              <a:t>suatu</a:t>
            </a:r>
            <a:r>
              <a:rPr lang="en-US" dirty="0"/>
              <a:t> </a:t>
            </a:r>
            <a:r>
              <a:rPr lang="en-US" dirty="0" err="1"/>
              <a:t>deret</a:t>
            </a:r>
            <a:r>
              <a:rPr lang="en-US" dirty="0"/>
              <a:t> </a:t>
            </a:r>
            <a:r>
              <a:rPr lang="en-US" dirty="0" err="1"/>
              <a:t>hitung</a:t>
            </a:r>
            <a:r>
              <a:rPr lang="en-US" dirty="0"/>
              <a:t>. </a:t>
            </a:r>
          </a:p>
          <a:p>
            <a:pPr marL="806450" indent="-268288" algn="just">
              <a:buFont typeface="Wingdings" pitchFamily="2" charset="2"/>
              <a:buChar char="Ø"/>
            </a:pPr>
            <a:r>
              <a:rPr lang="en-US" dirty="0" err="1" smtClean="0"/>
              <a:t>Distribusi</a:t>
            </a:r>
            <a:r>
              <a:rPr lang="en-US" dirty="0" smtClean="0"/>
              <a:t> </a:t>
            </a:r>
            <a:r>
              <a:rPr lang="en-US" dirty="0" err="1"/>
              <a:t>Frekuensi</a:t>
            </a:r>
            <a:r>
              <a:rPr lang="en-US" dirty="0"/>
              <a:t> </a:t>
            </a:r>
            <a:r>
              <a:rPr lang="en-US" dirty="0" err="1"/>
              <a:t>Kategorikal</a:t>
            </a:r>
            <a:r>
              <a:rPr lang="en-US" dirty="0"/>
              <a:t> </a:t>
            </a:r>
            <a:r>
              <a:rPr lang="en-US" dirty="0" err="1"/>
              <a:t>adalah</a:t>
            </a:r>
            <a:r>
              <a:rPr lang="en-US" dirty="0"/>
              <a:t> </a:t>
            </a:r>
            <a:r>
              <a:rPr lang="en-US" dirty="0" err="1"/>
              <a:t>distribusi</a:t>
            </a:r>
            <a:r>
              <a:rPr lang="en-US" dirty="0"/>
              <a:t> </a:t>
            </a:r>
            <a:r>
              <a:rPr lang="en-US" dirty="0" err="1"/>
              <a:t>frekuensi</a:t>
            </a:r>
            <a:r>
              <a:rPr lang="en-US" dirty="0"/>
              <a:t> yang </a:t>
            </a:r>
            <a:r>
              <a:rPr lang="en-US" dirty="0" err="1"/>
              <a:t>didasarkan</a:t>
            </a:r>
            <a:r>
              <a:rPr lang="en-US" dirty="0"/>
              <a:t> </a:t>
            </a:r>
            <a:r>
              <a:rPr lang="en-US" dirty="0" err="1"/>
              <a:t>pada</a:t>
            </a:r>
            <a:r>
              <a:rPr lang="en-US" dirty="0"/>
              <a:t> data yang </a:t>
            </a:r>
            <a:r>
              <a:rPr lang="en-US" dirty="0" err="1"/>
              <a:t>terkelompok</a:t>
            </a:r>
            <a:r>
              <a:rPr lang="en-US" dirty="0"/>
              <a:t>. </a:t>
            </a:r>
          </a:p>
        </p:txBody>
      </p:sp>
    </p:spTree>
    <p:extLst>
      <p:ext uri="{BB962C8B-B14F-4D97-AF65-F5344CB8AC3E}">
        <p14:creationId xmlns:p14="http://schemas.microsoft.com/office/powerpoint/2010/main" xmlns="" val="2853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idx="1"/>
          </p:nvPr>
        </p:nvSpPr>
        <p:spPr>
          <a:xfrm>
            <a:off x="533400" y="1124744"/>
            <a:ext cx="3581400" cy="598487"/>
          </a:xfrm>
          <a:solidFill>
            <a:schemeClr val="accent2">
              <a:lumMod val="40000"/>
              <a:lumOff val="60000"/>
            </a:schemeClr>
          </a:solidFill>
          <a:ln>
            <a:solidFill>
              <a:schemeClr val="bg2">
                <a:lumMod val="50000"/>
              </a:schemeClr>
            </a:solidFill>
          </a:ln>
        </p:spPr>
        <p:txBody>
          <a:bodyPr anchor="ctr">
            <a:normAutofit fontScale="85000" lnSpcReduction="10000"/>
          </a:bodyPr>
          <a:lstStyle/>
          <a:p>
            <a:pPr algn="ctr"/>
            <a:r>
              <a:rPr lang="en-US" dirty="0" err="1" smtClean="0">
                <a:solidFill>
                  <a:schemeClr val="bg1"/>
                </a:solidFill>
              </a:rPr>
              <a:t>Distribusi</a:t>
            </a:r>
            <a:r>
              <a:rPr lang="en-US" dirty="0" smtClean="0">
                <a:solidFill>
                  <a:schemeClr val="bg1"/>
                </a:solidFill>
              </a:rPr>
              <a:t> </a:t>
            </a:r>
            <a:r>
              <a:rPr lang="en-US" dirty="0" err="1" smtClean="0">
                <a:solidFill>
                  <a:schemeClr val="bg1"/>
                </a:solidFill>
              </a:rPr>
              <a:t>Frekuensi</a:t>
            </a:r>
            <a:r>
              <a:rPr lang="en-US" dirty="0" smtClean="0">
                <a:solidFill>
                  <a:schemeClr val="bg1"/>
                </a:solidFill>
              </a:rPr>
              <a:t> </a:t>
            </a:r>
            <a:r>
              <a:rPr lang="en-US" dirty="0" err="1" smtClean="0">
                <a:solidFill>
                  <a:schemeClr val="bg1"/>
                </a:solidFill>
              </a:rPr>
              <a:t>Numerik</a:t>
            </a:r>
            <a:endParaRPr lang="en-US" dirty="0">
              <a:solidFill>
                <a:schemeClr val="bg1"/>
              </a:solidFill>
            </a:endParaRPr>
          </a:p>
        </p:txBody>
      </p:sp>
      <p:sp>
        <p:nvSpPr>
          <p:cNvPr id="12" name="Content Placeholder 11"/>
          <p:cNvSpPr>
            <a:spLocks noGrp="1"/>
          </p:cNvSpPr>
          <p:nvPr>
            <p:ph sz="half" idx="2"/>
          </p:nvPr>
        </p:nvSpPr>
        <p:spPr>
          <a:xfrm>
            <a:off x="838200" y="1962944"/>
            <a:ext cx="3048000" cy="1676400"/>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buNone/>
            </a:pPr>
            <a:r>
              <a:rPr lang="id-ID" sz="1600" dirty="0">
                <a:solidFill>
                  <a:schemeClr val="tx1"/>
                </a:solidFill>
              </a:rPr>
              <a:t>Contoh : kotak di bawah merupakan </a:t>
            </a:r>
            <a:r>
              <a:rPr lang="id-ID" sz="1600" dirty="0" smtClean="0">
                <a:solidFill>
                  <a:schemeClr val="tx1"/>
                </a:solidFill>
              </a:rPr>
              <a:t>hasil pengukuran berat badan</a:t>
            </a:r>
            <a:r>
              <a:rPr lang="en-US" sz="1600" dirty="0" smtClean="0">
                <a:solidFill>
                  <a:schemeClr val="tx1"/>
                </a:solidFill>
              </a:rPr>
              <a:t> </a:t>
            </a:r>
            <a:r>
              <a:rPr lang="id-ID" sz="1600" dirty="0" smtClean="0">
                <a:solidFill>
                  <a:schemeClr val="tx1"/>
                </a:solidFill>
              </a:rPr>
              <a:t>anak kelas 4</a:t>
            </a:r>
            <a:endParaRPr lang="id-ID" sz="1600" dirty="0">
              <a:solidFill>
                <a:schemeClr val="tx1"/>
              </a:solidFill>
            </a:endParaRPr>
          </a:p>
        </p:txBody>
      </p:sp>
      <p:sp>
        <p:nvSpPr>
          <p:cNvPr id="18" name="Text Placeholder 17"/>
          <p:cNvSpPr>
            <a:spLocks noGrp="1"/>
          </p:cNvSpPr>
          <p:nvPr>
            <p:ph type="body" sz="quarter" idx="3"/>
          </p:nvPr>
        </p:nvSpPr>
        <p:spPr>
          <a:xfrm>
            <a:off x="4648200" y="1124744"/>
            <a:ext cx="4041775" cy="639762"/>
          </a:xfrm>
          <a:solidFill>
            <a:schemeClr val="accent6">
              <a:lumMod val="40000"/>
              <a:lumOff val="60000"/>
            </a:schemeClr>
          </a:solidFill>
          <a:ln>
            <a:solidFill>
              <a:schemeClr val="bg2">
                <a:lumMod val="50000"/>
              </a:schemeClr>
            </a:solidFill>
          </a:ln>
        </p:spPr>
        <p:txBody>
          <a:bodyPr anchor="ctr">
            <a:normAutofit fontScale="92500" lnSpcReduction="20000"/>
          </a:bodyPr>
          <a:lstStyle/>
          <a:p>
            <a:pPr algn="ctr"/>
            <a:r>
              <a:rPr lang="en-US" dirty="0" err="1" smtClean="0">
                <a:solidFill>
                  <a:schemeClr val="bg1"/>
                </a:solidFill>
              </a:rPr>
              <a:t>Distribusi</a:t>
            </a:r>
            <a:r>
              <a:rPr lang="en-US" dirty="0" smtClean="0">
                <a:solidFill>
                  <a:schemeClr val="bg1"/>
                </a:solidFill>
              </a:rPr>
              <a:t> </a:t>
            </a:r>
            <a:r>
              <a:rPr lang="en-US" dirty="0" err="1" smtClean="0">
                <a:solidFill>
                  <a:schemeClr val="bg1"/>
                </a:solidFill>
              </a:rPr>
              <a:t>Frekuensi</a:t>
            </a:r>
            <a:r>
              <a:rPr lang="en-US" dirty="0" smtClean="0">
                <a:solidFill>
                  <a:schemeClr val="bg1"/>
                </a:solidFill>
              </a:rPr>
              <a:t> </a:t>
            </a:r>
            <a:r>
              <a:rPr lang="en-US" dirty="0" err="1" smtClean="0">
                <a:solidFill>
                  <a:schemeClr val="bg1"/>
                </a:solidFill>
              </a:rPr>
              <a:t>Kategorikal</a:t>
            </a:r>
            <a:r>
              <a:rPr lang="en-US" dirty="0" smtClean="0">
                <a:solidFill>
                  <a:schemeClr val="bg1"/>
                </a:solidFill>
              </a:rPr>
              <a:t> </a:t>
            </a:r>
            <a:endParaRPr lang="en-US" dirty="0">
              <a:solidFill>
                <a:schemeClr val="bg1"/>
              </a:solidFill>
            </a:endParaRPr>
          </a:p>
        </p:txBody>
      </p:sp>
      <p:graphicFrame>
        <p:nvGraphicFramePr>
          <p:cNvPr id="22" name="Content Placeholder 21"/>
          <p:cNvGraphicFramePr>
            <a:graphicFrameLocks noGrp="1"/>
          </p:cNvGraphicFramePr>
          <p:nvPr>
            <p:ph sz="quarter" idx="4"/>
            <p:extLst>
              <p:ext uri="{D42A27DB-BD31-4B8C-83A1-F6EECF244321}">
                <p14:modId xmlns:p14="http://schemas.microsoft.com/office/powerpoint/2010/main" xmlns="" val="2994589230"/>
              </p:ext>
            </p:extLst>
          </p:nvPr>
        </p:nvGraphicFramePr>
        <p:xfrm>
          <a:off x="4648200" y="1962944"/>
          <a:ext cx="4041774" cy="2494280"/>
        </p:xfrm>
        <a:graphic>
          <a:graphicData uri="http://schemas.openxmlformats.org/drawingml/2006/table">
            <a:tbl>
              <a:tblPr firstRow="1" bandRow="1">
                <a:tableStyleId>{5C22544A-7EE6-4342-B048-85BDC9FD1C3A}</a:tableStyleId>
              </a:tblPr>
              <a:tblGrid>
                <a:gridCol w="1347258"/>
                <a:gridCol w="1347258"/>
                <a:gridCol w="1347258"/>
              </a:tblGrid>
              <a:tr h="370840">
                <a:tc>
                  <a:txBody>
                    <a:bodyPr/>
                    <a:lstStyle/>
                    <a:p>
                      <a:r>
                        <a:rPr lang="en-US" dirty="0" err="1" smtClean="0"/>
                        <a:t>Berat</a:t>
                      </a:r>
                      <a:r>
                        <a:rPr lang="en-US" dirty="0" smtClean="0"/>
                        <a:t> </a:t>
                      </a:r>
                      <a:r>
                        <a:rPr lang="en-US" dirty="0" err="1" smtClean="0"/>
                        <a:t>Badan</a:t>
                      </a:r>
                      <a:endParaRPr lang="en-US" dirty="0"/>
                    </a:p>
                  </a:txBody>
                  <a:tcPr/>
                </a:tc>
                <a:tc>
                  <a:txBody>
                    <a:bodyPr/>
                    <a:lstStyle/>
                    <a:p>
                      <a:r>
                        <a:rPr lang="en-US" dirty="0" err="1" smtClean="0"/>
                        <a:t>Titik</a:t>
                      </a:r>
                      <a:r>
                        <a:rPr lang="en-US" dirty="0" smtClean="0"/>
                        <a:t> </a:t>
                      </a:r>
                      <a:r>
                        <a:rPr lang="en-US" dirty="0" err="1" smtClean="0"/>
                        <a:t>tengah</a:t>
                      </a:r>
                      <a:r>
                        <a:rPr lang="en-US" dirty="0" smtClean="0"/>
                        <a:t> </a:t>
                      </a:r>
                      <a:endParaRPr lang="en-US" dirty="0"/>
                    </a:p>
                  </a:txBody>
                  <a:tcPr/>
                </a:tc>
                <a:tc>
                  <a:txBody>
                    <a:bodyPr/>
                    <a:lstStyle/>
                    <a:p>
                      <a:r>
                        <a:rPr lang="en-US" dirty="0" err="1" smtClean="0"/>
                        <a:t>Frekuensi</a:t>
                      </a:r>
                      <a:r>
                        <a:rPr lang="en-US" baseline="0" dirty="0" smtClean="0"/>
                        <a:t> </a:t>
                      </a:r>
                      <a:endParaRPr lang="en-US" dirty="0"/>
                    </a:p>
                  </a:txBody>
                  <a:tcPr/>
                </a:tc>
              </a:tr>
              <a:tr h="370840">
                <a:tc>
                  <a:txBody>
                    <a:bodyPr/>
                    <a:lstStyle/>
                    <a:p>
                      <a:pPr algn="ctr"/>
                      <a:r>
                        <a:rPr lang="id-ID" dirty="0" smtClean="0"/>
                        <a:t>30-34</a:t>
                      </a:r>
                      <a:endParaRPr lang="id-ID" dirty="0"/>
                    </a:p>
                  </a:txBody>
                  <a:tcPr/>
                </a:tc>
                <a:tc>
                  <a:txBody>
                    <a:bodyPr/>
                    <a:lstStyle/>
                    <a:p>
                      <a:pPr algn="ctr"/>
                      <a:r>
                        <a:rPr lang="id-ID" dirty="0" smtClean="0"/>
                        <a:t>32</a:t>
                      </a:r>
                      <a:endParaRPr lang="id-ID" dirty="0"/>
                    </a:p>
                  </a:txBody>
                  <a:tcPr/>
                </a:tc>
                <a:tc>
                  <a:txBody>
                    <a:bodyPr/>
                    <a:lstStyle/>
                    <a:p>
                      <a:pPr algn="ctr"/>
                      <a:r>
                        <a:rPr lang="id-ID" dirty="0" smtClean="0"/>
                        <a:t> 8</a:t>
                      </a:r>
                      <a:endParaRPr lang="id-ID" dirty="0"/>
                    </a:p>
                  </a:txBody>
                  <a:tcPr/>
                </a:tc>
              </a:tr>
              <a:tr h="370840">
                <a:tc>
                  <a:txBody>
                    <a:bodyPr/>
                    <a:lstStyle/>
                    <a:p>
                      <a:pPr algn="ctr"/>
                      <a:r>
                        <a:rPr lang="id-ID" dirty="0" smtClean="0"/>
                        <a:t>35-39</a:t>
                      </a:r>
                      <a:endParaRPr lang="id-ID" dirty="0"/>
                    </a:p>
                  </a:txBody>
                  <a:tcPr/>
                </a:tc>
                <a:tc>
                  <a:txBody>
                    <a:bodyPr/>
                    <a:lstStyle/>
                    <a:p>
                      <a:pPr algn="ctr"/>
                      <a:r>
                        <a:rPr lang="id-ID" dirty="0" smtClean="0"/>
                        <a:t>37</a:t>
                      </a:r>
                      <a:endParaRPr lang="id-ID" dirty="0"/>
                    </a:p>
                  </a:txBody>
                  <a:tcPr/>
                </a:tc>
                <a:tc>
                  <a:txBody>
                    <a:bodyPr/>
                    <a:lstStyle/>
                    <a:p>
                      <a:pPr algn="ctr"/>
                      <a:r>
                        <a:rPr lang="id-ID" dirty="0" smtClean="0"/>
                        <a:t> 5</a:t>
                      </a:r>
                      <a:endParaRPr lang="id-ID" dirty="0"/>
                    </a:p>
                  </a:txBody>
                  <a:tcPr/>
                </a:tc>
              </a:tr>
              <a:tr h="370840">
                <a:tc>
                  <a:txBody>
                    <a:bodyPr/>
                    <a:lstStyle/>
                    <a:p>
                      <a:pPr algn="ctr"/>
                      <a:r>
                        <a:rPr lang="id-ID" dirty="0" smtClean="0"/>
                        <a:t>40-44</a:t>
                      </a:r>
                      <a:endParaRPr lang="id-ID" dirty="0"/>
                    </a:p>
                  </a:txBody>
                  <a:tcPr/>
                </a:tc>
                <a:tc>
                  <a:txBody>
                    <a:bodyPr/>
                    <a:lstStyle/>
                    <a:p>
                      <a:pPr algn="ctr"/>
                      <a:r>
                        <a:rPr lang="id-ID" dirty="0" smtClean="0"/>
                        <a:t>42</a:t>
                      </a:r>
                      <a:endParaRPr lang="id-ID" dirty="0"/>
                    </a:p>
                  </a:txBody>
                  <a:tcPr/>
                </a:tc>
                <a:tc>
                  <a:txBody>
                    <a:bodyPr/>
                    <a:lstStyle/>
                    <a:p>
                      <a:pPr algn="ctr"/>
                      <a:r>
                        <a:rPr lang="id-ID" dirty="0" smtClean="0"/>
                        <a:t> 4</a:t>
                      </a:r>
                      <a:endParaRPr lang="id-ID" dirty="0"/>
                    </a:p>
                  </a:txBody>
                  <a:tcPr/>
                </a:tc>
              </a:tr>
              <a:tr h="370840">
                <a:tc>
                  <a:txBody>
                    <a:bodyPr/>
                    <a:lstStyle/>
                    <a:p>
                      <a:pPr algn="ctr"/>
                      <a:r>
                        <a:rPr lang="id-ID" dirty="0" smtClean="0"/>
                        <a:t>45-49</a:t>
                      </a:r>
                      <a:endParaRPr lang="id-ID" dirty="0"/>
                    </a:p>
                  </a:txBody>
                  <a:tcPr/>
                </a:tc>
                <a:tc>
                  <a:txBody>
                    <a:bodyPr/>
                    <a:lstStyle/>
                    <a:p>
                      <a:pPr algn="ctr"/>
                      <a:r>
                        <a:rPr lang="id-ID" dirty="0" smtClean="0"/>
                        <a:t>47</a:t>
                      </a:r>
                      <a:endParaRPr lang="id-ID" dirty="0"/>
                    </a:p>
                  </a:txBody>
                  <a:tcPr/>
                </a:tc>
                <a:tc>
                  <a:txBody>
                    <a:bodyPr/>
                    <a:lstStyle/>
                    <a:p>
                      <a:pPr algn="ctr"/>
                      <a:r>
                        <a:rPr lang="id-ID" dirty="0" smtClean="0"/>
                        <a:t>3</a:t>
                      </a:r>
                      <a:endParaRPr lang="id-ID" dirty="0"/>
                    </a:p>
                  </a:txBody>
                  <a:tcPr/>
                </a:tc>
              </a:tr>
              <a:tr h="370840">
                <a:tc>
                  <a:txBody>
                    <a:bodyPr/>
                    <a:lstStyle/>
                    <a:p>
                      <a:pPr algn="ctr"/>
                      <a:r>
                        <a:rPr lang="en-US" dirty="0" err="1" smtClean="0"/>
                        <a:t>Jumlah</a:t>
                      </a:r>
                      <a:r>
                        <a:rPr lang="en-US" dirty="0" smtClean="0"/>
                        <a:t> </a:t>
                      </a:r>
                      <a:endParaRPr lang="en-US" dirty="0"/>
                    </a:p>
                  </a:txBody>
                  <a:tcPr/>
                </a:tc>
                <a:tc>
                  <a:txBody>
                    <a:bodyPr/>
                    <a:lstStyle/>
                    <a:p>
                      <a:endParaRPr lang="en-US" dirty="0"/>
                    </a:p>
                  </a:txBody>
                  <a:tcPr/>
                </a:tc>
                <a:tc>
                  <a:txBody>
                    <a:bodyPr/>
                    <a:lstStyle/>
                    <a:p>
                      <a:pPr algn="ctr"/>
                      <a:r>
                        <a:rPr lang="en-US" dirty="0" smtClean="0"/>
                        <a:t>20</a:t>
                      </a:r>
                      <a:endParaRPr lang="en-US" dirty="0"/>
                    </a:p>
                  </a:txBody>
                  <a:tcPr/>
                </a:tc>
              </a:tr>
            </a:tbl>
          </a:graphicData>
        </a:graphic>
      </p:graphicFrame>
      <p:sp>
        <p:nvSpPr>
          <p:cNvPr id="13" name="Rectangle 12"/>
          <p:cNvSpPr/>
          <p:nvPr/>
        </p:nvSpPr>
        <p:spPr>
          <a:xfrm>
            <a:off x="1066800" y="3639344"/>
            <a:ext cx="2514600" cy="9144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31 33 45 32 37 48 36 34 35 41 38 43 49 30 30 31 33 44 37 41</a:t>
            </a:r>
          </a:p>
        </p:txBody>
      </p:sp>
      <p:sp>
        <p:nvSpPr>
          <p:cNvPr id="14" name="Down Arrow Callout 13"/>
          <p:cNvSpPr/>
          <p:nvPr/>
        </p:nvSpPr>
        <p:spPr>
          <a:xfrm>
            <a:off x="990600" y="4706144"/>
            <a:ext cx="2514600" cy="838200"/>
          </a:xfrm>
          <a:prstGeom prst="downArrowCallout">
            <a:avLst/>
          </a:prstGeom>
          <a:solidFill>
            <a:srgbClr val="CC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Berat badan yang sudah di urutkan</a:t>
            </a:r>
            <a:endParaRPr lang="id-ID" dirty="0">
              <a:solidFill>
                <a:schemeClr val="tx1"/>
              </a:solidFill>
            </a:endParaRPr>
          </a:p>
        </p:txBody>
      </p:sp>
      <p:sp>
        <p:nvSpPr>
          <p:cNvPr id="15" name="Rectangle 14"/>
          <p:cNvSpPr/>
          <p:nvPr/>
        </p:nvSpPr>
        <p:spPr>
          <a:xfrm>
            <a:off x="914400" y="5544344"/>
            <a:ext cx="2667000" cy="838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30 30 31 31 32 33 33 34 35 36 37 37 38 41 41 43 44 45 48 49 </a:t>
            </a:r>
          </a:p>
        </p:txBody>
      </p:sp>
      <p:sp>
        <p:nvSpPr>
          <p:cNvPr id="2" name="Title 1"/>
          <p:cNvSpPr>
            <a:spLocks noGrp="1"/>
          </p:cNvSpPr>
          <p:nvPr>
            <p:ph type="title"/>
          </p:nvPr>
        </p:nvSpPr>
        <p:spPr>
          <a:xfrm>
            <a:off x="1043490" y="-18256"/>
            <a:ext cx="7024744" cy="1143000"/>
          </a:xfrm>
        </p:spPr>
        <p:txBody>
          <a:bodyPr/>
          <a:lstStyle/>
          <a:p>
            <a:r>
              <a:rPr lang="id-ID" dirty="0" smtClean="0"/>
              <a:t>contoh</a:t>
            </a:r>
            <a:endParaRPr lang="id-ID" dirty="0"/>
          </a:p>
        </p:txBody>
      </p:sp>
    </p:spTree>
    <p:extLst>
      <p:ext uri="{BB962C8B-B14F-4D97-AF65-F5344CB8AC3E}">
        <p14:creationId xmlns:p14="http://schemas.microsoft.com/office/powerpoint/2010/main" xmlns="" val="13239894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5">
      <a:dk1>
        <a:sysClr val="windowText" lastClr="000000"/>
      </a:dk1>
      <a:lt1>
        <a:srgbClr val="1D3641"/>
      </a:lt1>
      <a:dk2>
        <a:srgbClr val="FFFFFF"/>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354</TotalTime>
  <Words>663</Words>
  <Application>Microsoft Office PowerPoint</Application>
  <PresentationFormat>On-screen Show (4:3)</PresentationFormat>
  <Paragraphs>176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Statistika Dasar</vt:lpstr>
      <vt:lpstr>Distribusi Frekuensi</vt:lpstr>
      <vt:lpstr>Slide 3</vt:lpstr>
      <vt:lpstr>Slide 4</vt:lpstr>
      <vt:lpstr>Bagian-bagian Distribusi Frekuensi</vt:lpstr>
      <vt:lpstr>Jenis-jenis Distribusi Frekuensi</vt:lpstr>
      <vt:lpstr>contoh</vt:lpstr>
      <vt:lpstr>Jenis-jenis Distribusi Frekuensi</vt:lpstr>
      <vt:lpstr>contoh</vt:lpstr>
      <vt:lpstr>Jenis-jenis Distribusi Frekuensi</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Statistika Dasar</dc:title>
  <dc:creator>Khaola</dc:creator>
  <cp:lastModifiedBy>Alberth</cp:lastModifiedBy>
  <cp:revision>25</cp:revision>
  <dcterms:created xsi:type="dcterms:W3CDTF">2015-09-06T14:42:44Z</dcterms:created>
  <dcterms:modified xsi:type="dcterms:W3CDTF">2018-04-09T04:14:56Z</dcterms:modified>
</cp:coreProperties>
</file>