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300" r:id="rId4"/>
    <p:sldId id="320" r:id="rId5"/>
    <p:sldId id="325" r:id="rId6"/>
    <p:sldId id="322" r:id="rId7"/>
    <p:sldId id="323" r:id="rId8"/>
    <p:sldId id="324" r:id="rId9"/>
    <p:sldId id="326" r:id="rId10"/>
    <p:sldId id="327" r:id="rId11"/>
    <p:sldId id="328" r:id="rId12"/>
    <p:sldId id="329" r:id="rId13"/>
    <p:sldId id="330" r:id="rId14"/>
    <p:sldId id="331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60" autoAdjust="0"/>
    <p:restoredTop sz="94660"/>
  </p:normalViewPr>
  <p:slideViewPr>
    <p:cSldViewPr>
      <p:cViewPr varScale="1">
        <p:scale>
          <a:sx n="53" d="100"/>
          <a:sy n="53" d="100"/>
        </p:scale>
        <p:origin x="-102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EE0817-3F1D-4A25-B4C4-6E495F8B4AB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31C2D3-AECF-4DB4-B5E0-44DA9A1962AE}">
      <dgm:prSet phldrT="[Text]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>
        <a:solidFill>
          <a:srgbClr val="FF0000"/>
        </a:solidFill>
      </dgm:spPr>
      <dgm:t>
        <a:bodyPr/>
        <a:lstStyle/>
        <a:p>
          <a:r>
            <a:rPr lang="id-ID" dirty="0" smtClean="0">
              <a:solidFill>
                <a:schemeClr val="tx1"/>
              </a:solidFill>
              <a:latin typeface="Comic Sans MS" pitchFamily="66" charset="0"/>
            </a:rPr>
            <a:t>Modus</a:t>
          </a:r>
          <a:endParaRPr lang="en-US" dirty="0">
            <a:solidFill>
              <a:schemeClr val="tx1"/>
            </a:solidFill>
            <a:latin typeface="Comic Sans MS" pitchFamily="66" charset="0"/>
          </a:endParaRPr>
        </a:p>
      </dgm:t>
    </dgm:pt>
    <dgm:pt modelId="{890654EE-D6E5-4F7F-A773-6981FF9CDD2C}" type="parTrans" cxnId="{311D6F75-95B1-4030-AD81-A36CE0AE6E75}">
      <dgm:prSet/>
      <dgm:spPr/>
      <dgm:t>
        <a:bodyPr/>
        <a:lstStyle/>
        <a:p>
          <a:endParaRPr lang="en-US"/>
        </a:p>
      </dgm:t>
    </dgm:pt>
    <dgm:pt modelId="{C5483544-8AE0-4AEC-A890-78CDFE81201F}" type="sibTrans" cxnId="{311D6F75-95B1-4030-AD81-A36CE0AE6E75}">
      <dgm:prSet/>
      <dgm:spPr/>
      <dgm:t>
        <a:bodyPr/>
        <a:lstStyle/>
        <a:p>
          <a:endParaRPr lang="en-US"/>
        </a:p>
      </dgm:t>
    </dgm:pt>
    <dgm:pt modelId="{2F744B9D-6C03-49AC-BEFF-965AB06F1C0C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solidFill>
            <a:srgbClr val="FF0000"/>
          </a:solidFill>
        </a:ln>
      </dgm:spPr>
      <dgm:t>
        <a:bodyPr/>
        <a:lstStyle/>
        <a:p>
          <a:r>
            <a:rPr lang="en-US" dirty="0" err="1" smtClean="0"/>
            <a:t>Nilai</a:t>
          </a:r>
          <a:r>
            <a:rPr lang="en-US" dirty="0" smtClean="0"/>
            <a:t> </a:t>
          </a:r>
          <a:r>
            <a:rPr lang="en-US" dirty="0" err="1" smtClean="0"/>
            <a:t>berfrekuensi</a:t>
          </a:r>
          <a:r>
            <a:rPr lang="en-US" dirty="0" smtClean="0"/>
            <a:t> </a:t>
          </a:r>
          <a:r>
            <a:rPr lang="en-US" dirty="0" err="1" smtClean="0"/>
            <a:t>tertinggi</a:t>
          </a:r>
          <a:endParaRPr lang="en-US" dirty="0"/>
        </a:p>
      </dgm:t>
    </dgm:pt>
    <dgm:pt modelId="{5E675027-1BEE-44EA-B606-0377F9EE90D0}" type="parTrans" cxnId="{417F6078-8FC6-47A6-81D3-65646478F13E}">
      <dgm:prSet/>
      <dgm:spPr/>
      <dgm:t>
        <a:bodyPr/>
        <a:lstStyle/>
        <a:p>
          <a:endParaRPr lang="en-US"/>
        </a:p>
      </dgm:t>
    </dgm:pt>
    <dgm:pt modelId="{2D98ABA8-C525-47FB-8C0B-44505DD61138}" type="sibTrans" cxnId="{417F6078-8FC6-47A6-81D3-65646478F13E}">
      <dgm:prSet/>
      <dgm:spPr/>
      <dgm:t>
        <a:bodyPr/>
        <a:lstStyle/>
        <a:p>
          <a:endParaRPr lang="en-US"/>
        </a:p>
      </dgm:t>
    </dgm:pt>
    <dgm:pt modelId="{554F849B-285E-4D1D-8774-FB5BDDD99867}">
      <dgm:prSet phldrT="[Text]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>
        <a:solidFill>
          <a:srgbClr val="FFFF00"/>
        </a:solidFill>
      </dgm:spPr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Median</a:t>
          </a:r>
          <a:endParaRPr lang="en-US" dirty="0">
            <a:solidFill>
              <a:schemeClr val="tx1"/>
            </a:solidFill>
          </a:endParaRPr>
        </a:p>
      </dgm:t>
    </dgm:pt>
    <dgm:pt modelId="{78C848EB-FCE7-495D-A946-04B4A2B4E0BA}" type="parTrans" cxnId="{C0B96A62-B866-4270-9ECC-479F32AAB86F}">
      <dgm:prSet/>
      <dgm:spPr/>
      <dgm:t>
        <a:bodyPr/>
        <a:lstStyle/>
        <a:p>
          <a:endParaRPr lang="en-US"/>
        </a:p>
      </dgm:t>
    </dgm:pt>
    <dgm:pt modelId="{A0908AF7-5251-4E5F-BAE1-5E54746442EF}" type="sibTrans" cxnId="{C0B96A62-B866-4270-9ECC-479F32AAB86F}">
      <dgm:prSet/>
      <dgm:spPr/>
      <dgm:t>
        <a:bodyPr/>
        <a:lstStyle/>
        <a:p>
          <a:endParaRPr lang="en-US"/>
        </a:p>
      </dgm:t>
    </dgm:pt>
    <dgm:pt modelId="{A0A2FD8E-0A2B-4505-A4E5-6D7F5A9AC756}">
      <dgm:prSet phldrT="[Text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noFill/>
        <a:ln>
          <a:solidFill>
            <a:srgbClr val="FFFF00"/>
          </a:solidFill>
        </a:ln>
      </dgm:spPr>
      <dgm:t>
        <a:bodyPr/>
        <a:lstStyle/>
        <a:p>
          <a:r>
            <a:rPr lang="en-US" dirty="0" smtClean="0"/>
            <a:t> </a:t>
          </a:r>
          <a:r>
            <a:rPr lang="en-US" dirty="0" err="1" smtClean="0"/>
            <a:t>Nilai</a:t>
          </a:r>
          <a:r>
            <a:rPr lang="en-US" dirty="0" smtClean="0"/>
            <a:t> </a:t>
          </a:r>
          <a:r>
            <a:rPr lang="en-US" dirty="0" err="1" smtClean="0"/>
            <a:t>tengah</a:t>
          </a:r>
          <a:endParaRPr lang="en-US" dirty="0"/>
        </a:p>
      </dgm:t>
    </dgm:pt>
    <dgm:pt modelId="{238201BE-EA68-4635-846F-60B5692075BE}" type="parTrans" cxnId="{509BE7F5-E940-470B-B9C3-993200943C34}">
      <dgm:prSet/>
      <dgm:spPr/>
      <dgm:t>
        <a:bodyPr/>
        <a:lstStyle/>
        <a:p>
          <a:endParaRPr lang="en-US"/>
        </a:p>
      </dgm:t>
    </dgm:pt>
    <dgm:pt modelId="{E42D67FE-1D71-40D5-9BD1-96522E945647}" type="sibTrans" cxnId="{509BE7F5-E940-470B-B9C3-993200943C34}">
      <dgm:prSet/>
      <dgm:spPr/>
      <dgm:t>
        <a:bodyPr/>
        <a:lstStyle/>
        <a:p>
          <a:endParaRPr lang="en-US"/>
        </a:p>
      </dgm:t>
    </dgm:pt>
    <dgm:pt modelId="{29A024D8-B3F6-459E-BE3E-FD135DB51D5B}">
      <dgm:prSet phldrT="[Text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rgbClr val="00B050"/>
        </a:solidFill>
        <a:ln>
          <a:solidFill>
            <a:srgbClr val="60FC6F"/>
          </a:solidFill>
        </a:ln>
      </dgm:spPr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Mean</a:t>
          </a:r>
          <a:endParaRPr lang="en-US" dirty="0">
            <a:solidFill>
              <a:schemeClr val="tx1"/>
            </a:solidFill>
          </a:endParaRPr>
        </a:p>
      </dgm:t>
    </dgm:pt>
    <dgm:pt modelId="{BA1C3415-5A9D-40BA-9363-EE2E114AFE0D}" type="parTrans" cxnId="{C091F5AD-183A-4042-B20B-404785453911}">
      <dgm:prSet/>
      <dgm:spPr/>
      <dgm:t>
        <a:bodyPr/>
        <a:lstStyle/>
        <a:p>
          <a:endParaRPr lang="en-US"/>
        </a:p>
      </dgm:t>
    </dgm:pt>
    <dgm:pt modelId="{E76B1E0D-3BC6-4E10-A458-C6DD0B9A22AE}" type="sibTrans" cxnId="{C091F5AD-183A-4042-B20B-404785453911}">
      <dgm:prSet/>
      <dgm:spPr/>
      <dgm:t>
        <a:bodyPr/>
        <a:lstStyle/>
        <a:p>
          <a:endParaRPr lang="en-US"/>
        </a:p>
      </dgm:t>
    </dgm:pt>
    <dgm:pt modelId="{3C55960B-4F24-49B2-AEE3-009FD2136088}">
      <dgm:prSet phldrT="[Text]"/>
      <dgm:spPr>
        <a:ln>
          <a:solidFill>
            <a:srgbClr val="60FC6F"/>
          </a:solidFill>
        </a:ln>
      </dgm:spPr>
      <dgm:t>
        <a:bodyPr/>
        <a:lstStyle/>
        <a:p>
          <a:r>
            <a:rPr lang="en-US" dirty="0" smtClean="0"/>
            <a:t> </a:t>
          </a:r>
          <a:r>
            <a:rPr lang="en-US" dirty="0" err="1" smtClean="0"/>
            <a:t>Nilai</a:t>
          </a:r>
          <a:r>
            <a:rPr lang="en-US" dirty="0" smtClean="0"/>
            <a:t> rata-rata</a:t>
          </a:r>
          <a:endParaRPr lang="en-US" dirty="0"/>
        </a:p>
      </dgm:t>
    </dgm:pt>
    <dgm:pt modelId="{CE40BE1B-1F10-4567-BEF1-8AC57B7683AD}" type="parTrans" cxnId="{72FAA57F-0DA7-4008-A159-84C58BDEF0C1}">
      <dgm:prSet/>
      <dgm:spPr/>
      <dgm:t>
        <a:bodyPr/>
        <a:lstStyle/>
        <a:p>
          <a:endParaRPr lang="en-US"/>
        </a:p>
      </dgm:t>
    </dgm:pt>
    <dgm:pt modelId="{334DD9C1-18BF-40BD-BB2E-47664A3D296D}" type="sibTrans" cxnId="{72FAA57F-0DA7-4008-A159-84C58BDEF0C1}">
      <dgm:prSet/>
      <dgm:spPr/>
      <dgm:t>
        <a:bodyPr/>
        <a:lstStyle/>
        <a:p>
          <a:endParaRPr lang="en-US"/>
        </a:p>
      </dgm:t>
    </dgm:pt>
    <dgm:pt modelId="{25E8AF1F-FF88-49C3-B20A-A2B0DE8918EC}" type="pres">
      <dgm:prSet presAssocID="{DAEE0817-3F1D-4A25-B4C4-6E495F8B4A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ABD8ACD4-5841-42F7-8FC7-63DCADF2F2FD}" type="pres">
      <dgm:prSet presAssocID="{1731C2D3-AECF-4DB4-B5E0-44DA9A1962AE}" presName="linNode" presStyleCnt="0"/>
      <dgm:spPr/>
    </dgm:pt>
    <dgm:pt modelId="{DB821D6C-8D83-4C0F-80AF-D8F3384DEECC}" type="pres">
      <dgm:prSet presAssocID="{1731C2D3-AECF-4DB4-B5E0-44DA9A1962A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6829E2B-87C9-4C8B-8FB1-B1B5097B04A2}" type="pres">
      <dgm:prSet presAssocID="{1731C2D3-AECF-4DB4-B5E0-44DA9A1962A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035AA15-F113-4612-94C8-AFC6476B3B12}" type="pres">
      <dgm:prSet presAssocID="{C5483544-8AE0-4AEC-A890-78CDFE81201F}" presName="sp" presStyleCnt="0"/>
      <dgm:spPr/>
    </dgm:pt>
    <dgm:pt modelId="{AE1BF3A2-AA32-42C9-9B23-2CB0BA3AEC79}" type="pres">
      <dgm:prSet presAssocID="{554F849B-285E-4D1D-8774-FB5BDDD99867}" presName="linNode" presStyleCnt="0"/>
      <dgm:spPr/>
    </dgm:pt>
    <dgm:pt modelId="{072EA2C6-BA8F-4FEF-AF82-C6364A89ECBE}" type="pres">
      <dgm:prSet presAssocID="{554F849B-285E-4D1D-8774-FB5BDDD9986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CED900E-C173-4458-BBE8-3E17C3E32E45}" type="pres">
      <dgm:prSet presAssocID="{554F849B-285E-4D1D-8774-FB5BDDD9986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DBEF003-47E3-4A10-B7D1-9837C442C5C0}" type="pres">
      <dgm:prSet presAssocID="{A0908AF7-5251-4E5F-BAE1-5E54746442EF}" presName="sp" presStyleCnt="0"/>
      <dgm:spPr/>
    </dgm:pt>
    <dgm:pt modelId="{7C40ED78-3D7E-4E1E-904B-15AAB1B94BC4}" type="pres">
      <dgm:prSet presAssocID="{29A024D8-B3F6-459E-BE3E-FD135DB51D5B}" presName="linNode" presStyleCnt="0"/>
      <dgm:spPr/>
    </dgm:pt>
    <dgm:pt modelId="{C2BC9419-8C11-4FB1-8F51-D7257366BE74}" type="pres">
      <dgm:prSet presAssocID="{29A024D8-B3F6-459E-BE3E-FD135DB51D5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2812A58-6DC7-4113-ABAA-2CFCC185B4CA}" type="pres">
      <dgm:prSet presAssocID="{29A024D8-B3F6-459E-BE3E-FD135DB51D5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C85C8D01-896B-409B-9708-A557B6652B90}" type="presOf" srcId="{1731C2D3-AECF-4DB4-B5E0-44DA9A1962AE}" destId="{DB821D6C-8D83-4C0F-80AF-D8F3384DEECC}" srcOrd="0" destOrd="0" presId="urn:microsoft.com/office/officeart/2005/8/layout/vList5"/>
    <dgm:cxn modelId="{509BE7F5-E940-470B-B9C3-993200943C34}" srcId="{554F849B-285E-4D1D-8774-FB5BDDD99867}" destId="{A0A2FD8E-0A2B-4505-A4E5-6D7F5A9AC756}" srcOrd="0" destOrd="0" parTransId="{238201BE-EA68-4635-846F-60B5692075BE}" sibTransId="{E42D67FE-1D71-40D5-9BD1-96522E945647}"/>
    <dgm:cxn modelId="{031A3191-A3E0-4DFC-B60C-29196D13651F}" type="presOf" srcId="{3C55960B-4F24-49B2-AEE3-009FD2136088}" destId="{82812A58-6DC7-4113-ABAA-2CFCC185B4CA}" srcOrd="0" destOrd="0" presId="urn:microsoft.com/office/officeart/2005/8/layout/vList5"/>
    <dgm:cxn modelId="{311D6F75-95B1-4030-AD81-A36CE0AE6E75}" srcId="{DAEE0817-3F1D-4A25-B4C4-6E495F8B4AB3}" destId="{1731C2D3-AECF-4DB4-B5E0-44DA9A1962AE}" srcOrd="0" destOrd="0" parTransId="{890654EE-D6E5-4F7F-A773-6981FF9CDD2C}" sibTransId="{C5483544-8AE0-4AEC-A890-78CDFE81201F}"/>
    <dgm:cxn modelId="{97ABD918-A99F-4B0F-9620-F32438609DE5}" type="presOf" srcId="{A0A2FD8E-0A2B-4505-A4E5-6D7F5A9AC756}" destId="{ECED900E-C173-4458-BBE8-3E17C3E32E45}" srcOrd="0" destOrd="0" presId="urn:microsoft.com/office/officeart/2005/8/layout/vList5"/>
    <dgm:cxn modelId="{C091F5AD-183A-4042-B20B-404785453911}" srcId="{DAEE0817-3F1D-4A25-B4C4-6E495F8B4AB3}" destId="{29A024D8-B3F6-459E-BE3E-FD135DB51D5B}" srcOrd="2" destOrd="0" parTransId="{BA1C3415-5A9D-40BA-9363-EE2E114AFE0D}" sibTransId="{E76B1E0D-3BC6-4E10-A458-C6DD0B9A22AE}"/>
    <dgm:cxn modelId="{44D44109-EBF2-4B41-8319-EA7134012AF5}" type="presOf" srcId="{2F744B9D-6C03-49AC-BEFF-965AB06F1C0C}" destId="{16829E2B-87C9-4C8B-8FB1-B1B5097B04A2}" srcOrd="0" destOrd="0" presId="urn:microsoft.com/office/officeart/2005/8/layout/vList5"/>
    <dgm:cxn modelId="{BDD05E31-C056-4E16-83F7-1274066E10A3}" type="presOf" srcId="{DAEE0817-3F1D-4A25-B4C4-6E495F8B4AB3}" destId="{25E8AF1F-FF88-49C3-B20A-A2B0DE8918EC}" srcOrd="0" destOrd="0" presId="urn:microsoft.com/office/officeart/2005/8/layout/vList5"/>
    <dgm:cxn modelId="{72FAA57F-0DA7-4008-A159-84C58BDEF0C1}" srcId="{29A024D8-B3F6-459E-BE3E-FD135DB51D5B}" destId="{3C55960B-4F24-49B2-AEE3-009FD2136088}" srcOrd="0" destOrd="0" parTransId="{CE40BE1B-1F10-4567-BEF1-8AC57B7683AD}" sibTransId="{334DD9C1-18BF-40BD-BB2E-47664A3D296D}"/>
    <dgm:cxn modelId="{EC59D574-B060-4D51-ABDB-88AFF28453A2}" type="presOf" srcId="{554F849B-285E-4D1D-8774-FB5BDDD99867}" destId="{072EA2C6-BA8F-4FEF-AF82-C6364A89ECBE}" srcOrd="0" destOrd="0" presId="urn:microsoft.com/office/officeart/2005/8/layout/vList5"/>
    <dgm:cxn modelId="{417F6078-8FC6-47A6-81D3-65646478F13E}" srcId="{1731C2D3-AECF-4DB4-B5E0-44DA9A1962AE}" destId="{2F744B9D-6C03-49AC-BEFF-965AB06F1C0C}" srcOrd="0" destOrd="0" parTransId="{5E675027-1BEE-44EA-B606-0377F9EE90D0}" sibTransId="{2D98ABA8-C525-47FB-8C0B-44505DD61138}"/>
    <dgm:cxn modelId="{C0B96A62-B866-4270-9ECC-479F32AAB86F}" srcId="{DAEE0817-3F1D-4A25-B4C4-6E495F8B4AB3}" destId="{554F849B-285E-4D1D-8774-FB5BDDD99867}" srcOrd="1" destOrd="0" parTransId="{78C848EB-FCE7-495D-A946-04B4A2B4E0BA}" sibTransId="{A0908AF7-5251-4E5F-BAE1-5E54746442EF}"/>
    <dgm:cxn modelId="{C6EF0353-D6BD-4F73-AC25-D0E8CBB14648}" type="presOf" srcId="{29A024D8-B3F6-459E-BE3E-FD135DB51D5B}" destId="{C2BC9419-8C11-4FB1-8F51-D7257366BE74}" srcOrd="0" destOrd="0" presId="urn:microsoft.com/office/officeart/2005/8/layout/vList5"/>
    <dgm:cxn modelId="{20D53037-68A0-4EC0-932C-14AF3739ABEF}" type="presParOf" srcId="{25E8AF1F-FF88-49C3-B20A-A2B0DE8918EC}" destId="{ABD8ACD4-5841-42F7-8FC7-63DCADF2F2FD}" srcOrd="0" destOrd="0" presId="urn:microsoft.com/office/officeart/2005/8/layout/vList5"/>
    <dgm:cxn modelId="{8CF33DF7-05E4-4D16-8B8E-ED67F84E9705}" type="presParOf" srcId="{ABD8ACD4-5841-42F7-8FC7-63DCADF2F2FD}" destId="{DB821D6C-8D83-4C0F-80AF-D8F3384DEECC}" srcOrd="0" destOrd="0" presId="urn:microsoft.com/office/officeart/2005/8/layout/vList5"/>
    <dgm:cxn modelId="{C4F7A5C9-48EC-4648-A408-EC6971EEFA0A}" type="presParOf" srcId="{ABD8ACD4-5841-42F7-8FC7-63DCADF2F2FD}" destId="{16829E2B-87C9-4C8B-8FB1-B1B5097B04A2}" srcOrd="1" destOrd="0" presId="urn:microsoft.com/office/officeart/2005/8/layout/vList5"/>
    <dgm:cxn modelId="{76D9CD70-F1E9-4E50-B209-FB0F060ACACB}" type="presParOf" srcId="{25E8AF1F-FF88-49C3-B20A-A2B0DE8918EC}" destId="{C035AA15-F113-4612-94C8-AFC6476B3B12}" srcOrd="1" destOrd="0" presId="urn:microsoft.com/office/officeart/2005/8/layout/vList5"/>
    <dgm:cxn modelId="{C4FE786F-DC43-45C7-99F6-76DC790FEB4C}" type="presParOf" srcId="{25E8AF1F-FF88-49C3-B20A-A2B0DE8918EC}" destId="{AE1BF3A2-AA32-42C9-9B23-2CB0BA3AEC79}" srcOrd="2" destOrd="0" presId="urn:microsoft.com/office/officeart/2005/8/layout/vList5"/>
    <dgm:cxn modelId="{AAAEE4DC-ED65-44EC-B110-D44C51CBC96B}" type="presParOf" srcId="{AE1BF3A2-AA32-42C9-9B23-2CB0BA3AEC79}" destId="{072EA2C6-BA8F-4FEF-AF82-C6364A89ECBE}" srcOrd="0" destOrd="0" presId="urn:microsoft.com/office/officeart/2005/8/layout/vList5"/>
    <dgm:cxn modelId="{82B64942-DEEC-46FB-9613-176DDBD45BBA}" type="presParOf" srcId="{AE1BF3A2-AA32-42C9-9B23-2CB0BA3AEC79}" destId="{ECED900E-C173-4458-BBE8-3E17C3E32E45}" srcOrd="1" destOrd="0" presId="urn:microsoft.com/office/officeart/2005/8/layout/vList5"/>
    <dgm:cxn modelId="{88E2D652-7B9D-4397-B76B-2FC82915C22E}" type="presParOf" srcId="{25E8AF1F-FF88-49C3-B20A-A2B0DE8918EC}" destId="{8DBEF003-47E3-4A10-B7D1-9837C442C5C0}" srcOrd="3" destOrd="0" presId="urn:microsoft.com/office/officeart/2005/8/layout/vList5"/>
    <dgm:cxn modelId="{4A930AE6-0901-4B04-BD9E-9AA5B8D094C0}" type="presParOf" srcId="{25E8AF1F-FF88-49C3-B20A-A2B0DE8918EC}" destId="{7C40ED78-3D7E-4E1E-904B-15AAB1B94BC4}" srcOrd="4" destOrd="0" presId="urn:microsoft.com/office/officeart/2005/8/layout/vList5"/>
    <dgm:cxn modelId="{B020DB38-E2E1-4ECE-BF89-3154EAE95DA7}" type="presParOf" srcId="{7C40ED78-3D7E-4E1E-904B-15AAB1B94BC4}" destId="{C2BC9419-8C11-4FB1-8F51-D7257366BE74}" srcOrd="0" destOrd="0" presId="urn:microsoft.com/office/officeart/2005/8/layout/vList5"/>
    <dgm:cxn modelId="{B7D71B24-BA3B-48EB-A53E-F83AAB5A8493}" type="presParOf" srcId="{7C40ED78-3D7E-4E1E-904B-15AAB1B94BC4}" destId="{82812A58-6DC7-4113-ABAA-2CFCC185B4C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829E2B-87C9-4C8B-8FB1-B1B5097B04A2}">
      <dsp:nvSpPr>
        <dsp:cNvPr id="0" name=""/>
        <dsp:cNvSpPr/>
      </dsp:nvSpPr>
      <dsp:spPr>
        <a:xfrm rot="5400000">
          <a:off x="4040882" y="-1588739"/>
          <a:ext cx="798909" cy="4179141"/>
        </a:xfrm>
        <a:prstGeom prst="round2SameRect">
          <a:avLst/>
        </a:prstGeom>
        <a:solidFill>
          <a:schemeClr val="lt1"/>
        </a:solidFill>
        <a:ln w="19050" cap="flat" cmpd="sng" algn="ctr">
          <a:solidFill>
            <a:srgbClr val="FF0000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Nilai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berfrekuensi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tertinggi</a:t>
          </a:r>
          <a:endParaRPr lang="en-US" sz="2400" kern="1200" dirty="0"/>
        </a:p>
      </dsp:txBody>
      <dsp:txXfrm rot="-5400000">
        <a:off x="2350766" y="140377"/>
        <a:ext cx="4140141" cy="720909"/>
      </dsp:txXfrm>
    </dsp:sp>
    <dsp:sp modelId="{DB821D6C-8D83-4C0F-80AF-D8F3384DEECC}">
      <dsp:nvSpPr>
        <dsp:cNvPr id="0" name=""/>
        <dsp:cNvSpPr/>
      </dsp:nvSpPr>
      <dsp:spPr>
        <a:xfrm>
          <a:off x="0" y="1513"/>
          <a:ext cx="2350766" cy="998636"/>
        </a:xfrm>
        <a:prstGeom prst="roundRect">
          <a:avLst/>
        </a:prstGeom>
        <a:solidFill>
          <a:srgbClr val="FF0000"/>
        </a:solidFill>
        <a:ln w="31750" cap="flat" cmpd="sng" algn="ctr">
          <a:solidFill>
            <a:schemeClr val="l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200" kern="1200" dirty="0" smtClean="0">
              <a:solidFill>
                <a:schemeClr val="tx1"/>
              </a:solidFill>
              <a:latin typeface="Comic Sans MS" pitchFamily="66" charset="0"/>
            </a:rPr>
            <a:t>Modus</a:t>
          </a:r>
          <a:endParaRPr lang="en-US" sz="4200" kern="1200" dirty="0">
            <a:solidFill>
              <a:schemeClr val="tx1"/>
            </a:solidFill>
            <a:latin typeface="Comic Sans MS" pitchFamily="66" charset="0"/>
          </a:endParaRPr>
        </a:p>
      </dsp:txBody>
      <dsp:txXfrm>
        <a:off x="48749" y="50262"/>
        <a:ext cx="2253268" cy="901138"/>
      </dsp:txXfrm>
    </dsp:sp>
    <dsp:sp modelId="{ECED900E-C173-4458-BBE8-3E17C3E32E45}">
      <dsp:nvSpPr>
        <dsp:cNvPr id="0" name=""/>
        <dsp:cNvSpPr/>
      </dsp:nvSpPr>
      <dsp:spPr>
        <a:xfrm rot="5400000">
          <a:off x="4040882" y="-540170"/>
          <a:ext cx="798909" cy="4179141"/>
        </a:xfrm>
        <a:prstGeom prst="round2SameRect">
          <a:avLst/>
        </a:prstGeom>
        <a:noFill/>
        <a:ln w="19050" cap="flat" cmpd="sng" algn="ctr">
          <a:solidFill>
            <a:srgbClr val="FFFF00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 </a:t>
          </a:r>
          <a:r>
            <a:rPr lang="en-US" sz="2400" kern="1200" dirty="0" err="1" smtClean="0"/>
            <a:t>Nilai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tengah</a:t>
          </a:r>
          <a:endParaRPr lang="en-US" sz="2400" kern="1200" dirty="0"/>
        </a:p>
      </dsp:txBody>
      <dsp:txXfrm rot="-5400000">
        <a:off x="2350766" y="1188946"/>
        <a:ext cx="4140141" cy="720909"/>
      </dsp:txXfrm>
    </dsp:sp>
    <dsp:sp modelId="{072EA2C6-BA8F-4FEF-AF82-C6364A89ECBE}">
      <dsp:nvSpPr>
        <dsp:cNvPr id="0" name=""/>
        <dsp:cNvSpPr/>
      </dsp:nvSpPr>
      <dsp:spPr>
        <a:xfrm>
          <a:off x="0" y="1050081"/>
          <a:ext cx="2350766" cy="998636"/>
        </a:xfrm>
        <a:prstGeom prst="roundRect">
          <a:avLst/>
        </a:prstGeom>
        <a:solidFill>
          <a:srgbClr val="FFFF00"/>
        </a:solidFill>
        <a:ln w="31750" cap="flat" cmpd="sng" algn="ctr">
          <a:solidFill>
            <a:schemeClr val="l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200" kern="1200" dirty="0" smtClean="0">
              <a:solidFill>
                <a:schemeClr val="tx1"/>
              </a:solidFill>
            </a:rPr>
            <a:t>Median</a:t>
          </a:r>
          <a:endParaRPr lang="en-US" sz="4200" kern="1200" dirty="0">
            <a:solidFill>
              <a:schemeClr val="tx1"/>
            </a:solidFill>
          </a:endParaRPr>
        </a:p>
      </dsp:txBody>
      <dsp:txXfrm>
        <a:off x="48749" y="1098830"/>
        <a:ext cx="2253268" cy="901138"/>
      </dsp:txXfrm>
    </dsp:sp>
    <dsp:sp modelId="{82812A58-6DC7-4113-ABAA-2CFCC185B4CA}">
      <dsp:nvSpPr>
        <dsp:cNvPr id="0" name=""/>
        <dsp:cNvSpPr/>
      </dsp:nvSpPr>
      <dsp:spPr>
        <a:xfrm rot="5400000">
          <a:off x="4040882" y="508397"/>
          <a:ext cx="798909" cy="417914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60FC6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 </a:t>
          </a:r>
          <a:r>
            <a:rPr lang="en-US" sz="2400" kern="1200" dirty="0" err="1" smtClean="0"/>
            <a:t>Nilai</a:t>
          </a:r>
          <a:r>
            <a:rPr lang="en-US" sz="2400" kern="1200" dirty="0" smtClean="0"/>
            <a:t> rata-rata</a:t>
          </a:r>
          <a:endParaRPr lang="en-US" sz="2400" kern="1200" dirty="0"/>
        </a:p>
      </dsp:txBody>
      <dsp:txXfrm rot="-5400000">
        <a:off x="2350766" y="2237513"/>
        <a:ext cx="4140141" cy="720909"/>
      </dsp:txXfrm>
    </dsp:sp>
    <dsp:sp modelId="{C2BC9419-8C11-4FB1-8F51-D7257366BE74}">
      <dsp:nvSpPr>
        <dsp:cNvPr id="0" name=""/>
        <dsp:cNvSpPr/>
      </dsp:nvSpPr>
      <dsp:spPr>
        <a:xfrm>
          <a:off x="0" y="2098650"/>
          <a:ext cx="2350766" cy="998636"/>
        </a:xfrm>
        <a:prstGeom prst="roundRect">
          <a:avLst/>
        </a:prstGeom>
        <a:solidFill>
          <a:srgbClr val="00B050"/>
        </a:solidFill>
        <a:ln w="31750" cap="flat" cmpd="sng" algn="ctr">
          <a:solidFill>
            <a:srgbClr val="60FC6F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200" kern="1200" dirty="0" smtClean="0">
              <a:solidFill>
                <a:schemeClr val="tx1"/>
              </a:solidFill>
            </a:rPr>
            <a:t>Mean</a:t>
          </a:r>
          <a:endParaRPr lang="en-US" sz="4200" kern="1200" dirty="0">
            <a:solidFill>
              <a:schemeClr val="tx1"/>
            </a:solidFill>
          </a:endParaRPr>
        </a:p>
      </dsp:txBody>
      <dsp:txXfrm>
        <a:off x="48749" y="2147399"/>
        <a:ext cx="2253268" cy="901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6F455-1405-4F0D-BC9A-F475E40916D5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02608-7200-4DC8-90E6-2B91C36B3F4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848990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02608-7200-4DC8-90E6-2B91C36B3F49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901747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02608-7200-4DC8-90E6-2B91C36B3F49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901747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02608-7200-4DC8-90E6-2B91C36B3F49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901747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02608-7200-4DC8-90E6-2B91C36B3F49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901747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0DA454E-A122-4876-965F-3CA596EC1721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13CB04C-B0D0-464A-BF8A-695882E678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454E-A122-4876-965F-3CA596EC1721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CB04C-B0D0-464A-BF8A-695882E678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454E-A122-4876-965F-3CA596EC1721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CB04C-B0D0-464A-BF8A-695882E678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454E-A122-4876-965F-3CA596EC1721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CB04C-B0D0-464A-BF8A-695882E678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454E-A122-4876-965F-3CA596EC1721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CB04C-B0D0-464A-BF8A-695882E678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454E-A122-4876-965F-3CA596EC1721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CB04C-B0D0-464A-BF8A-695882E678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0DA454E-A122-4876-965F-3CA596EC1721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13CB04C-B0D0-464A-BF8A-695882E6789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0DA454E-A122-4876-965F-3CA596EC1721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13CB04C-B0D0-464A-BF8A-695882E678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454E-A122-4876-965F-3CA596EC1721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CB04C-B0D0-464A-BF8A-695882E678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454E-A122-4876-965F-3CA596EC1721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CB04C-B0D0-464A-BF8A-695882E678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454E-A122-4876-965F-3CA596EC1721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CB04C-B0D0-464A-BF8A-695882E678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0DA454E-A122-4876-965F-3CA596EC1721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13CB04C-B0D0-464A-BF8A-695882E6789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328" y="548680"/>
            <a:ext cx="6172200" cy="2736304"/>
          </a:xfrm>
        </p:spPr>
        <p:txBody>
          <a:bodyPr>
            <a:normAutofit/>
          </a:bodyPr>
          <a:lstStyle/>
          <a:p>
            <a:r>
              <a:rPr lang="id-ID" sz="4800" dirty="0" smtClean="0">
                <a:latin typeface="Comic Sans MS" pitchFamily="66" charset="0"/>
              </a:rPr>
              <a:t>Tendensi Sentral dan Pengelompokan data</a:t>
            </a:r>
            <a:endParaRPr lang="id-ID" sz="4800" dirty="0">
              <a:latin typeface="Comic Sans MS" pitchFamily="66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74848" y="576064"/>
            <a:ext cx="8229600" cy="1679871"/>
          </a:xfrm>
          <a:prstGeom prst="rect">
            <a:avLst/>
          </a:prstGeom>
        </p:spPr>
        <p:txBody>
          <a:bodyPr/>
          <a:lstStyle/>
          <a:p>
            <a:pPr algn="l">
              <a:buNone/>
            </a:pPr>
            <a:r>
              <a:rPr lang="fi-FI" dirty="0" smtClean="0"/>
              <a:t>Contoh </a:t>
            </a:r>
            <a:r>
              <a:rPr lang="id-ID" dirty="0" smtClean="0"/>
              <a:t>Soal Mean Data Kelompok</a:t>
            </a:r>
            <a:r>
              <a:rPr lang="fi-FI" dirty="0" smtClean="0"/>
              <a:t>:</a:t>
            </a:r>
          </a:p>
          <a:p>
            <a:pPr marL="365125" indent="-15875" algn="l">
              <a:buNone/>
            </a:pPr>
            <a:r>
              <a:rPr lang="fi-FI" sz="2400" dirty="0" smtClean="0"/>
              <a:t>Berikut ini data observasi mengenai laba setiap hari yang diperoleh PT Probo selama 30 hari pada bulan april 2006</a:t>
            </a:r>
          </a:p>
          <a:p>
            <a:endParaRPr lang="id-ID" dirty="0"/>
          </a:p>
        </p:txBody>
      </p:sp>
      <p:pic>
        <p:nvPicPr>
          <p:cNvPr id="5" name="Picture 2" descr="http://blog.ub.ac.id/girsang/files/2012/03/contoh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881" y="2160240"/>
            <a:ext cx="8429684" cy="3240360"/>
          </a:xfrm>
          <a:prstGeom prst="rect">
            <a:avLst/>
          </a:prstGeom>
          <a:noFill/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3" y="5445224"/>
            <a:ext cx="2302301" cy="141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45725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467600" cy="560406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latin typeface="Comic Sans MS" pitchFamily="66" charset="0"/>
              </a:rPr>
              <a:t>Ukuran Tendensi Sentral Lain</a:t>
            </a:r>
            <a:endParaRPr lang="id-ID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7859216" cy="1152128"/>
          </a:xfrm>
        </p:spPr>
        <p:txBody>
          <a:bodyPr>
            <a:noAutofit/>
          </a:bodyPr>
          <a:lstStyle/>
          <a:p>
            <a:pPr marL="514350" indent="-514350" algn="just">
              <a:buAutoNum type="arabicPeriod"/>
            </a:pPr>
            <a:r>
              <a:rPr lang="en-US" sz="2000" dirty="0" err="1"/>
              <a:t>Kuartil</a:t>
            </a:r>
            <a:r>
              <a:rPr lang="en-US" sz="2000" dirty="0"/>
              <a:t> </a:t>
            </a:r>
          </a:p>
          <a:p>
            <a:pPr marL="0" indent="0" algn="just">
              <a:buNone/>
            </a:pPr>
            <a:r>
              <a:rPr lang="en-US" sz="2000" dirty="0"/>
              <a:t>	</a:t>
            </a:r>
            <a:r>
              <a:rPr lang="en-US" sz="2000" dirty="0" err="1"/>
              <a:t>Kuartil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batasan</a:t>
            </a:r>
            <a:r>
              <a:rPr lang="en-US" sz="2000" dirty="0"/>
              <a:t>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membagi</a:t>
            </a:r>
            <a:r>
              <a:rPr lang="en-US" sz="2000" dirty="0"/>
              <a:t> </a:t>
            </a:r>
            <a:r>
              <a:rPr lang="en-US" sz="2000" dirty="0" err="1"/>
              <a:t>distribusi</a:t>
            </a:r>
            <a:r>
              <a:rPr lang="en-US" sz="2000" dirty="0"/>
              <a:t> </a:t>
            </a:r>
            <a:r>
              <a:rPr lang="en-US" sz="2000" dirty="0" err="1"/>
              <a:t>frekuensi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4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 smtClean="0"/>
              <a:t>.</a:t>
            </a:r>
            <a:r>
              <a:rPr lang="id-ID" sz="2000" dirty="0" smtClean="0">
                <a:latin typeface="Comic Sans MS" pitchFamily="66" charset="0"/>
              </a:rPr>
              <a:t>  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558922" y="4325034"/>
            <a:ext cx="2495229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Data </a:t>
            </a:r>
            <a:r>
              <a:rPr lang="en-US" sz="2000" dirty="0" err="1" smtClean="0">
                <a:solidFill>
                  <a:schemeClr val="tx1"/>
                </a:solidFill>
              </a:rPr>
              <a:t>Kelompok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922" y="4843264"/>
            <a:ext cx="3733800" cy="181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6"/>
          <p:cNvSpPr txBox="1"/>
          <p:nvPr/>
        </p:nvSpPr>
        <p:spPr>
          <a:xfrm>
            <a:off x="539552" y="2475508"/>
            <a:ext cx="2751943" cy="55399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Data Tunggal</a:t>
            </a:r>
            <a:endParaRPr lang="en-US" sz="20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7"/>
              <p:cNvSpPr txBox="1"/>
              <p:nvPr/>
            </p:nvSpPr>
            <p:spPr>
              <a:xfrm>
                <a:off x="539552" y="3140968"/>
                <a:ext cx="2939108" cy="538481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( n+1)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140968"/>
                <a:ext cx="2939108" cy="53848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8"/>
          <p:cNvSpPr txBox="1"/>
          <p:nvPr/>
        </p:nvSpPr>
        <p:spPr>
          <a:xfrm>
            <a:off x="4644008" y="2923197"/>
            <a:ext cx="4191000" cy="31700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000" dirty="0" err="1" smtClean="0">
                <a:solidFill>
                  <a:schemeClr val="tx1"/>
                </a:solidFill>
              </a:rPr>
              <a:t>dimana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r>
              <a:rPr lang="en-US" sz="2000" dirty="0" err="1">
                <a:solidFill>
                  <a:schemeClr val="tx1"/>
                </a:solidFill>
              </a:rPr>
              <a:t>Kj</a:t>
            </a:r>
            <a:r>
              <a:rPr lang="en-US" sz="2000" dirty="0">
                <a:solidFill>
                  <a:schemeClr val="tx1"/>
                </a:solidFill>
              </a:rPr>
              <a:t> = </a:t>
            </a:r>
            <a:r>
              <a:rPr lang="en-US" sz="2000" dirty="0" err="1">
                <a:solidFill>
                  <a:schemeClr val="tx1"/>
                </a:solidFill>
              </a:rPr>
              <a:t>kuartil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</a:t>
            </a:r>
            <a:r>
              <a:rPr lang="en-US" sz="2000" dirty="0">
                <a:solidFill>
                  <a:schemeClr val="tx1"/>
                </a:solidFill>
              </a:rPr>
              <a:t>-i </a:t>
            </a:r>
          </a:p>
          <a:p>
            <a:pPr algn="just"/>
            <a:r>
              <a:rPr lang="sv-SE" sz="2000" dirty="0">
                <a:solidFill>
                  <a:schemeClr val="tx1"/>
                </a:solidFill>
              </a:rPr>
              <a:t>Bbi = batas bawah kelas kuartil ke-i </a:t>
            </a:r>
          </a:p>
          <a:p>
            <a:pPr algn="just"/>
            <a:r>
              <a:rPr lang="en-US" sz="2000" dirty="0">
                <a:solidFill>
                  <a:schemeClr val="tx1"/>
                </a:solidFill>
              </a:rPr>
              <a:t>p = </a:t>
            </a:r>
            <a:r>
              <a:rPr lang="en-US" sz="2000" dirty="0" err="1">
                <a:solidFill>
                  <a:schemeClr val="tx1"/>
                </a:solidFill>
              </a:rPr>
              <a:t>panjang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kelas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en-US" sz="2000" dirty="0">
                <a:solidFill>
                  <a:schemeClr val="tx1"/>
                </a:solidFill>
              </a:rPr>
              <a:t>n = </a:t>
            </a:r>
            <a:r>
              <a:rPr lang="en-US" sz="2000" dirty="0" err="1">
                <a:solidFill>
                  <a:schemeClr val="tx1"/>
                </a:solidFill>
              </a:rPr>
              <a:t>banyak</a:t>
            </a:r>
            <a:r>
              <a:rPr lang="en-US" sz="2000" dirty="0">
                <a:solidFill>
                  <a:schemeClr val="tx1"/>
                </a:solidFill>
              </a:rPr>
              <a:t> data </a:t>
            </a:r>
          </a:p>
          <a:p>
            <a:pPr algn="just"/>
            <a:r>
              <a:rPr lang="en-US" sz="2000" dirty="0" smtClean="0">
                <a:solidFill>
                  <a:schemeClr val="tx1"/>
                </a:solidFill>
              </a:rPr>
              <a:t>Fi=</a:t>
            </a:r>
            <a:r>
              <a:rPr lang="en-US" sz="2000" dirty="0" err="1" smtClean="0">
                <a:solidFill>
                  <a:schemeClr val="tx1"/>
                </a:solidFill>
              </a:rPr>
              <a:t>frekuensi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kelas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sebelum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kelas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kuartil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 </a:t>
            </a:r>
            <a:r>
              <a:rPr lang="en-US" sz="2000" dirty="0" err="1" smtClean="0">
                <a:solidFill>
                  <a:schemeClr val="tx1"/>
                </a:solidFill>
              </a:rPr>
              <a:t>ke</a:t>
            </a:r>
            <a:r>
              <a:rPr lang="en-US" sz="2000" dirty="0" smtClean="0">
                <a:solidFill>
                  <a:schemeClr val="tx1"/>
                </a:solidFill>
              </a:rPr>
              <a:t>-i 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r>
              <a:rPr lang="en-US" sz="2000" dirty="0" err="1">
                <a:solidFill>
                  <a:schemeClr val="tx1"/>
                </a:solidFill>
              </a:rPr>
              <a:t>f</a:t>
            </a:r>
            <a:r>
              <a:rPr lang="en-US" sz="2000" baseline="30000" dirty="0" err="1">
                <a:solidFill>
                  <a:schemeClr val="tx1"/>
                </a:solidFill>
              </a:rPr>
              <a:t>K</a:t>
            </a:r>
            <a:r>
              <a:rPr lang="en-US" sz="2000" dirty="0">
                <a:solidFill>
                  <a:schemeClr val="tx1"/>
                </a:solidFill>
              </a:rPr>
              <a:t>. = </a:t>
            </a:r>
            <a:r>
              <a:rPr lang="en-US" sz="2000" dirty="0" err="1">
                <a:solidFill>
                  <a:schemeClr val="tx1"/>
                </a:solidFill>
              </a:rPr>
              <a:t>frekuensi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kelas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kuartil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</a:t>
            </a:r>
            <a:r>
              <a:rPr lang="en-US" sz="2000" dirty="0">
                <a:solidFill>
                  <a:schemeClr val="tx1"/>
                </a:solidFill>
              </a:rPr>
              <a:t>-i . </a:t>
            </a:r>
          </a:p>
          <a:p>
            <a:pPr algn="just"/>
            <a:r>
              <a:rPr lang="en-US" sz="2000" dirty="0">
                <a:solidFill>
                  <a:schemeClr val="tx1"/>
                </a:solidFill>
              </a:rPr>
              <a:t>i 1 = </a:t>
            </a:r>
            <a:r>
              <a:rPr lang="en-US" sz="2000" dirty="0" err="1">
                <a:solidFill>
                  <a:schemeClr val="tx1"/>
                </a:solidFill>
              </a:rPr>
              <a:t>bilangan</a:t>
            </a:r>
            <a:r>
              <a:rPr lang="en-US" sz="2000" dirty="0">
                <a:solidFill>
                  <a:schemeClr val="tx1"/>
                </a:solidFill>
              </a:rPr>
              <a:t> 1, 2, </a:t>
            </a:r>
            <a:r>
              <a:rPr lang="en-US" sz="2000" dirty="0" err="1">
                <a:solidFill>
                  <a:schemeClr val="tx1"/>
                </a:solidFill>
              </a:rPr>
              <a:t>atau</a:t>
            </a:r>
            <a:r>
              <a:rPr lang="en-US" sz="2000" dirty="0">
                <a:solidFill>
                  <a:schemeClr val="tx1"/>
                </a:solidFill>
              </a:rPr>
              <a:t> 3. </a:t>
            </a:r>
          </a:p>
        </p:txBody>
      </p:sp>
    </p:spTree>
    <p:extLst>
      <p:ext uri="{BB962C8B-B14F-4D97-AF65-F5344CB8AC3E}">
        <p14:creationId xmlns:p14="http://schemas.microsoft.com/office/powerpoint/2010/main" xmlns="" val="140091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Content Placeholder 1"/>
              <p:cNvSpPr>
                <a:spLocks noGrp="1"/>
              </p:cNvSpPr>
              <p:nvPr>
                <p:ph sz="quarter" idx="4294967295"/>
              </p:nvPr>
            </p:nvSpPr>
            <p:spPr>
              <a:xfrm>
                <a:off x="107504" y="1196752"/>
                <a:ext cx="4038600" cy="4104456"/>
              </a:xfrm>
              <a:prstGeom prst="rect">
                <a:avLst/>
              </a:prstGeom>
              <a:solidFill>
                <a:srgbClr val="C2FEC8"/>
              </a:solidFill>
            </p:spPr>
            <p:txBody>
              <a:bodyPr>
                <a:normAutofit/>
              </a:bodyPr>
              <a:lstStyle/>
              <a:p>
                <a:pPr marL="109728" indent="0" algn="just">
                  <a:buNone/>
                </a:pPr>
                <a:r>
                  <a:rPr lang="en-US" sz="2200" dirty="0" smtClean="0">
                    <a:solidFill>
                      <a:schemeClr val="tx1"/>
                    </a:solidFill>
                  </a:rPr>
                  <a:t>Tentukan Q1 </a:t>
                </a:r>
                <a:r>
                  <a:rPr lang="en-US" sz="2200" dirty="0" err="1" smtClean="0">
                    <a:solidFill>
                      <a:schemeClr val="tx1"/>
                    </a:solidFill>
                  </a:rPr>
                  <a:t>dari</a:t>
                </a:r>
                <a:r>
                  <a:rPr lang="en-US" sz="2200" dirty="0" smtClean="0">
                    <a:solidFill>
                      <a:schemeClr val="tx1"/>
                    </a:solidFill>
                  </a:rPr>
                  <a:t> data</a:t>
                </a:r>
                <a:r>
                  <a:rPr lang="id-ID" sz="2200" dirty="0" smtClean="0">
                    <a:solidFill>
                      <a:schemeClr val="tx1"/>
                    </a:solidFill>
                  </a:rPr>
                  <a:t> tunggal</a:t>
                </a:r>
                <a:r>
                  <a:rPr lang="en-US" sz="2200" dirty="0" smtClean="0">
                    <a:solidFill>
                      <a:schemeClr val="tx1"/>
                    </a:solidFill>
                  </a:rPr>
                  <a:t/>
                </a:r>
                <a:r>
                  <a:rPr lang="en-US" sz="2200" dirty="0" err="1" smtClean="0">
                    <a:solidFill>
                      <a:schemeClr val="tx1"/>
                    </a:solidFill>
                  </a:rPr>
                  <a:t>dibawah</a:t>
                </a:r>
                <a:r>
                  <a:rPr lang="en-US" sz="2200" dirty="0" smtClean="0">
                    <a:solidFill>
                      <a:schemeClr val="tx1"/>
                    </a:solidFill>
                  </a:rPr>
                  <a:t/>
                </a:r>
                <a:r>
                  <a:rPr lang="en-US" sz="2200" dirty="0" err="1" smtClean="0">
                    <a:solidFill>
                      <a:schemeClr val="tx1"/>
                    </a:solidFill>
                  </a:rPr>
                  <a:t>ini</a:t>
                </a:r>
                <a:endParaRPr lang="en-US" sz="2200" dirty="0" smtClean="0">
                  <a:solidFill>
                    <a:schemeClr val="tx1"/>
                  </a:solidFill>
                </a:endParaRPr>
              </a:p>
              <a:p>
                <a:pPr marL="109728" indent="0" algn="just">
                  <a:buNone/>
                </a:pPr>
                <a:r>
                  <a:rPr lang="en-US" sz="2200" dirty="0" smtClean="0">
                    <a:solidFill>
                      <a:schemeClr val="tx1"/>
                    </a:solidFill>
                  </a:rPr>
                  <a:t>3 5 3 4 6 7 6 8 9 </a:t>
                </a:r>
              </a:p>
              <a:p>
                <a:pPr marL="109728" indent="0" algn="just">
                  <a:buNone/>
                </a:pPr>
                <a:endParaRPr lang="id-ID" sz="2200" dirty="0" smtClean="0">
                  <a:solidFill>
                    <a:schemeClr val="tx1"/>
                  </a:solidFill>
                </a:endParaRPr>
              </a:p>
              <a:p>
                <a:pPr marL="109728" indent="0" algn="just">
                  <a:buNone/>
                </a:pPr>
                <a:r>
                  <a:rPr lang="en-US" sz="2200" dirty="0" err="1" smtClean="0">
                    <a:solidFill>
                      <a:schemeClr val="tx1"/>
                    </a:solidFill>
                  </a:rPr>
                  <a:t>Penyelesaian</a:t>
                </a:r>
                <a:r>
                  <a:rPr lang="en-US" sz="2200" dirty="0" smtClean="0">
                    <a:solidFill>
                      <a:schemeClr val="tx1"/>
                    </a:solidFill>
                  </a:rPr>
                  <a:t>:</a:t>
                </a:r>
              </a:p>
              <a:p>
                <a:pPr marL="109728" indent="0" algn="just">
                  <a:buNone/>
                </a:pPr>
                <a:r>
                  <a:rPr lang="en-US" sz="2200" dirty="0" smtClean="0">
                    <a:solidFill>
                      <a:schemeClr val="tx1"/>
                    </a:solidFill>
                  </a:rPr>
                  <a:t>3 3 4 5 6 6 7 8 9</a:t>
                </a:r>
              </a:p>
              <a:p>
                <a:pPr marL="109728" indent="0" algn="just">
                  <a:buNone/>
                </a:pPr>
                <a:endParaRPr lang="id-ID" sz="220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marL="109728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20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200" dirty="0">
                    <a:solidFill>
                      <a:schemeClr val="tx1"/>
                    </a:solidFill>
                  </a:rPr>
                  <a:t> ( </a:t>
                </a:r>
                <a:r>
                  <a:rPr lang="en-US" sz="2200" dirty="0" smtClean="0">
                    <a:solidFill>
                      <a:schemeClr val="tx1"/>
                    </a:solidFill>
                  </a:rPr>
                  <a:t>9+1)</a:t>
                </a:r>
              </a:p>
              <a:p>
                <a:pPr marL="109728" indent="0" algn="just">
                  <a:buNone/>
                </a:pPr>
                <a:r>
                  <a:rPr lang="id-ID" sz="2200" dirty="0"/>
                  <a:t/>
                </a:r>
                <a:r>
                  <a:rPr lang="id-ID" sz="2200" dirty="0" smtClean="0"/>
                  <a:t/>
                </a:r>
                <a:r>
                  <a:rPr lang="en-US" sz="2200" dirty="0" smtClean="0">
                    <a:solidFill>
                      <a:schemeClr val="tx1"/>
                    </a:solidFill>
                  </a:rPr>
                  <a:t>  = 2,5</a:t>
                </a:r>
              </a:p>
              <a:p>
                <a:pPr marL="109728" indent="0" algn="just">
                  <a:buNone/>
                </a:pPr>
                <a:r>
                  <a:rPr lang="en-US" sz="2200" dirty="0" err="1" smtClean="0">
                    <a:solidFill>
                      <a:schemeClr val="tx1"/>
                    </a:solidFill>
                  </a:rPr>
                  <a:t>Jadi</a:t>
                </a:r>
                <a:r>
                  <a:rPr lang="en-US" sz="2200" dirty="0" smtClean="0">
                    <a:solidFill>
                      <a:schemeClr val="tx1"/>
                    </a:solidFill>
                  </a:rPr>
                  <a:t/>
                </a:r>
                <a:r>
                  <a:rPr lang="en-US" sz="2200" dirty="0" err="1" smtClean="0">
                    <a:solidFill>
                      <a:schemeClr val="tx1"/>
                    </a:solidFill>
                  </a:rPr>
                  <a:t>kuartil</a:t>
                </a:r>
                <a:r>
                  <a:rPr lang="en-US" sz="2200" dirty="0" smtClean="0">
                    <a:solidFill>
                      <a:schemeClr val="tx1"/>
                    </a:solidFill>
                  </a:rPr>
                  <a:t> 1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3+4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</a:rPr>
                  <a:t> = 3,5</a:t>
                </a:r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294967295"/>
              </p:nvPr>
            </p:nvSpPr>
            <p:spPr>
              <a:xfrm>
                <a:off x="107504" y="1196752"/>
                <a:ext cx="4038600" cy="4104456"/>
              </a:xfrm>
              <a:prstGeom prst="rect">
                <a:avLst/>
              </a:prstGeom>
              <a:blipFill rotWithShape="1">
                <a:blip r:embed="rId2"/>
                <a:stretch>
                  <a:fillRect t="-890" r="-196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476672"/>
            <a:ext cx="4114800" cy="7010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</a:t>
            </a:r>
            <a:r>
              <a:rPr lang="id-ID" dirty="0" smtClean="0"/>
              <a:t>ontoh</a:t>
            </a:r>
            <a:r>
              <a:rPr lang="en-US" dirty="0" smtClean="0"/>
              <a:t> </a:t>
            </a:r>
            <a:r>
              <a:rPr lang="id-ID" dirty="0" err="1"/>
              <a:t>S</a:t>
            </a:r>
            <a:r>
              <a:rPr lang="en-US" dirty="0" err="1" smtClean="0"/>
              <a:t>oal</a:t>
            </a:r>
            <a:r>
              <a:rPr lang="id-ID" dirty="0" smtClean="0"/>
              <a:t> Kuartil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18856799"/>
              </p:ext>
            </p:extLst>
          </p:nvPr>
        </p:nvGraphicFramePr>
        <p:xfrm>
          <a:off x="4808984" y="1268760"/>
          <a:ext cx="3147392" cy="2194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95400"/>
                <a:gridCol w="843880"/>
                <a:gridCol w="1008112"/>
              </a:tblGrid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Skor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fk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 – 19 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 – 29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18</a:t>
                      </a:r>
                      <a:endParaRPr lang="en-US" sz="1800" dirty="0"/>
                    </a:p>
                  </a:txBody>
                  <a:tcPr/>
                </a:tc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30 – 39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30</a:t>
                      </a:r>
                      <a:endParaRPr lang="en-US" sz="1800" dirty="0"/>
                    </a:p>
                  </a:txBody>
                  <a:tcPr/>
                </a:tc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40 – 49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45</a:t>
                      </a:r>
                      <a:endParaRPr lang="en-US" sz="1800" dirty="0"/>
                    </a:p>
                  </a:txBody>
                  <a:tcPr/>
                </a:tc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50 – 59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50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788024" y="3573016"/>
            <a:ext cx="3816424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Dari </a:t>
            </a:r>
            <a:r>
              <a:rPr lang="en-US" sz="2200" dirty="0" err="1" smtClean="0">
                <a:solidFill>
                  <a:schemeClr val="tx1"/>
                </a:solidFill>
              </a:rPr>
              <a:t>tabel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diatas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tentukan</a:t>
            </a:r>
            <a:r>
              <a:rPr lang="en-US" sz="2200" dirty="0" smtClean="0">
                <a:solidFill>
                  <a:schemeClr val="tx1"/>
                </a:solidFill>
              </a:rPr>
              <a:t> Q1</a:t>
            </a:r>
            <a:endParaRPr lang="en-US" sz="22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4"/>
              <p:cNvSpPr txBox="1"/>
              <p:nvPr/>
            </p:nvSpPr>
            <p:spPr>
              <a:xfrm>
                <a:off x="6374432" y="4509027"/>
                <a:ext cx="2662064" cy="2304349"/>
              </a:xfrm>
              <a:prstGeom prst="rect">
                <a:avLst/>
              </a:prstGeom>
              <a:solidFill>
                <a:srgbClr val="C2FEC8"/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= 19,5 + 10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 dirty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 dirty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US" dirty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. 50</m:t>
                            </m:r>
                            <m:r>
                              <m:rPr>
                                <m:nor/>
                              </m:rPr>
                              <a:rPr lang="en-US" b="0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− 8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chemeClr val="tx1"/>
                                </a:solidFill>
                              </a:rPr>
                              <m:t> 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10</m:t>
                            </m:r>
                          </m:den>
                        </m:f>
                      </m:e>
                    </m: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dirty="0">
                    <a:solidFill>
                      <a:schemeClr val="tx1"/>
                    </a:solidFill>
                  </a:rPr>
                  <a:t/>
                </a:r>
                <a:r>
                  <a:rPr lang="en-US" dirty="0" smtClean="0">
                    <a:solidFill>
                      <a:schemeClr val="tx1"/>
                    </a:solidFill>
                  </a:rPr>
                  <a:t>   = 19,5 + 10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12,5−8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10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/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dirty="0">
                    <a:solidFill>
                      <a:schemeClr val="tx1"/>
                    </a:solidFill>
                  </a:rPr>
                  <a:t/>
                </a:r>
                <a:r>
                  <a:rPr lang="en-US" dirty="0" smtClean="0">
                    <a:solidFill>
                      <a:schemeClr val="tx1"/>
                    </a:solidFill>
                  </a:rPr>
                  <a:t>   = 19,5 + 4,5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dirty="0">
                    <a:solidFill>
                      <a:schemeClr val="tx1"/>
                    </a:solidFill>
                  </a:rPr>
                  <a:t/>
                </a:r>
                <a:r>
                  <a:rPr lang="en-US" dirty="0" smtClean="0">
                    <a:solidFill>
                      <a:schemeClr val="tx1"/>
                    </a:solidFill>
                  </a:rPr>
                  <a:t>   = 24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4432" y="4509027"/>
                <a:ext cx="2662064" cy="2304349"/>
              </a:xfrm>
              <a:prstGeom prst="rect">
                <a:avLst/>
              </a:prstGeom>
              <a:blipFill rotWithShape="1">
                <a:blip r:embed="rId3"/>
                <a:stretch>
                  <a:fillRect b="-105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4581128"/>
            <a:ext cx="1397214" cy="677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188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467600" cy="560406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latin typeface="Comic Sans MS" pitchFamily="66" charset="0"/>
              </a:rPr>
              <a:t>Ukuran Tendensi Sentral Lain</a:t>
            </a:r>
            <a:endParaRPr lang="id-ID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686800" cy="5589241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 startAt="2"/>
            </a:pPr>
            <a:r>
              <a:rPr lang="id-ID" sz="2000" dirty="0" smtClean="0"/>
              <a:t>Desil</a:t>
            </a:r>
          </a:p>
          <a:p>
            <a:pPr marL="0" indent="0" algn="just">
              <a:buNone/>
            </a:pPr>
            <a:r>
              <a:rPr lang="id-ID" sz="2000" dirty="0" smtClean="0"/>
              <a:t>	</a:t>
            </a:r>
            <a:r>
              <a:rPr lang="en-US" sz="2000" dirty="0" err="1" smtClean="0"/>
              <a:t>Desil</a:t>
            </a:r>
            <a:r>
              <a:rPr lang="en-US" sz="2000" dirty="0" smtClean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membagi</a:t>
            </a:r>
            <a:r>
              <a:rPr lang="en-US" sz="2000" dirty="0"/>
              <a:t> data yang </a:t>
            </a:r>
            <a:r>
              <a:rPr lang="en-US" sz="2000" dirty="0" err="1"/>
              <a:t>berurutan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sepuluh</a:t>
            </a:r>
            <a:r>
              <a:rPr lang="en-US" sz="2000" dirty="0"/>
              <a:t> </a:t>
            </a:r>
            <a:r>
              <a:rPr lang="en-US" sz="2000" dirty="0" err="1"/>
              <a:t>bagian</a:t>
            </a:r>
            <a:r>
              <a:rPr lang="en-US" sz="2000" dirty="0"/>
              <a:t> yang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.</a:t>
            </a:r>
          </a:p>
          <a:p>
            <a:pPr marL="0" indent="0" algn="just">
              <a:buNone/>
            </a:pPr>
            <a:endParaRPr lang="id-ID" sz="2000" dirty="0" smtClean="0"/>
          </a:p>
          <a:p>
            <a:pPr marL="0" indent="0" algn="just">
              <a:buNone/>
            </a:pPr>
            <a:endParaRPr lang="id-ID" sz="2000" dirty="0"/>
          </a:p>
          <a:p>
            <a:pPr marL="0" indent="0" algn="just">
              <a:buNone/>
            </a:pPr>
            <a:endParaRPr lang="id-ID" sz="2000" dirty="0" smtClean="0"/>
          </a:p>
          <a:p>
            <a:pPr marL="0" indent="0" algn="just">
              <a:buNone/>
            </a:pPr>
            <a:endParaRPr lang="id-ID" sz="2000" dirty="0" smtClean="0"/>
          </a:p>
          <a:p>
            <a:pPr marL="0" indent="0" algn="just">
              <a:buNone/>
            </a:pPr>
            <a:endParaRPr lang="id-ID" sz="2000" dirty="0"/>
          </a:p>
          <a:p>
            <a:pPr marL="0" indent="0" algn="just">
              <a:buNone/>
            </a:pPr>
            <a:endParaRPr lang="id-ID" sz="2000" dirty="0"/>
          </a:p>
          <a:p>
            <a:pPr marL="0" indent="0" algn="just">
              <a:buNone/>
            </a:pPr>
            <a:endParaRPr lang="id-ID" sz="2000" dirty="0" smtClean="0"/>
          </a:p>
          <a:p>
            <a:pPr marL="514350" indent="-514350" algn="just">
              <a:buFont typeface="+mj-lt"/>
              <a:buAutoNum type="arabicPeriod" startAt="3"/>
            </a:pPr>
            <a:r>
              <a:rPr lang="id-ID" sz="2000" dirty="0" smtClean="0"/>
              <a:t>Persentil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id-ID" sz="2000" dirty="0" smtClean="0"/>
              <a:t>Persentil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/>
              <a:t>membagi</a:t>
            </a:r>
            <a:r>
              <a:rPr lang="en-US" sz="2000" dirty="0"/>
              <a:t> data yang </a:t>
            </a:r>
            <a:r>
              <a:rPr lang="en-US" sz="2000" dirty="0" err="1"/>
              <a:t>berurutan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smtClean="0"/>
              <a:t>se</a:t>
            </a:r>
            <a:r>
              <a:rPr lang="id-ID" sz="2000" dirty="0" smtClean="0"/>
              <a:t>ratus</a:t>
            </a:r>
            <a:r>
              <a:rPr lang="en-US" sz="2000" dirty="0" smtClean="0"/>
              <a:t> </a:t>
            </a:r>
            <a:r>
              <a:rPr lang="en-US" sz="2000" dirty="0" err="1"/>
              <a:t>bagian</a:t>
            </a:r>
            <a:r>
              <a:rPr lang="en-US" sz="2000" dirty="0"/>
              <a:t> yang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.</a:t>
            </a: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83098"/>
            <a:ext cx="2761572" cy="1519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3"/>
          <p:cNvSpPr txBox="1"/>
          <p:nvPr/>
        </p:nvSpPr>
        <p:spPr>
          <a:xfrm>
            <a:off x="3327643" y="2056780"/>
            <a:ext cx="5852869" cy="2308324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Di </a:t>
            </a:r>
            <a:r>
              <a:rPr lang="en-US" dirty="0">
                <a:solidFill>
                  <a:schemeClr val="tx1"/>
                </a:solidFill>
              </a:rPr>
              <a:t>= </a:t>
            </a:r>
            <a:r>
              <a:rPr lang="en-US" dirty="0" err="1">
                <a:solidFill>
                  <a:schemeClr val="tx1"/>
                </a:solidFill>
              </a:rPr>
              <a:t>desil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-i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Bb·</a:t>
            </a:r>
            <a:r>
              <a:rPr lang="en-US" baseline="30000" dirty="0" err="1" smtClean="0">
                <a:solidFill>
                  <a:schemeClr val="tx1"/>
                </a:solidFill>
              </a:rPr>
              <a:t>I</a:t>
            </a:r>
            <a:r>
              <a:rPr lang="en-US" baseline="30000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 </a:t>
            </a:r>
            <a:r>
              <a:rPr lang="en-US" dirty="0" err="1">
                <a:solidFill>
                  <a:schemeClr val="tx1"/>
                </a:solidFill>
              </a:rPr>
              <a:t>batas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bawah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kelas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desil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-i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p= </a:t>
            </a:r>
            <a:r>
              <a:rPr lang="en-US" dirty="0" err="1">
                <a:solidFill>
                  <a:schemeClr val="tx1"/>
                </a:solidFill>
              </a:rPr>
              <a:t>panjangkelas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 </a:t>
            </a:r>
            <a:r>
              <a:rPr lang="en-US" dirty="0">
                <a:solidFill>
                  <a:schemeClr val="tx1"/>
                </a:solidFill>
              </a:rPr>
              <a:t>= </a:t>
            </a:r>
            <a:r>
              <a:rPr lang="en-US" dirty="0" err="1">
                <a:solidFill>
                  <a:schemeClr val="tx1"/>
                </a:solidFill>
              </a:rPr>
              <a:t>banyak</a:t>
            </a:r>
            <a:r>
              <a:rPr lang="en-US" dirty="0">
                <a:solidFill>
                  <a:schemeClr val="tx1"/>
                </a:solidFill>
              </a:rPr>
              <a:t> data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FD· </a:t>
            </a:r>
            <a:r>
              <a:rPr lang="en-US" dirty="0">
                <a:solidFill>
                  <a:schemeClr val="tx1"/>
                </a:solidFill>
              </a:rPr>
              <a:t>= </a:t>
            </a:r>
            <a:r>
              <a:rPr lang="en-US" dirty="0" err="1">
                <a:solidFill>
                  <a:schemeClr val="tx1"/>
                </a:solidFill>
              </a:rPr>
              <a:t>jumlah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frekuensi-frekuensi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kelas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sebelum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kelas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desil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-i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fb·</a:t>
            </a:r>
            <a:r>
              <a:rPr lang="en-US" baseline="30000" dirty="0" err="1" smtClean="0">
                <a:solidFill>
                  <a:schemeClr val="tx1"/>
                </a:solidFill>
              </a:rPr>
              <a:t>I</a:t>
            </a:r>
            <a:r>
              <a:rPr lang="en-US" baseline="30000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 </a:t>
            </a:r>
            <a:r>
              <a:rPr lang="en-US" dirty="0" err="1">
                <a:solidFill>
                  <a:schemeClr val="tx1"/>
                </a:solidFill>
              </a:rPr>
              <a:t>frekuensi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kelas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desil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-I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 </a:t>
            </a:r>
            <a:r>
              <a:rPr lang="en-US" dirty="0">
                <a:solidFill>
                  <a:schemeClr val="tx1"/>
                </a:solidFill>
              </a:rPr>
              <a:t>= </a:t>
            </a:r>
            <a:r>
              <a:rPr lang="en-US" dirty="0" err="1">
                <a:solidFill>
                  <a:schemeClr val="tx1"/>
                </a:solidFill>
              </a:rPr>
              <a:t>bilangan</a:t>
            </a:r>
            <a:r>
              <a:rPr lang="en-US" dirty="0">
                <a:solidFill>
                  <a:schemeClr val="tx1"/>
                </a:solidFill>
              </a:rPr>
              <a:t> I, 2, 3, ... </a:t>
            </a:r>
            <a:r>
              <a:rPr lang="en-US" i="1" dirty="0">
                <a:solidFill>
                  <a:schemeClr val="tx1"/>
                </a:solidFill>
              </a:rPr>
              <a:t>I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9. </a:t>
            </a:r>
          </a:p>
        </p:txBody>
      </p:sp>
      <p:sp>
        <p:nvSpPr>
          <p:cNvPr id="14" name="Content Placeholder 2"/>
          <p:cNvSpPr>
            <a:spLocks noGrp="1"/>
          </p:cNvSpPr>
          <p:nvPr/>
        </p:nvSpPr>
        <p:spPr>
          <a:xfrm>
            <a:off x="3851920" y="5373217"/>
            <a:ext cx="4902912" cy="1512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Tx/>
              <a:buNone/>
              <a:defRPr sz="20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2pPr>
            <a:lvl3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4pPr>
            <a:lvl5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Tx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sz="1800" dirty="0" smtClean="0"/>
              <a:t>Si   = </a:t>
            </a:r>
            <a:r>
              <a:rPr lang="en-US" sz="1800" dirty="0" err="1" smtClean="0"/>
              <a:t>sentil</a:t>
            </a:r>
            <a:r>
              <a:rPr lang="en-US" sz="1800" dirty="0" smtClean="0"/>
              <a:t> </a:t>
            </a:r>
            <a:r>
              <a:rPr lang="en-US" sz="1800" dirty="0" err="1"/>
              <a:t>ke</a:t>
            </a:r>
            <a:r>
              <a:rPr lang="en-US" sz="1800" dirty="0"/>
              <a:t>-i </a:t>
            </a:r>
          </a:p>
          <a:p>
            <a:pPr marL="0" indent="0" algn="l">
              <a:buNone/>
            </a:pPr>
            <a:r>
              <a:rPr lang="en-US" sz="1800" dirty="0" smtClean="0"/>
              <a:t>Bb </a:t>
            </a:r>
            <a:r>
              <a:rPr lang="en-US" sz="1800" dirty="0"/>
              <a:t>= </a:t>
            </a:r>
            <a:r>
              <a:rPr lang="en-US" sz="1800" dirty="0" err="1"/>
              <a:t>batas</a:t>
            </a:r>
            <a:r>
              <a:rPr lang="en-US" sz="1800" dirty="0"/>
              <a:t> </a:t>
            </a:r>
            <a:r>
              <a:rPr lang="en-US" sz="1800" dirty="0" err="1" smtClean="0"/>
              <a:t>bawah</a:t>
            </a:r>
            <a:r>
              <a:rPr lang="id-ID" sz="1800" dirty="0"/>
              <a:t> </a:t>
            </a:r>
            <a:r>
              <a:rPr lang="en-US" sz="1800" dirty="0" err="1" smtClean="0"/>
              <a:t>kelas</a:t>
            </a:r>
            <a:r>
              <a:rPr lang="en-US" sz="1800" dirty="0" smtClean="0"/>
              <a:t> </a:t>
            </a:r>
            <a:r>
              <a:rPr lang="en-US" sz="1800" dirty="0" err="1"/>
              <a:t>sentil</a:t>
            </a:r>
            <a:r>
              <a:rPr lang="en-US" sz="1800" dirty="0"/>
              <a:t> </a:t>
            </a:r>
            <a:r>
              <a:rPr lang="en-US" sz="1800" dirty="0" err="1"/>
              <a:t>ke</a:t>
            </a:r>
            <a:r>
              <a:rPr lang="en-US" sz="1800" dirty="0"/>
              <a:t>-i </a:t>
            </a:r>
            <a:r>
              <a:rPr lang="en-US" sz="1800" dirty="0" smtClean="0"/>
              <a:t> </a:t>
            </a:r>
            <a:endParaRPr lang="en-US" sz="1800" dirty="0"/>
          </a:p>
          <a:p>
            <a:pPr marL="0" indent="0" algn="l">
              <a:buNone/>
            </a:pPr>
            <a:r>
              <a:rPr lang="en-US" sz="1800" dirty="0" smtClean="0"/>
              <a:t>P   = </a:t>
            </a:r>
            <a:r>
              <a:rPr lang="en-US" sz="1800" dirty="0" err="1" smtClean="0"/>
              <a:t>panjang</a:t>
            </a:r>
            <a:r>
              <a:rPr lang="en-US" sz="1800" dirty="0" smtClean="0"/>
              <a:t> </a:t>
            </a:r>
            <a:r>
              <a:rPr lang="en-US" sz="1800" dirty="0" err="1"/>
              <a:t>kelas</a:t>
            </a:r>
            <a:r>
              <a:rPr lang="en-US" sz="1800" dirty="0"/>
              <a:t> </a:t>
            </a:r>
          </a:p>
          <a:p>
            <a:pPr marL="0" indent="0" algn="l">
              <a:buNone/>
            </a:pPr>
            <a:r>
              <a:rPr lang="en-US" sz="1800" dirty="0" smtClean="0"/>
              <a:t>n     = </a:t>
            </a:r>
            <a:r>
              <a:rPr lang="en-US" sz="1800" dirty="0" err="1" smtClean="0"/>
              <a:t>banyak</a:t>
            </a:r>
            <a:r>
              <a:rPr lang="en-US" sz="1800" dirty="0" smtClean="0"/>
              <a:t> </a:t>
            </a:r>
            <a:r>
              <a:rPr lang="en-US" sz="1800" dirty="0"/>
              <a:t>data</a:t>
            </a:r>
          </a:p>
        </p:txBody>
      </p:sp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5506578"/>
            <a:ext cx="2772530" cy="1306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250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95936" y="4293096"/>
            <a:ext cx="1240065" cy="277945"/>
          </a:xfrm>
          <a:prstGeom prst="rect">
            <a:avLst/>
          </a:prstGeom>
        </p:spPr>
      </p:pic>
      <p:sp>
        <p:nvSpPr>
          <p:cNvPr id="4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74848" y="576065"/>
            <a:ext cx="8229600" cy="1268760"/>
          </a:xfrm>
          <a:prstGeom prst="rect">
            <a:avLst/>
          </a:prstGeom>
        </p:spPr>
        <p:txBody>
          <a:bodyPr/>
          <a:lstStyle/>
          <a:p>
            <a:pPr algn="l">
              <a:buNone/>
            </a:pPr>
            <a:r>
              <a:rPr lang="fi-FI" dirty="0" smtClean="0"/>
              <a:t>Contoh </a:t>
            </a:r>
            <a:r>
              <a:rPr lang="id-ID" dirty="0" smtClean="0"/>
              <a:t>Soal Desil dan Persentil</a:t>
            </a:r>
            <a:r>
              <a:rPr lang="fi-FI" dirty="0" smtClean="0"/>
              <a:t>: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en-US" sz="2400" dirty="0">
                <a:latin typeface="Comic Sans MS" pitchFamily="66" charset="0"/>
              </a:rPr>
              <a:t>Dari data </a:t>
            </a:r>
            <a:r>
              <a:rPr lang="id-ID" sz="2400" dirty="0" smtClean="0">
                <a:latin typeface="Comic Sans MS" pitchFamily="66" charset="0"/>
              </a:rPr>
              <a:t>di bawah </a:t>
            </a:r>
            <a:r>
              <a:rPr lang="en-US" sz="2400" dirty="0" err="1" smtClean="0">
                <a:latin typeface="Comic Sans MS" pitchFamily="66" charset="0"/>
              </a:rPr>
              <a:t>tentukan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>
                <a:latin typeface="Comic Sans MS" pitchFamily="66" charset="0"/>
              </a:rPr>
              <a:t>D6 </a:t>
            </a:r>
            <a:r>
              <a:rPr lang="en-US" sz="2400" dirty="0" err="1">
                <a:latin typeface="Comic Sans MS" pitchFamily="66" charset="0"/>
              </a:rPr>
              <a:t>dan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P80</a:t>
            </a:r>
            <a:endParaRPr lang="en-US" sz="2400" dirty="0">
              <a:latin typeface="Comic Sans MS" pitchFamily="66" charset="0"/>
            </a:endParaRPr>
          </a:p>
        </p:txBody>
      </p:sp>
      <p:pic>
        <p:nvPicPr>
          <p:cNvPr id="6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7" y="1844824"/>
            <a:ext cx="3168351" cy="3600400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4235" y="1854983"/>
            <a:ext cx="2059933" cy="2024108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72200" y="1935575"/>
            <a:ext cx="2069459" cy="1202761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71076" y="4546644"/>
            <a:ext cx="2013092" cy="2194724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72199" y="4703305"/>
            <a:ext cx="2069459" cy="1019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24106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7467600" cy="560406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latin typeface="Comic Sans MS" pitchFamily="66" charset="0"/>
              </a:rPr>
              <a:t>Pengertian Tendensi Sentral</a:t>
            </a:r>
            <a:endParaRPr lang="id-ID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43680"/>
            <a:ext cx="7859216" cy="278552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dirty="0" err="1">
                <a:latin typeface="Comic Sans MS" pitchFamily="66" charset="0"/>
              </a:rPr>
              <a:t>Merupakan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penyederhanaan</a:t>
            </a:r>
            <a:r>
              <a:rPr lang="en-US" dirty="0">
                <a:latin typeface="Comic Sans MS" pitchFamily="66" charset="0"/>
              </a:rPr>
              <a:t> data </a:t>
            </a:r>
            <a:r>
              <a:rPr lang="en-US" dirty="0" err="1">
                <a:latin typeface="Comic Sans MS" pitchFamily="66" charset="0"/>
              </a:rPr>
              <a:t>untuk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mempermudah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peneliti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membuat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interpretasi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mengambil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suatu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kesimpulan</a:t>
            </a:r>
            <a:endParaRPr lang="id-ID" sz="2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id-ID" sz="2000" dirty="0" smtClean="0">
                <a:latin typeface="Comic Sans MS" pitchFamily="66" charset="0"/>
              </a:rPr>
              <a:t>  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8394"/>
            <a:ext cx="7715200" cy="488398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latin typeface="Comic Sans MS" pitchFamily="66" charset="0"/>
              </a:rPr>
              <a:t>3 Cara Mengukur Tendensi Sentral</a:t>
            </a:r>
            <a:endParaRPr lang="id-ID" dirty="0">
              <a:latin typeface="Comic Sans MS" pitchFamily="66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xmlns="" val="1997986328"/>
              </p:ext>
            </p:extLst>
          </p:nvPr>
        </p:nvGraphicFramePr>
        <p:xfrm>
          <a:off x="1259632" y="2418432"/>
          <a:ext cx="6529908" cy="309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560406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latin typeface="Comic Sans MS" pitchFamily="66" charset="0"/>
              </a:rPr>
              <a:t>Modus/Mode</a:t>
            </a:r>
            <a:endParaRPr lang="id-ID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19256" cy="15613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d-ID" sz="2200" dirty="0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  <a:cs typeface="Times New Roman" pitchFamily="18" charset="0"/>
              </a:rPr>
              <a:t>Merupakan suatu </a:t>
            </a:r>
            <a:r>
              <a:rPr lang="id-ID" sz="2200" dirty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  <a:cs typeface="Times New Roman" pitchFamily="18" charset="0"/>
              </a:rPr>
              <a:t>nilai yang paling sering muncul (nilai dengan frekuensi muncul terbesar</a:t>
            </a:r>
            <a:r>
              <a:rPr lang="id-ID" sz="2200" dirty="0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  <a:cs typeface="Times New Roman" pitchFamily="18" charset="0"/>
              </a:rPr>
              <a:t>)</a:t>
            </a:r>
            <a:r>
              <a:rPr lang="en-US" sz="2200" dirty="0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en-US" sz="2200" dirty="0">
              <a:solidFill>
                <a:schemeClr val="tx2">
                  <a:lumMod val="10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lphaLcPeriod"/>
            </a:pPr>
            <a:r>
              <a:rPr lang="id-ID" sz="2200" dirty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  <a:cs typeface="Times New Roman" pitchFamily="18" charset="0"/>
              </a:rPr>
              <a:t>Jika data memiliki dua modus, disebut bimodal</a:t>
            </a:r>
            <a:endParaRPr lang="en-US" sz="2200" dirty="0">
              <a:solidFill>
                <a:schemeClr val="tx2">
                  <a:lumMod val="10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lphaLcPeriod"/>
            </a:pPr>
            <a:r>
              <a:rPr lang="id-ID" sz="2200" dirty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  <a:cs typeface="Times New Roman" pitchFamily="18" charset="0"/>
              </a:rPr>
              <a:t>Jika data memiliki modus lebih dari 2, disebut multimodal</a:t>
            </a:r>
          </a:p>
          <a:p>
            <a:pPr>
              <a:buNone/>
            </a:pPr>
            <a:r>
              <a:rPr lang="id-ID" sz="2000" dirty="0" smtClean="0">
                <a:latin typeface="Comic Sans MS" pitchFamily="66" charset="0"/>
              </a:rPr>
              <a:t>  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" name="Content Placeholder 2"/>
          <p:cNvSpPr>
            <a:spLocks noGrp="1"/>
          </p:cNvSpPr>
          <p:nvPr/>
        </p:nvSpPr>
        <p:spPr>
          <a:xfrm>
            <a:off x="249052" y="2780928"/>
            <a:ext cx="8643428" cy="3816424"/>
          </a:xfrm>
          <a:prstGeom prst="rect">
            <a:avLst/>
          </a:prstGeom>
          <a:solidFill>
            <a:srgbClr val="FFFF99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Tx/>
              <a:buNone/>
              <a:defRPr sz="20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2pPr>
            <a:lvl3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4pPr>
            <a:lvl5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Tx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arabicPeriod"/>
            </a:pPr>
            <a:r>
              <a:rPr lang="id-ID" sz="1800" dirty="0" smtClean="0">
                <a:solidFill>
                  <a:schemeClr val="tx2">
                    <a:lumMod val="10000"/>
                  </a:schemeClr>
                </a:solidFill>
              </a:rPr>
              <a:t>Modus data observasi tidak berkelompok </a:t>
            </a:r>
            <a:r>
              <a:rPr lang="id-ID" sz="1800" dirty="0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  <a:cs typeface="Times New Roman" pitchFamily="18" charset="0"/>
              </a:rPr>
              <a:t>(tunggal)</a:t>
            </a:r>
            <a:r>
              <a:rPr lang="en-US" sz="1800" dirty="0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id-ID" sz="1800" dirty="0" smtClean="0">
              <a:solidFill>
                <a:schemeClr val="tx2">
                  <a:lumMod val="10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marL="538163" algn="just"/>
            <a:r>
              <a:rPr lang="id-ID" sz="1800" dirty="0" smtClean="0">
                <a:solidFill>
                  <a:schemeClr val="tx2">
                    <a:lumMod val="10000"/>
                  </a:schemeClr>
                </a:solidFill>
              </a:rPr>
              <a:t>Berikut </a:t>
            </a:r>
            <a:r>
              <a:rPr lang="id-ID" sz="1800" dirty="0">
                <a:solidFill>
                  <a:schemeClr val="tx2">
                    <a:lumMod val="10000"/>
                  </a:schemeClr>
                </a:solidFill>
              </a:rPr>
              <a:t>ini skor tes prestasi PT Probo :</a:t>
            </a:r>
          </a:p>
          <a:p>
            <a:pPr marL="538163" algn="just"/>
            <a:r>
              <a:rPr lang="en-US" sz="1800" dirty="0">
                <a:solidFill>
                  <a:schemeClr val="tx2">
                    <a:lumMod val="10000"/>
                  </a:schemeClr>
                </a:solidFill>
              </a:rPr>
              <a:t>  </a:t>
            </a:r>
            <a:r>
              <a:rPr lang="id-ID" sz="1800" dirty="0">
                <a:solidFill>
                  <a:schemeClr val="tx2">
                    <a:lumMod val="10000"/>
                  </a:schemeClr>
                </a:solidFill>
              </a:rPr>
              <a:t>70  56  66 70  48  82  80 70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</a:rPr>
              <a:t> 7</a:t>
            </a:r>
            <a:r>
              <a:rPr lang="id-ID" sz="1800" dirty="0">
                <a:solidFill>
                  <a:schemeClr val="tx2">
                    <a:lumMod val="10000"/>
                  </a:schemeClr>
                </a:solidFill>
              </a:rPr>
              <a:t>6  70</a:t>
            </a:r>
            <a:endParaRPr lang="en-US" sz="1800" dirty="0">
              <a:solidFill>
                <a:schemeClr val="tx2">
                  <a:lumMod val="10000"/>
                </a:schemeClr>
              </a:solidFill>
            </a:endParaRPr>
          </a:p>
          <a:p>
            <a:pPr marL="538163" algn="just"/>
            <a:r>
              <a:rPr lang="id-ID" sz="1800" dirty="0">
                <a:solidFill>
                  <a:schemeClr val="tx2">
                    <a:lumMod val="10000"/>
                  </a:schemeClr>
                </a:solidFill>
              </a:rPr>
              <a:t>frekuensi terbesar adalah 70 yaitu ada 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</a:rPr>
              <a:t>4</a:t>
            </a:r>
            <a:r>
              <a:rPr lang="id-ID" sz="1800" dirty="0">
                <a:solidFill>
                  <a:schemeClr val="tx2">
                    <a:lumMod val="10000"/>
                  </a:schemeClr>
                </a:solidFill>
              </a:rPr>
              <a:t> orang</a:t>
            </a:r>
          </a:p>
          <a:p>
            <a:pPr marL="538163" algn="just"/>
            <a:r>
              <a:rPr lang="id-ID" sz="1800" dirty="0">
                <a:solidFill>
                  <a:schemeClr val="tx2">
                    <a:lumMod val="10000"/>
                  </a:schemeClr>
                </a:solidFill>
              </a:rPr>
              <a:t>jadi modus skor prestasi karyawan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</a:rPr>
              <a:t>  </a:t>
            </a:r>
            <a:r>
              <a:rPr lang="id-ID" sz="1800" dirty="0">
                <a:solidFill>
                  <a:schemeClr val="tx2">
                    <a:lumMod val="10000"/>
                  </a:schemeClr>
                </a:solidFill>
              </a:rPr>
              <a:t>PT. Probo 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</a:rPr>
              <a:t>=</a:t>
            </a:r>
            <a:r>
              <a:rPr lang="id-ID" sz="18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id-ID" sz="1800" dirty="0" smtClean="0">
                <a:solidFill>
                  <a:schemeClr val="tx2">
                    <a:lumMod val="10000"/>
                  </a:schemeClr>
                </a:solidFill>
              </a:rPr>
              <a:t>70</a:t>
            </a:r>
            <a:endParaRPr lang="id-ID" sz="1800" dirty="0" smtClean="0">
              <a:solidFill>
                <a:schemeClr val="tx2">
                  <a:lumMod val="10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rabicPeriod" startAt="2"/>
            </a:pPr>
            <a:r>
              <a:rPr lang="id-ID" sz="1800" dirty="0">
                <a:solidFill>
                  <a:schemeClr val="tx2">
                    <a:lumMod val="10000"/>
                  </a:schemeClr>
                </a:solidFill>
              </a:rPr>
              <a:t>Modus data observasi </a:t>
            </a:r>
            <a:r>
              <a:rPr lang="id-ID" sz="1800" dirty="0" smtClean="0">
                <a:solidFill>
                  <a:schemeClr val="tx2">
                    <a:lumMod val="10000"/>
                  </a:schemeClr>
                </a:solidFill>
              </a:rPr>
              <a:t>berkelompok </a:t>
            </a:r>
            <a:r>
              <a:rPr lang="en-US" sz="1800" dirty="0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en-US" sz="1800" dirty="0" smtClean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9" name="Content Placeholder 4" descr="13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549" y="4894203"/>
            <a:ext cx="6699382" cy="1703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2112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141.png"/>
          <p:cNvPicPr>
            <a:picLocks noGrp="1" noChangeAspect="1"/>
          </p:cNvPicPr>
          <p:nvPr>
            <p:ph sz="quarter" idx="4294967295"/>
          </p:nvPr>
        </p:nvPicPr>
        <p:blipFill>
          <a:blip r:embed="rId2"/>
          <a:stretch>
            <a:fillRect/>
          </a:stretch>
        </p:blipFill>
        <p:spPr>
          <a:xfrm>
            <a:off x="541623" y="1916832"/>
            <a:ext cx="8134833" cy="2953698"/>
          </a:xfrm>
          <a:prstGeom prst="rect">
            <a:avLst/>
          </a:prstGeom>
        </p:spPr>
      </p:pic>
      <p:pic>
        <p:nvPicPr>
          <p:cNvPr id="4" name="Content Placeholder 3" descr="15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291" y="4869160"/>
            <a:ext cx="8361181" cy="1728192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23528" y="548680"/>
            <a:ext cx="8686800" cy="1679871"/>
          </a:xfrm>
          <a:prstGeom prst="rect">
            <a:avLst/>
          </a:prstGeom>
        </p:spPr>
        <p:txBody>
          <a:bodyPr/>
          <a:lstStyle/>
          <a:p>
            <a:pPr algn="l">
              <a:buNone/>
            </a:pPr>
            <a:r>
              <a:rPr lang="fi-FI" dirty="0" smtClean="0"/>
              <a:t>Contoh </a:t>
            </a:r>
            <a:r>
              <a:rPr lang="id-ID" dirty="0" smtClean="0"/>
              <a:t>Soal Modus Data Kelompok</a:t>
            </a:r>
            <a:r>
              <a:rPr lang="fi-FI" dirty="0" smtClean="0"/>
              <a:t>:</a:t>
            </a:r>
          </a:p>
          <a:p>
            <a:pPr marL="365125" indent="-15875" algn="l">
              <a:buNone/>
            </a:pPr>
            <a:r>
              <a:rPr lang="fi-FI" sz="2400" dirty="0" smtClean="0"/>
              <a:t>Berikut ini data observasi mengenai laba setiap hari yang diperoleh PT Probo selama 30 hari pada bulan april 2006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76117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560406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latin typeface="Comic Sans MS" pitchFamily="66" charset="0"/>
              </a:rPr>
              <a:t>Median</a:t>
            </a:r>
            <a:endParaRPr lang="id-ID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19256" cy="1561384"/>
          </a:xfrm>
        </p:spPr>
        <p:txBody>
          <a:bodyPr>
            <a:noAutofit/>
          </a:bodyPr>
          <a:lstStyle/>
          <a:p>
            <a:pPr marL="80963" indent="28575" algn="just">
              <a:buNone/>
            </a:pPr>
            <a:r>
              <a:rPr lang="id-ID" sz="2200" dirty="0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  <a:cs typeface="Times New Roman" pitchFamily="18" charset="0"/>
              </a:rPr>
              <a:t>Merupakan </a:t>
            </a:r>
            <a:r>
              <a:rPr lang="id-ID" sz="2200" dirty="0">
                <a:latin typeface="Comic Sans MS" pitchFamily="66" charset="0"/>
              </a:rPr>
              <a:t>nilai data observasi yang berada di tengah-tengah urutan data tersebut, atau data observasi yang membagi data observasi yang sudah diurutkan menjadi 2 bagian yang sama </a:t>
            </a:r>
            <a:r>
              <a:rPr lang="id-ID" sz="2200" dirty="0" smtClean="0">
                <a:latin typeface="Comic Sans MS" pitchFamily="66" charset="0"/>
              </a:rPr>
              <a:t>banyak.  </a:t>
            </a:r>
            <a:endParaRPr lang="id-ID" sz="2200" dirty="0">
              <a:latin typeface="Comic Sans MS" pitchFamily="66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" name="Content Placeholder 2"/>
          <p:cNvSpPr>
            <a:spLocks noGrp="1"/>
          </p:cNvSpPr>
          <p:nvPr/>
        </p:nvSpPr>
        <p:spPr>
          <a:xfrm>
            <a:off x="249052" y="2780928"/>
            <a:ext cx="8643428" cy="3816424"/>
          </a:xfrm>
          <a:prstGeom prst="rect">
            <a:avLst/>
          </a:prstGeom>
          <a:solidFill>
            <a:srgbClr val="FFFF99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Tx/>
              <a:buNone/>
              <a:defRPr sz="20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2pPr>
            <a:lvl3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4pPr>
            <a:lvl5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Tx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arabicPeriod"/>
            </a:pPr>
            <a:r>
              <a:rPr lang="id-ID" sz="1800" dirty="0" smtClean="0">
                <a:solidFill>
                  <a:schemeClr val="tx2">
                    <a:lumMod val="10000"/>
                  </a:schemeClr>
                </a:solidFill>
              </a:rPr>
              <a:t>Median data observasi tidak berkelompok </a:t>
            </a:r>
            <a:r>
              <a:rPr lang="id-ID" sz="1800" dirty="0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  <a:cs typeface="Times New Roman" pitchFamily="18" charset="0"/>
              </a:rPr>
              <a:t>(tunggal)</a:t>
            </a:r>
            <a:r>
              <a:rPr lang="en-US" sz="1800" dirty="0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id-ID" sz="1800" dirty="0" smtClean="0">
              <a:solidFill>
                <a:schemeClr val="tx2">
                  <a:lumMod val="10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Content Placeholder 2"/>
              <p:cNvSpPr>
                <a:spLocks noGrp="1"/>
              </p:cNvSpPr>
              <p:nvPr/>
            </p:nvSpPr>
            <p:spPr>
              <a:xfrm>
                <a:off x="914400" y="3229072"/>
                <a:ext cx="4809728" cy="3319264"/>
              </a:xfrm>
              <a:prstGeom prst="rect">
                <a:avLst/>
              </a:prstGeom>
              <a:solidFill>
                <a:srgbClr val="FFFFCC"/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chemeClr val="accent1"/>
                  </a:buClr>
                  <a:buFontTx/>
                  <a:buNone/>
                  <a:defRPr sz="2000" b="0" i="0" kern="1200" cap="none" spc="30" baseline="0">
                    <a:solidFill>
                      <a:schemeClr val="tx1"/>
                    </a:solidFill>
                    <a:latin typeface="+mn-lt"/>
                    <a:ea typeface="+mn-ea"/>
                    <a:cs typeface="Tahoma" pitchFamily="34" charset="0"/>
                  </a:defRPr>
                </a:lvl1pPr>
                <a:lvl2pPr marL="0" indent="0" algn="ctr" defTabSz="914400" rtl="0" eaLnBrk="1" latinLnBrk="0" hangingPunct="1">
                  <a:lnSpc>
                    <a:spcPct val="100000"/>
                  </a:lnSpc>
                  <a:spcBef>
                    <a:spcPts val="1200"/>
                  </a:spcBef>
                  <a:buClr>
                    <a:schemeClr val="accent1"/>
                  </a:buClr>
                  <a:buFontTx/>
                  <a:buNone/>
                  <a:defRPr sz="1800" kern="1200">
                    <a:solidFill>
                      <a:schemeClr val="tx2"/>
                    </a:solidFill>
                    <a:latin typeface="+mn-lt"/>
                    <a:ea typeface="+mn-ea"/>
                    <a:cs typeface="Tahoma" pitchFamily="34" charset="0"/>
                  </a:defRPr>
                </a:lvl2pPr>
                <a:lvl3pPr marL="0" indent="0" algn="ctr" defTabSz="914400" rtl="0" eaLnBrk="1" latinLnBrk="0" hangingPunct="1">
                  <a:lnSpc>
                    <a:spcPct val="100000"/>
                  </a:lnSpc>
                  <a:spcBef>
                    <a:spcPts val="1200"/>
                  </a:spcBef>
                  <a:buClr>
                    <a:schemeClr val="accent1"/>
                  </a:buClr>
                  <a:buFontTx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Tahoma" pitchFamily="34" charset="0"/>
                  </a:defRPr>
                </a:lvl3pPr>
                <a:lvl4pPr marL="0" indent="0" algn="ctr" defTabSz="914400" rtl="0" eaLnBrk="1" latinLnBrk="0" hangingPunct="1">
                  <a:lnSpc>
                    <a:spcPct val="100000"/>
                  </a:lnSpc>
                  <a:spcBef>
                    <a:spcPts val="1200"/>
                  </a:spcBef>
                  <a:buClr>
                    <a:schemeClr val="accent1"/>
                  </a:buClr>
                  <a:buFontTx/>
                  <a:buNone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Tahoma" pitchFamily="34" charset="0"/>
                  </a:defRPr>
                </a:lvl4pPr>
                <a:lvl5pPr marL="0" indent="0" algn="ctr" defTabSz="914400" rtl="0" eaLnBrk="1" latinLnBrk="0" hangingPunct="1">
                  <a:lnSpc>
                    <a:spcPct val="100000"/>
                  </a:lnSpc>
                  <a:spcBef>
                    <a:spcPts val="1200"/>
                  </a:spcBef>
                  <a:buClr>
                    <a:schemeClr val="accent1"/>
                  </a:buClr>
                  <a:buFontTx/>
                  <a:buNone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Tahoma" pitchFamily="34" charset="0"/>
                  </a:defRPr>
                </a:lvl5pPr>
                <a:lvl6pPr marL="0" indent="0" algn="ctr" defTabSz="914400" rtl="0" eaLnBrk="1" latinLnBrk="0" hangingPunct="1">
                  <a:lnSpc>
                    <a:spcPct val="100000"/>
                  </a:lnSpc>
                  <a:spcBef>
                    <a:spcPts val="1200"/>
                  </a:spcBef>
                  <a:buFont typeface="Arial" pitchFamily="34" charset="0"/>
                  <a:buNone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0" indent="0" algn="ctr" defTabSz="914400" rtl="0" eaLnBrk="1" latinLnBrk="0" hangingPunct="1">
                  <a:lnSpc>
                    <a:spcPct val="100000"/>
                  </a:lnSpc>
                  <a:spcBef>
                    <a:spcPts val="1200"/>
                  </a:spcBef>
                  <a:buFont typeface="Arial" pitchFamily="34" charset="0"/>
                  <a:buNone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0" indent="0" algn="ctr" defTabSz="914400" rtl="0" eaLnBrk="1" latinLnBrk="0" hangingPunct="1">
                  <a:lnSpc>
                    <a:spcPct val="100000"/>
                  </a:lnSpc>
                  <a:spcBef>
                    <a:spcPts val="1200"/>
                  </a:spcBef>
                  <a:buFont typeface="Arial" pitchFamily="34" charset="0"/>
                  <a:buNone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0" indent="0" algn="ctr" defTabSz="914400" rtl="0" eaLnBrk="1" latinLnBrk="0" hangingPunct="1">
                  <a:lnSpc>
                    <a:spcPct val="100000"/>
                  </a:lnSpc>
                  <a:spcBef>
                    <a:spcPts val="1200"/>
                  </a:spcBef>
                  <a:buFont typeface="Arial" pitchFamily="34" charset="0"/>
                  <a:buNone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endParaRPr lang="en-US" sz="1800" dirty="0" smtClean="0">
                  <a:solidFill>
                    <a:schemeClr val="tx2">
                      <a:lumMod val="10000"/>
                    </a:schemeClr>
                  </a:solidFill>
                  <a:latin typeface="Comic Sans MS" pitchFamily="66" charset="0"/>
                </a:endParaRPr>
              </a:p>
              <a:p>
                <a:pPr marL="0" indent="0" algn="just">
                  <a:buNone/>
                </a:pPr>
                <a:r>
                  <a:rPr lang="en-US" sz="1800" dirty="0">
                    <a:solidFill>
                      <a:schemeClr val="tx2">
                        <a:lumMod val="10000"/>
                      </a:schemeClr>
                    </a:solidFill>
                    <a:latin typeface="Comic Sans MS" pitchFamily="66" charset="0"/>
                  </a:rPr>
                  <a:t/>
                </a:r>
                <a:r>
                  <a:rPr lang="id-ID" sz="1800" dirty="0">
                    <a:solidFill>
                      <a:schemeClr val="tx2">
                        <a:lumMod val="10000"/>
                      </a:schemeClr>
                    </a:solidFill>
                    <a:latin typeface="Comic Sans MS" pitchFamily="66" charset="0"/>
                  </a:rPr>
                  <a:t>M</a:t>
                </a:r>
                <a:r>
                  <a:rPr lang="en-US" sz="1800" dirty="0" err="1" smtClean="0">
                    <a:solidFill>
                      <a:schemeClr val="tx2">
                        <a:lumMod val="10000"/>
                      </a:schemeClr>
                    </a:solidFill>
                    <a:latin typeface="Comic Sans MS" pitchFamily="66" charset="0"/>
                  </a:rPr>
                  <a:t>edian</a:t>
                </a:r>
                <a:r>
                  <a:rPr lang="en-US" sz="1800" dirty="0" smtClean="0">
                    <a:solidFill>
                      <a:schemeClr val="tx2">
                        <a:lumMod val="10000"/>
                      </a:schemeClr>
                    </a:solidFill>
                    <a:latin typeface="Comic Sans MS" pitchFamily="66" charset="0"/>
                  </a:rPr>
                  <a:t/>
                </a:r>
                <a:r>
                  <a:rPr lang="en-US" dirty="0" smtClean="0">
                    <a:solidFill>
                      <a:schemeClr val="tx2">
                        <a:lumMod val="10000"/>
                      </a:schemeClr>
                    </a:solidFill>
                    <a:latin typeface="Comic Sans MS" pitchFamily="66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2">
                                <a:lumMod val="1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2">
                                <a:lumMod val="1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f>
                          <m:fPr>
                            <m:ctrlPr>
                              <a:rPr lang="en-US" i="1" smtClean="0">
                                <a:solidFill>
                                  <a:schemeClr val="tx2">
                                    <a:lumMod val="1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2">
                                    <a:lumMod val="10000"/>
                                  </a:schemeClr>
                                </a:solidFill>
                                <a:latin typeface="Cambria Math"/>
                              </a:rPr>
                              <m:t>𝑛</m:t>
                            </m:r>
                            <m:r>
                              <a:rPr lang="en-US" b="0" i="1" smtClean="0">
                                <a:solidFill>
                                  <a:schemeClr val="tx2">
                                    <a:lumMod val="10000"/>
                                  </a:schemeClr>
                                </a:solidFill>
                                <a:latin typeface="Cambria Math"/>
                              </a:rPr>
                              <m:t>+1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2">
                                    <a:lumMod val="10000"/>
                                  </a:schemeClr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b>
                    </m:sSub>
                  </m:oMath>
                </a14:m>
                <a:r>
                  <a:rPr lang="en-US" sz="1800" dirty="0" smtClean="0">
                    <a:solidFill>
                      <a:schemeClr val="tx2">
                        <a:lumMod val="10000"/>
                      </a:schemeClr>
                    </a:solidFill>
                    <a:latin typeface="Comic Sans MS" pitchFamily="66" charset="0"/>
                  </a:rPr>
                  <a:t/>
                </a:r>
              </a:p>
              <a:p>
                <a:pPr marL="0" indent="0" algn="just">
                  <a:buNone/>
                </a:pPr>
                <a:r>
                  <a:rPr lang="en-US" sz="1800" dirty="0" smtClean="0">
                    <a:solidFill>
                      <a:schemeClr val="tx2">
                        <a:lumMod val="10000"/>
                      </a:schemeClr>
                    </a:solidFill>
                    <a:latin typeface="Comic Sans MS" pitchFamily="66" charset="0"/>
                  </a:rPr>
                  <a:t/>
                </a:r>
                <a:r>
                  <a:rPr lang="en-US" sz="1800" dirty="0" err="1" smtClean="0">
                    <a:solidFill>
                      <a:schemeClr val="tx2">
                        <a:lumMod val="10000"/>
                      </a:schemeClr>
                    </a:solidFill>
                    <a:latin typeface="Comic Sans MS" pitchFamily="66" charset="0"/>
                  </a:rPr>
                  <a:t>contoh</a:t>
                </a:r>
                <a:r>
                  <a:rPr lang="en-US" sz="1800" dirty="0">
                    <a:solidFill>
                      <a:schemeClr val="tx2">
                        <a:lumMod val="10000"/>
                      </a:schemeClr>
                    </a:solidFill>
                    <a:latin typeface="Comic Sans MS" pitchFamily="66" charset="0"/>
                  </a:rPr>
                  <a:t/>
                </a:r>
                <a:r>
                  <a:rPr lang="en-US" sz="1800" dirty="0" smtClean="0">
                    <a:solidFill>
                      <a:schemeClr val="tx2">
                        <a:lumMod val="10000"/>
                      </a:schemeClr>
                    </a:solidFill>
                    <a:latin typeface="Comic Sans MS" pitchFamily="66" charset="0"/>
                  </a:rPr>
                  <a:t>: </a:t>
                </a:r>
              </a:p>
              <a:p>
                <a:pPr marL="0" indent="0" algn="just">
                  <a:buNone/>
                </a:pPr>
                <a:r>
                  <a:rPr lang="en-US" sz="1800" dirty="0">
                    <a:solidFill>
                      <a:schemeClr val="tx2">
                        <a:lumMod val="10000"/>
                      </a:schemeClr>
                    </a:solidFill>
                    <a:latin typeface="Comic Sans MS" pitchFamily="66" charset="0"/>
                  </a:rPr>
                  <a:t/>
                </a:r>
                <a:r>
                  <a:rPr lang="en-US" sz="1800" dirty="0" smtClean="0">
                    <a:solidFill>
                      <a:schemeClr val="tx2">
                        <a:lumMod val="10000"/>
                      </a:schemeClr>
                    </a:solidFill>
                    <a:latin typeface="Comic Sans MS" pitchFamily="66" charset="0"/>
                  </a:rPr>
                  <a:t>		3 5 6 8 7 9 4 </a:t>
                </a:r>
              </a:p>
              <a:p>
                <a:pPr marL="0" indent="0" algn="just">
                  <a:buNone/>
                </a:pPr>
                <a:r>
                  <a:rPr lang="en-US" sz="1800" dirty="0">
                    <a:solidFill>
                      <a:schemeClr val="tx2">
                        <a:lumMod val="10000"/>
                      </a:schemeClr>
                    </a:solidFill>
                    <a:latin typeface="Comic Sans MS" pitchFamily="66" charset="0"/>
                  </a:rPr>
                  <a:t/>
                </a:r>
                <a:r>
                  <a:rPr lang="en-US" sz="1800" dirty="0" err="1" smtClean="0">
                    <a:solidFill>
                      <a:schemeClr val="tx2">
                        <a:lumMod val="10000"/>
                      </a:schemeClr>
                    </a:solidFill>
                    <a:latin typeface="Comic Sans MS" pitchFamily="66" charset="0"/>
                  </a:rPr>
                  <a:t>penyelesaian</a:t>
                </a:r>
                <a:endParaRPr lang="en-US" sz="1800" dirty="0" smtClean="0">
                  <a:solidFill>
                    <a:schemeClr val="tx2">
                      <a:lumMod val="10000"/>
                    </a:schemeClr>
                  </a:solidFill>
                  <a:latin typeface="Comic Sans MS" pitchFamily="66" charset="0"/>
                </a:endParaRPr>
              </a:p>
              <a:p>
                <a:pPr marL="0" indent="0" algn="just">
                  <a:buNone/>
                </a:pPr>
                <a:r>
                  <a:rPr lang="en-US" sz="1800" dirty="0">
                    <a:solidFill>
                      <a:schemeClr val="tx2">
                        <a:lumMod val="10000"/>
                      </a:schemeClr>
                    </a:solidFill>
                    <a:latin typeface="Comic Sans MS" pitchFamily="66" charset="0"/>
                  </a:rPr>
                  <a:t/>
                </a:r>
                <a:r>
                  <a:rPr lang="en-US" sz="1800" dirty="0" smtClean="0">
                    <a:solidFill>
                      <a:schemeClr val="tx2">
                        <a:lumMod val="10000"/>
                      </a:schemeClr>
                    </a:solidFill>
                    <a:latin typeface="Comic Sans MS" pitchFamily="66" charset="0"/>
                  </a:rPr>
                  <a:t>		3 4 5 </a:t>
                </a:r>
                <a:r>
                  <a:rPr lang="en-US" sz="1800" u="sng" dirty="0" smtClean="0">
                    <a:solidFill>
                      <a:srgbClr val="FF0000"/>
                    </a:solidFill>
                    <a:latin typeface="Comic Sans MS" pitchFamily="66" charset="0"/>
                  </a:rPr>
                  <a:t>6</a:t>
                </a:r>
                <a:r>
                  <a:rPr lang="en-US" sz="1800" dirty="0" smtClean="0">
                    <a:solidFill>
                      <a:schemeClr val="tx2">
                        <a:lumMod val="10000"/>
                      </a:schemeClr>
                    </a:solidFill>
                    <a:latin typeface="Comic Sans MS" pitchFamily="66" charset="0"/>
                  </a:rPr>
                  <a:t> 7 8 9 </a:t>
                </a:r>
              </a:p>
              <a:p>
                <a:pPr marL="0" indent="0" algn="just">
                  <a:buNone/>
                </a:pPr>
                <a:r>
                  <a:rPr lang="en-US" sz="1800" dirty="0">
                    <a:solidFill>
                      <a:schemeClr val="tx2">
                        <a:lumMod val="10000"/>
                      </a:schemeClr>
                    </a:solidFill>
                    <a:latin typeface="Comic Sans MS" pitchFamily="66" charset="0"/>
                  </a:rPr>
                  <a:t/>
                </a:r>
                <a:r>
                  <a:rPr lang="en-US" sz="1800" dirty="0" err="1" smtClean="0">
                    <a:solidFill>
                      <a:schemeClr val="tx2">
                        <a:lumMod val="10000"/>
                      </a:schemeClr>
                    </a:solidFill>
                    <a:latin typeface="Comic Sans MS" pitchFamily="66" charset="0"/>
                  </a:rPr>
                  <a:t>Mediannya</a:t>
                </a:r>
                <a:r>
                  <a:rPr lang="id-ID" sz="1800" dirty="0" smtClean="0">
                    <a:solidFill>
                      <a:schemeClr val="tx2">
                        <a:lumMod val="10000"/>
                      </a:schemeClr>
                    </a:solidFill>
                    <a:latin typeface="Comic Sans MS" pitchFamily="66" charset="0"/>
                  </a:rPr>
                  <a:t/>
                </a:r>
                <a:r>
                  <a:rPr lang="en-US" sz="1800" dirty="0" smtClean="0">
                    <a:solidFill>
                      <a:schemeClr val="tx2">
                        <a:lumMod val="10000"/>
                      </a:schemeClr>
                    </a:solidFill>
                    <a:latin typeface="Comic Sans MS" pitchFamily="66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tx2">
                                <a:lumMod val="1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tx2">
                                <a:lumMod val="1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f>
                          <m:fPr>
                            <m:ctrlPr>
                              <a:rPr lang="en-US" sz="1800" i="1" smtClean="0">
                                <a:solidFill>
                                  <a:schemeClr val="tx2">
                                    <a:lumMod val="1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solidFill>
                                  <a:schemeClr val="tx2">
                                    <a:lumMod val="10000"/>
                                  </a:schemeClr>
                                </a:solidFill>
                                <a:latin typeface="Cambria Math"/>
                              </a:rPr>
                              <m:t>7+1</m:t>
                            </m:r>
                          </m:num>
                          <m:den>
                            <m:r>
                              <a:rPr lang="en-US" sz="1800" b="0" i="1" smtClean="0">
                                <a:solidFill>
                                  <a:schemeClr val="tx2">
                                    <a:lumMod val="10000"/>
                                  </a:schemeClr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b>
                    </m:sSub>
                  </m:oMath>
                </a14:m>
                <a:endParaRPr lang="en-US" sz="1800" dirty="0" smtClean="0">
                  <a:solidFill>
                    <a:schemeClr val="tx2">
                      <a:lumMod val="10000"/>
                    </a:schemeClr>
                  </a:solidFill>
                  <a:latin typeface="Comic Sans MS" pitchFamily="66" charset="0"/>
                </a:endParaRPr>
              </a:p>
              <a:p>
                <a:pPr marL="0" indent="0" algn="just">
                  <a:buNone/>
                </a:pPr>
                <a:r>
                  <a:rPr lang="en-US" sz="1800" dirty="0">
                    <a:solidFill>
                      <a:schemeClr val="tx2">
                        <a:lumMod val="10000"/>
                      </a:schemeClr>
                    </a:solidFill>
                    <a:latin typeface="Comic Sans MS" pitchFamily="66" charset="0"/>
                  </a:rPr>
                  <a:t/>
                </a:r>
                <a:r>
                  <a:rPr lang="en-US" sz="1800" dirty="0" smtClean="0">
                    <a:solidFill>
                      <a:schemeClr val="tx2">
                        <a:lumMod val="10000"/>
                      </a:schemeClr>
                    </a:solidFill>
                    <a:latin typeface="Comic Sans MS" pitchFamily="66" charset="0"/>
                  </a:rPr>
                  <a:t>		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tx2">
                                <a:lumMod val="1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tx2">
                                <a:lumMod val="1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2">
                                <a:lumMod val="10000"/>
                              </a:schemeClr>
                            </a:solidFill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1800" dirty="0" smtClean="0">
                    <a:solidFill>
                      <a:schemeClr val="tx2">
                        <a:lumMod val="10000"/>
                      </a:schemeClr>
                    </a:solidFill>
                    <a:latin typeface="Comic Sans MS" pitchFamily="66" charset="0"/>
                  </a:rPr>
                  <a:t>= 6</a:t>
                </a:r>
                <a:endParaRPr lang="en-US" sz="1800" dirty="0">
                  <a:solidFill>
                    <a:schemeClr val="tx2">
                      <a:lumMod val="10000"/>
                    </a:schemeClr>
                  </a:solidFill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10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229072"/>
                <a:ext cx="4809728" cy="33192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38860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560406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latin typeface="Comic Sans MS" pitchFamily="66" charset="0"/>
              </a:rPr>
              <a:t>Median</a:t>
            </a:r>
            <a:endParaRPr lang="id-ID" dirty="0">
              <a:latin typeface="Comic Sans MS" pitchFamily="66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Content Placeholder 2"/>
              <p:cNvSpPr>
                <a:spLocks noGrp="1"/>
              </p:cNvSpPr>
              <p:nvPr/>
            </p:nvSpPr>
            <p:spPr>
              <a:xfrm>
                <a:off x="249052" y="1124744"/>
                <a:ext cx="8643428" cy="5472608"/>
              </a:xfrm>
              <a:prstGeom prst="rect">
                <a:avLst/>
              </a:prstGeom>
              <a:solidFill>
                <a:srgbClr val="FFFF99"/>
              </a:solidFill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chemeClr val="accent1"/>
                  </a:buClr>
                  <a:buFontTx/>
                  <a:buNone/>
                  <a:defRPr sz="2000" b="0" i="0" kern="1200" cap="none" spc="30" baseline="0">
                    <a:solidFill>
                      <a:schemeClr val="tx1"/>
                    </a:solidFill>
                    <a:latin typeface="+mn-lt"/>
                    <a:ea typeface="+mn-ea"/>
                    <a:cs typeface="Tahoma" pitchFamily="34" charset="0"/>
                  </a:defRPr>
                </a:lvl1pPr>
                <a:lvl2pPr marL="0" indent="0" algn="ctr" defTabSz="914400" rtl="0" eaLnBrk="1" latinLnBrk="0" hangingPunct="1">
                  <a:lnSpc>
                    <a:spcPct val="100000"/>
                  </a:lnSpc>
                  <a:spcBef>
                    <a:spcPts val="1200"/>
                  </a:spcBef>
                  <a:buClr>
                    <a:schemeClr val="accent1"/>
                  </a:buClr>
                  <a:buFontTx/>
                  <a:buNone/>
                  <a:defRPr sz="1800" kern="1200">
                    <a:solidFill>
                      <a:schemeClr val="tx2"/>
                    </a:solidFill>
                    <a:latin typeface="+mn-lt"/>
                    <a:ea typeface="+mn-ea"/>
                    <a:cs typeface="Tahoma" pitchFamily="34" charset="0"/>
                  </a:defRPr>
                </a:lvl2pPr>
                <a:lvl3pPr marL="0" indent="0" algn="ctr" defTabSz="914400" rtl="0" eaLnBrk="1" latinLnBrk="0" hangingPunct="1">
                  <a:lnSpc>
                    <a:spcPct val="100000"/>
                  </a:lnSpc>
                  <a:spcBef>
                    <a:spcPts val="1200"/>
                  </a:spcBef>
                  <a:buClr>
                    <a:schemeClr val="accent1"/>
                  </a:buClr>
                  <a:buFontTx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Tahoma" pitchFamily="34" charset="0"/>
                  </a:defRPr>
                </a:lvl3pPr>
                <a:lvl4pPr marL="0" indent="0" algn="ctr" defTabSz="914400" rtl="0" eaLnBrk="1" latinLnBrk="0" hangingPunct="1">
                  <a:lnSpc>
                    <a:spcPct val="100000"/>
                  </a:lnSpc>
                  <a:spcBef>
                    <a:spcPts val="1200"/>
                  </a:spcBef>
                  <a:buClr>
                    <a:schemeClr val="accent1"/>
                  </a:buClr>
                  <a:buFontTx/>
                  <a:buNone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Tahoma" pitchFamily="34" charset="0"/>
                  </a:defRPr>
                </a:lvl4pPr>
                <a:lvl5pPr marL="0" indent="0" algn="ctr" defTabSz="914400" rtl="0" eaLnBrk="1" latinLnBrk="0" hangingPunct="1">
                  <a:lnSpc>
                    <a:spcPct val="100000"/>
                  </a:lnSpc>
                  <a:spcBef>
                    <a:spcPts val="1200"/>
                  </a:spcBef>
                  <a:buClr>
                    <a:schemeClr val="accent1"/>
                  </a:buClr>
                  <a:buFontTx/>
                  <a:buNone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Tahoma" pitchFamily="34" charset="0"/>
                  </a:defRPr>
                </a:lvl5pPr>
                <a:lvl6pPr marL="0" indent="0" algn="ctr" defTabSz="914400" rtl="0" eaLnBrk="1" latinLnBrk="0" hangingPunct="1">
                  <a:lnSpc>
                    <a:spcPct val="100000"/>
                  </a:lnSpc>
                  <a:spcBef>
                    <a:spcPts val="1200"/>
                  </a:spcBef>
                  <a:buFont typeface="Arial" pitchFamily="34" charset="0"/>
                  <a:buNone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0" indent="0" algn="ctr" defTabSz="914400" rtl="0" eaLnBrk="1" latinLnBrk="0" hangingPunct="1">
                  <a:lnSpc>
                    <a:spcPct val="100000"/>
                  </a:lnSpc>
                  <a:spcBef>
                    <a:spcPts val="1200"/>
                  </a:spcBef>
                  <a:buFont typeface="Arial" pitchFamily="34" charset="0"/>
                  <a:buNone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0" indent="0" algn="ctr" defTabSz="914400" rtl="0" eaLnBrk="1" latinLnBrk="0" hangingPunct="1">
                  <a:lnSpc>
                    <a:spcPct val="100000"/>
                  </a:lnSpc>
                  <a:spcBef>
                    <a:spcPts val="1200"/>
                  </a:spcBef>
                  <a:buFont typeface="Arial" pitchFamily="34" charset="0"/>
                  <a:buNone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0" indent="0" algn="ctr" defTabSz="914400" rtl="0" eaLnBrk="1" latinLnBrk="0" hangingPunct="1">
                  <a:lnSpc>
                    <a:spcPct val="100000"/>
                  </a:lnSpc>
                  <a:spcBef>
                    <a:spcPts val="1200"/>
                  </a:spcBef>
                  <a:buFont typeface="Arial" pitchFamily="34" charset="0"/>
                  <a:buNone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14350" indent="-514350" algn="just">
                  <a:buFont typeface="+mj-lt"/>
                  <a:buAutoNum type="arabicPeriod" startAt="2"/>
                </a:pPr>
                <a:r>
                  <a:rPr lang="id-ID" sz="2200" dirty="0" smtClean="0">
                    <a:solidFill>
                      <a:schemeClr val="tx2">
                        <a:lumMod val="10000"/>
                      </a:schemeClr>
                    </a:solidFill>
                    <a:latin typeface="Comic Sans MS" pitchFamily="66" charset="0"/>
                  </a:rPr>
                  <a:t>Median data observasi berkelompok</a:t>
                </a:r>
                <a:r>
                  <a:rPr lang="en-US" sz="2200" dirty="0" smtClean="0">
                    <a:solidFill>
                      <a:schemeClr val="tx2">
                        <a:lumMod val="10000"/>
                      </a:schemeClr>
                    </a:solidFill>
                    <a:latin typeface="Comic Sans MS" pitchFamily="66" charset="0"/>
                    <a:cs typeface="Times New Roman" pitchFamily="18" charset="0"/>
                  </a:rPr>
                  <a:t>.</a:t>
                </a:r>
                <a:endParaRPr lang="id-ID" sz="2200" dirty="0" smtClean="0">
                  <a:solidFill>
                    <a:schemeClr val="tx2">
                      <a:lumMod val="10000"/>
                    </a:schemeClr>
                  </a:solidFill>
                  <a:latin typeface="Comic Sans MS" pitchFamily="66" charset="0"/>
                  <a:cs typeface="Times New Roman" pitchFamily="18" charset="0"/>
                </a:endParaRPr>
              </a:p>
              <a:p>
                <a:pPr marL="877888" indent="-285750" algn="just" defTabSz="725488">
                  <a:buFont typeface="Arial" pitchFamily="34" charset="0"/>
                  <a:buChar char="•"/>
                </a:pPr>
                <a:r>
                  <a:rPr lang="id-ID" sz="2200" dirty="0" smtClean="0">
                    <a:solidFill>
                      <a:schemeClr val="tx1"/>
                    </a:solidFill>
                    <a:latin typeface="Comic Sans MS" pitchFamily="66" charset="0"/>
                  </a:rPr>
                  <a:t>Tentukan kelas median dengan rumus</a:t>
                </a:r>
              </a:p>
              <a:p>
                <a:pPr marL="877888" indent="-285750" algn="just" defTabSz="725488">
                  <a:buFont typeface="Arial" pitchFamily="34" charset="0"/>
                  <a:buChar char="•"/>
                </a:pPr>
                <a:r>
                  <a:rPr lang="id-ID" sz="2200" dirty="0">
                    <a:solidFill>
                      <a:schemeClr val="tx1"/>
                    </a:solidFill>
                    <a:latin typeface="Comic Sans MS" pitchFamily="66" charset="0"/>
                  </a:rPr>
                  <a:t>Kelas Median :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2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id-ID" sz="2200" dirty="0">
                    <a:solidFill>
                      <a:schemeClr val="tx1"/>
                    </a:solidFill>
                    <a:latin typeface="Comic Sans MS" pitchFamily="66" charset="0"/>
                  </a:rPr>
                  <a:t>                        </a:t>
                </a:r>
              </a:p>
              <a:p>
                <a:pPr marL="877888" indent="-285750" algn="just" defTabSz="725488">
                  <a:buFont typeface="Arial" pitchFamily="34" charset="0"/>
                  <a:buChar char="•"/>
                </a:pPr>
                <a:r>
                  <a:rPr lang="id-ID" sz="2200" dirty="0">
                    <a:solidFill>
                      <a:schemeClr val="tx1"/>
                    </a:solidFill>
                    <a:latin typeface="Comic Sans MS" pitchFamily="66" charset="0"/>
                  </a:rPr>
                  <a:t>Tentukan median dengan </a:t>
                </a:r>
                <a:r>
                  <a:rPr lang="id-ID" sz="2200" dirty="0" smtClean="0">
                    <a:solidFill>
                      <a:schemeClr val="tx1"/>
                    </a:solidFill>
                    <a:latin typeface="Comic Sans MS" pitchFamily="66" charset="0"/>
                  </a:rPr>
                  <a:t>rumus</a:t>
                </a:r>
                <a:endParaRPr lang="en-US" sz="22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052" y="1124744"/>
                <a:ext cx="8643428" cy="5472608"/>
              </a:xfrm>
              <a:prstGeom prst="rect">
                <a:avLst/>
              </a:prstGeom>
              <a:blipFill rotWithShape="1">
                <a:blip r:embed="rId3"/>
                <a:stretch>
                  <a:fillRect l="-1269" t="-189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9406" y="3068961"/>
            <a:ext cx="7391400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6702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1156111"/>
              </p:ext>
            </p:extLst>
          </p:nvPr>
        </p:nvGraphicFramePr>
        <p:xfrm>
          <a:off x="325016" y="1943937"/>
          <a:ext cx="4800600" cy="3420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50"/>
                <a:gridCol w="1371600"/>
                <a:gridCol w="1885950"/>
              </a:tblGrid>
              <a:tr h="67660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Kumulatif</a:t>
                      </a:r>
                      <a:endParaRPr lang="en-US" dirty="0"/>
                    </a:p>
                  </a:txBody>
                  <a:tcPr/>
                </a:tc>
              </a:tr>
              <a:tr h="39200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r>
                        <a:rPr lang="en-US" baseline="0" dirty="0" smtClean="0"/>
                        <a:t> – 44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9200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 – 49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9200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 – 54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</a:tr>
              <a:tr h="39200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55 – 59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200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 – 64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</a:tr>
              <a:tr h="39200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 – 69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/>
                </a:tc>
              </a:tr>
              <a:tr h="39200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 – 74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5543872" y="2226633"/>
                <a:ext cx="3276600" cy="2066463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000" dirty="0" smtClean="0">
                    <a:solidFill>
                      <a:schemeClr val="bg1"/>
                    </a:solidFill>
                  </a:rPr>
                  <a:t>Penyelesaian </a:t>
                </a:r>
              </a:p>
              <a:p>
                <a:pPr algn="just"/>
                <a:r>
                  <a:rPr lang="en-US" sz="2000" dirty="0" err="1" smtClean="0">
                    <a:solidFill>
                      <a:schemeClr val="bg1"/>
                    </a:solidFill>
                  </a:rPr>
                  <a:t>Kelas</a:t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 median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60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</a:rPr>
                  <a:t> = 30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</a:rPr>
                  <a:t>  = 55 – 0,5 = 54,5</a:t>
                </a:r>
              </a:p>
              <a:p>
                <a:pPr algn="just"/>
                <a:r>
                  <a:rPr lang="en-US" sz="2000" dirty="0" smtClean="0">
                    <a:solidFill>
                      <a:schemeClr val="bg1"/>
                    </a:solidFill>
                  </a:rPr>
                  <a:t> p    = 5</a:t>
                </a:r>
              </a:p>
              <a:p>
                <a:pPr algn="just"/>
                <a:r>
                  <a:rPr lang="en-US" sz="2000" dirty="0">
                    <a:solidFill>
                      <a:schemeClr val="bg1"/>
                    </a:solidFill>
                  </a:rPr>
                  <a:t>n</a:t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     = 60</a:t>
                </a:r>
              </a:p>
              <a:p>
                <a:pPr algn="just"/>
                <a:r>
                  <a:rPr lang="en-US" sz="2000" dirty="0" smtClean="0">
                    <a:solidFill>
                      <a:schemeClr val="bg1"/>
                    </a:solidFill>
                  </a:rPr>
                  <a:t>F</a:t>
                </a:r>
                <a:r>
                  <a:rPr lang="en-US" sz="2000" dirty="0">
                    <a:solidFill>
                      <a:schemeClr val="bg1"/>
                    </a:solidFill>
                  </a:rPr>
                  <a:t/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    = 23</a:t>
                </a:r>
                <a:endParaRPr lang="en-US" dirty="0" smtClean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3872" y="2226633"/>
                <a:ext cx="3276600" cy="206646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154577" y="3886200"/>
                <a:ext cx="120045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𝑀𝑒</m:t>
                        </m:r>
                      </m:sub>
                    </m:sSub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</a:rPr>
                  <a:t>=  10 </a:t>
                </a:r>
                <a:endParaRPr lang="en-US" sz="2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77" y="3886200"/>
                <a:ext cx="1200457" cy="400110"/>
              </a:xfrm>
              <a:prstGeom prst="rect">
                <a:avLst/>
              </a:prstGeom>
              <a:blipFill rotWithShape="1">
                <a:blip r:embed="rId3"/>
                <a:stretch>
                  <a:fillRect t="-6154" r="-4569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5364088" y="4636739"/>
                <a:ext cx="3600400" cy="1168525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000" dirty="0" smtClean="0">
                    <a:solidFill>
                      <a:schemeClr val="bg1"/>
                    </a:solidFill>
                  </a:rPr>
                  <a:t>Median = 54,5 + 5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30−23</m:t>
                            </m:r>
                          </m:num>
                          <m:den>
                            <m:r>
                              <a:rPr lang="en-US" sz="20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10</m:t>
                            </m:r>
                          </m:den>
                        </m:f>
                      </m:e>
                    </m:d>
                  </m:oMath>
                </a14:m>
                <a:endParaRPr lang="en-US" sz="2000" dirty="0" smtClean="0">
                  <a:solidFill>
                    <a:schemeClr val="bg1"/>
                  </a:solidFill>
                </a:endParaRPr>
              </a:p>
              <a:p>
                <a:pPr algn="just"/>
                <a:r>
                  <a:rPr lang="en-US" sz="2000" dirty="0">
                    <a:solidFill>
                      <a:schemeClr val="bg1"/>
                    </a:solidFill>
                  </a:rPr>
                  <a:t/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54,5 + 3,5 = 58</a:t>
                </a:r>
              </a:p>
              <a:p>
                <a:pPr algn="just"/>
                <a:r>
                  <a:rPr lang="en-US" sz="2000" dirty="0" err="1" smtClean="0">
                    <a:solidFill>
                      <a:schemeClr val="bg1"/>
                    </a:solidFill>
                  </a:rPr>
                  <a:t>Mediannya</a:t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 = 58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4636739"/>
                <a:ext cx="3600400" cy="116852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23528" y="764704"/>
            <a:ext cx="8686800" cy="720080"/>
          </a:xfrm>
          <a:prstGeom prst="rect">
            <a:avLst/>
          </a:prstGeom>
        </p:spPr>
        <p:txBody>
          <a:bodyPr/>
          <a:lstStyle/>
          <a:p>
            <a:pPr algn="l">
              <a:buNone/>
            </a:pPr>
            <a:r>
              <a:rPr lang="fi-FI" dirty="0" smtClean="0"/>
              <a:t>Contoh </a:t>
            </a:r>
            <a:r>
              <a:rPr lang="id-ID" dirty="0" smtClean="0"/>
              <a:t>Soal Median Data Kelompok</a:t>
            </a:r>
            <a:r>
              <a:rPr lang="fi-FI" dirty="0" smtClean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xmlns="" val="44234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560406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latin typeface="Comic Sans MS" pitchFamily="66" charset="0"/>
              </a:rPr>
              <a:t>Mean</a:t>
            </a:r>
            <a:endParaRPr lang="id-ID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19256" cy="936104"/>
          </a:xfrm>
        </p:spPr>
        <p:txBody>
          <a:bodyPr>
            <a:noAutofit/>
          </a:bodyPr>
          <a:lstStyle/>
          <a:p>
            <a:r>
              <a:rPr lang="id-ID" sz="2200" dirty="0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  <a:cs typeface="Times New Roman" pitchFamily="18" charset="0"/>
              </a:rPr>
              <a:t>Merupakan </a:t>
            </a:r>
            <a:r>
              <a:rPr lang="en-US" sz="2200" dirty="0" err="1">
                <a:latin typeface="Comic Sans MS" pitchFamily="66" charset="0"/>
              </a:rPr>
              <a:t>hasil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bagi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dari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sejumlah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skor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dengan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banyaknya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responden</a:t>
            </a:r>
            <a:r>
              <a:rPr lang="en-US" sz="2200" dirty="0">
                <a:latin typeface="Comic Sans MS" pitchFamily="66" charset="0"/>
              </a:rPr>
              <a:t> (n).</a:t>
            </a:r>
          </a:p>
          <a:p>
            <a:pPr>
              <a:buNone/>
            </a:pPr>
            <a:r>
              <a:rPr lang="id-ID" sz="2200" dirty="0" smtClean="0">
                <a:latin typeface="Comic Sans MS" pitchFamily="66" charset="0"/>
              </a:rPr>
              <a:t>  </a:t>
            </a:r>
            <a:endParaRPr lang="id-ID" sz="2200" dirty="0">
              <a:latin typeface="Comic Sans MS" pitchFamily="66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" name="Content Placeholder 2"/>
          <p:cNvSpPr>
            <a:spLocks noGrp="1"/>
          </p:cNvSpPr>
          <p:nvPr/>
        </p:nvSpPr>
        <p:spPr>
          <a:xfrm>
            <a:off x="249052" y="2204864"/>
            <a:ext cx="8643428" cy="4392488"/>
          </a:xfrm>
          <a:prstGeom prst="rect">
            <a:avLst/>
          </a:prstGeom>
          <a:solidFill>
            <a:srgbClr val="FFFF99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Tx/>
              <a:buNone/>
              <a:defRPr sz="20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2pPr>
            <a:lvl3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4pPr>
            <a:lvl5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Tx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arabicPeriod"/>
            </a:pPr>
            <a:r>
              <a:rPr lang="id-ID" sz="1800" dirty="0" smtClean="0">
                <a:solidFill>
                  <a:schemeClr val="tx2">
                    <a:lumMod val="10000"/>
                  </a:schemeClr>
                </a:solidFill>
              </a:rPr>
              <a:t>Mean data observasi tidak berkelompok </a:t>
            </a:r>
            <a:r>
              <a:rPr lang="id-ID" sz="1800" dirty="0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  <a:cs typeface="Times New Roman" pitchFamily="18" charset="0"/>
              </a:rPr>
              <a:t>(tunggal)</a:t>
            </a:r>
            <a:r>
              <a:rPr lang="en-US" sz="1800" dirty="0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id-ID" sz="1800" dirty="0" smtClean="0">
              <a:solidFill>
                <a:schemeClr val="tx2">
                  <a:lumMod val="10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marL="538163" algn="just"/>
            <a:r>
              <a:rPr lang="id-ID" sz="1800" dirty="0" smtClean="0">
                <a:solidFill>
                  <a:schemeClr val="tx2">
                    <a:lumMod val="10000"/>
                  </a:schemeClr>
                </a:solidFill>
              </a:rPr>
              <a:t>Berikut </a:t>
            </a:r>
            <a:r>
              <a:rPr lang="id-ID" sz="1800" dirty="0">
                <a:solidFill>
                  <a:schemeClr val="tx2">
                    <a:lumMod val="10000"/>
                  </a:schemeClr>
                </a:solidFill>
              </a:rPr>
              <a:t>ini skor tes prestasi PT Probo :</a:t>
            </a:r>
          </a:p>
          <a:p>
            <a:pPr marL="538163" algn="just"/>
            <a:r>
              <a:rPr lang="en-US" sz="1800" dirty="0">
                <a:solidFill>
                  <a:schemeClr val="tx2">
                    <a:lumMod val="10000"/>
                  </a:schemeClr>
                </a:solidFill>
              </a:rPr>
              <a:t>  </a:t>
            </a:r>
            <a:r>
              <a:rPr lang="id-ID" sz="1800" dirty="0">
                <a:solidFill>
                  <a:schemeClr val="tx2">
                    <a:lumMod val="10000"/>
                  </a:schemeClr>
                </a:solidFill>
              </a:rPr>
              <a:t>70  56  66 70  48  82  80 70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</a:rPr>
              <a:t> 7</a:t>
            </a:r>
            <a:r>
              <a:rPr lang="id-ID" sz="1800" dirty="0">
                <a:solidFill>
                  <a:schemeClr val="tx2">
                    <a:lumMod val="10000"/>
                  </a:schemeClr>
                </a:solidFill>
              </a:rPr>
              <a:t>6  70</a:t>
            </a:r>
            <a:endParaRPr lang="en-US" sz="1800" dirty="0">
              <a:solidFill>
                <a:schemeClr val="tx2">
                  <a:lumMod val="10000"/>
                </a:schemeClr>
              </a:solidFill>
            </a:endParaRPr>
          </a:p>
          <a:p>
            <a:pPr marL="538163" algn="just"/>
            <a:r>
              <a:rPr lang="id-ID" sz="1800" dirty="0" smtClean="0">
                <a:solidFill>
                  <a:schemeClr val="tx2">
                    <a:lumMod val="10000"/>
                  </a:schemeClr>
                </a:solidFill>
              </a:rPr>
              <a:t>Mean skor tes prestasi </a:t>
            </a:r>
            <a:r>
              <a:rPr lang="id-ID" sz="1800" dirty="0">
                <a:solidFill>
                  <a:schemeClr val="tx2">
                    <a:lumMod val="10000"/>
                  </a:schemeClr>
                </a:solidFill>
              </a:rPr>
              <a:t>karyawan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</a:rPr>
              <a:t>  </a:t>
            </a:r>
            <a:r>
              <a:rPr lang="id-ID" sz="1800" dirty="0">
                <a:solidFill>
                  <a:schemeClr val="tx2">
                    <a:lumMod val="10000"/>
                  </a:schemeClr>
                </a:solidFill>
              </a:rPr>
              <a:t>PT. Probo </a:t>
            </a:r>
            <a:r>
              <a:rPr lang="id-ID" sz="1800" dirty="0" smtClean="0">
                <a:solidFill>
                  <a:schemeClr val="tx2">
                    <a:lumMod val="10000"/>
                  </a:schemeClr>
                </a:solidFill>
              </a:rPr>
              <a:t>dengan menggunakan rumus di atas adalah 70</a:t>
            </a:r>
          </a:p>
          <a:p>
            <a:pPr marL="538163" algn="just"/>
            <a:endParaRPr lang="id-ID" sz="1800" dirty="0">
              <a:solidFill>
                <a:schemeClr val="tx2">
                  <a:lumMod val="10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marL="538163" algn="just"/>
            <a:endParaRPr lang="id-ID" sz="1800" dirty="0" smtClean="0">
              <a:solidFill>
                <a:schemeClr val="tx2">
                  <a:lumMod val="10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marL="538163" algn="just"/>
            <a:endParaRPr lang="id-ID" sz="1800" dirty="0" smtClean="0">
              <a:solidFill>
                <a:schemeClr val="tx2">
                  <a:lumMod val="10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rabicPeriod" startAt="2"/>
            </a:pPr>
            <a:r>
              <a:rPr lang="id-ID" sz="1800" dirty="0">
                <a:solidFill>
                  <a:schemeClr val="tx2">
                    <a:lumMod val="10000"/>
                  </a:schemeClr>
                </a:solidFill>
              </a:rPr>
              <a:t>Modus data observasi </a:t>
            </a:r>
            <a:r>
              <a:rPr lang="id-ID" sz="1800" dirty="0" smtClean="0">
                <a:solidFill>
                  <a:schemeClr val="tx2">
                    <a:lumMod val="10000"/>
                  </a:schemeClr>
                </a:solidFill>
              </a:rPr>
              <a:t>berkelompok </a:t>
            </a:r>
            <a:r>
              <a:rPr lang="en-US" sz="1800" dirty="0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en-US" sz="1800" dirty="0" smtClean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28625" y="2204864"/>
            <a:ext cx="1099759" cy="1084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6"/>
              <p:cNvSpPr txBox="1"/>
              <p:nvPr/>
            </p:nvSpPr>
            <p:spPr>
              <a:xfrm>
                <a:off x="939552" y="5486084"/>
                <a:ext cx="3200400" cy="9672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32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3200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sz="3200" b="0" i="1" smtClea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𝑓</m:t>
                            </m:r>
                            <m:r>
                              <a:rPr lang="en-US" sz="3200" b="0" i="1" smtClean="0">
                                <a:latin typeface="Cambria Math"/>
                              </a:rPr>
                              <m:t>.  </m:t>
                            </m:r>
                            <m:r>
                              <a:rPr lang="en-US" sz="3200" b="0" i="1" smtClean="0">
                                <a:latin typeface="Cambria Math"/>
                              </a:rPr>
                              <m:t>𝑀</m:t>
                            </m:r>
                            <m:r>
                              <a:rPr lang="en-US" sz="3200" b="0" i="1" smtClean="0">
                                <a:latin typeface="Cambria Math"/>
                              </a:rPr>
                              <m:t> </m:t>
                            </m:r>
                          </m:e>
                        </m:nary>
                        <m:r>
                          <a:rPr lang="en-US" sz="3200" b="0" i="1" smtClean="0">
                            <a:latin typeface="Cambria Math"/>
                          </a:rPr>
                          <m:t> </m:t>
                        </m:r>
                      </m:num>
                      <m:den>
                        <m:nary>
                          <m:naryPr>
                            <m:chr m:val="∑"/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3200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sz="3200" b="0" i="1" smtClea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𝑓</m:t>
                            </m:r>
                          </m:e>
                        </m:nary>
                      </m:den>
                    </m:f>
                  </m:oMath>
                </a14:m>
                <a:r>
                  <a:rPr lang="en-US" dirty="0" smtClean="0"/>
                  <a:t/>
                </a:r>
                <a:endParaRPr lang="en-US" dirty="0"/>
              </a:p>
            </p:txBody>
          </p:sp>
        </mc:Choice>
        <mc:Fallback>
          <p:sp>
            <p:nvSpPr>
              <p:cNvPr id="11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552" y="5486084"/>
                <a:ext cx="3200400" cy="96725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8"/>
              <p:cNvSpPr txBox="1"/>
              <p:nvPr/>
            </p:nvSpPr>
            <p:spPr>
              <a:xfrm>
                <a:off x="4870648" y="5445224"/>
                <a:ext cx="373380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2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200" b="0" i="1" smtClean="0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sz="22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200" dirty="0" smtClean="0"/>
                  <a:t>= rata-rata</a:t>
                </a:r>
              </a:p>
              <a:p>
                <a:r>
                  <a:rPr lang="en-US" sz="2200" dirty="0" smtClean="0"/>
                  <a:t>F = </a:t>
                </a:r>
                <a:r>
                  <a:rPr lang="en-US" sz="2200" dirty="0" err="1" smtClean="0"/>
                  <a:t>frekuensi</a:t>
                </a:r>
                <a:r>
                  <a:rPr lang="en-US" sz="2200" dirty="0" smtClean="0"/>
                  <a:t/>
                </a:r>
                <a:r>
                  <a:rPr lang="en-US" sz="2200" dirty="0" err="1" smtClean="0"/>
                  <a:t>kelas</a:t>
                </a:r>
                <a:endParaRPr lang="en-US" sz="2200" dirty="0" smtClean="0"/>
              </a:p>
              <a:p>
                <a:r>
                  <a:rPr lang="en-US" sz="2200" dirty="0" smtClean="0"/>
                  <a:t>M= </a:t>
                </a:r>
                <a:r>
                  <a:rPr lang="en-US" sz="2200" dirty="0" err="1" smtClean="0"/>
                  <a:t>nilai</a:t>
                </a:r>
                <a:r>
                  <a:rPr lang="en-US" sz="2200" dirty="0" smtClean="0"/>
                  <a:t/>
                </a:r>
                <a:r>
                  <a:rPr lang="en-US" sz="2200" dirty="0" err="1" smtClean="0"/>
                  <a:t>tengah</a:t>
                </a:r>
                <a:r>
                  <a:rPr lang="en-US" sz="2200" dirty="0" smtClean="0"/>
                  <a:t/>
                </a:r>
                <a:r>
                  <a:rPr lang="en-US" sz="2200" dirty="0" err="1" smtClean="0"/>
                  <a:t>kelas</a:t>
                </a:r>
                <a:endParaRPr lang="en-US" sz="2200" dirty="0"/>
              </a:p>
            </p:txBody>
          </p:sp>
        </mc:Choice>
        <mc:Fallback>
          <p:sp>
            <p:nvSpPr>
              <p:cNvPr id="12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0648" y="5445224"/>
                <a:ext cx="3733800" cy="1107996"/>
              </a:xfrm>
              <a:prstGeom prst="rect">
                <a:avLst/>
              </a:prstGeom>
              <a:blipFill rotWithShape="1">
                <a:blip r:embed="rId5"/>
                <a:stretch>
                  <a:fillRect l="-2124" t="-3297" b="-989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TextBox 5"/>
              <p:cNvSpPr txBox="1"/>
              <p:nvPr/>
            </p:nvSpPr>
            <p:spPr>
              <a:xfrm>
                <a:off x="2006352" y="4037629"/>
                <a:ext cx="5472152" cy="916598"/>
              </a:xfrm>
              <a:prstGeom prst="rect">
                <a:avLst/>
              </a:prstGeom>
              <a:noFill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200" dirty="0" smtClean="0">
                    <a:solidFill>
                      <a:schemeClr val="tx1"/>
                    </a:solidFill>
                    <a:latin typeface="Comic Sans MS" pitchFamily="66" charset="0"/>
                  </a:rPr>
                  <a:t>Mean=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70+56+66+94+48+82+80+70+76+58 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10 </m:t>
                        </m:r>
                      </m:den>
                    </m:f>
                    <m:r>
                      <a:rPr lang="id-ID" sz="2200" b="0" i="1" smtClean="0">
                        <a:solidFill>
                          <a:schemeClr val="tx1"/>
                        </a:solidFill>
                        <a:latin typeface="Cambria Math"/>
                      </a:rPr>
                      <m:t>=7</m:t>
                    </m:r>
                    <m:r>
                      <a:rPr lang="en-US" sz="2200" i="1">
                        <a:solidFill>
                          <a:schemeClr val="tx1"/>
                        </a:solidFill>
                        <a:latin typeface="Cambria Math"/>
                      </a:rPr>
                      <m:t>0</m:t>
                    </m:r>
                  </m:oMath>
                </a14:m>
                <a:endParaRPr lang="en-US" sz="22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  <a:p>
                <a:endParaRPr lang="en-US" sz="22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13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6352" y="4037629"/>
                <a:ext cx="5472152" cy="91659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79431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3293</TotalTime>
  <Words>443</Words>
  <Application>Microsoft Office PowerPoint</Application>
  <PresentationFormat>On-screen Show (4:3)</PresentationFormat>
  <Paragraphs>140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Tendensi Sentral dan Pengelompokan data</vt:lpstr>
      <vt:lpstr>Pengertian Tendensi Sentral</vt:lpstr>
      <vt:lpstr>3 Cara Mengukur Tendensi Sentral</vt:lpstr>
      <vt:lpstr>Modus/Mode</vt:lpstr>
      <vt:lpstr>Slide 5</vt:lpstr>
      <vt:lpstr>Median</vt:lpstr>
      <vt:lpstr>Median</vt:lpstr>
      <vt:lpstr>Slide 8</vt:lpstr>
      <vt:lpstr>Mean</vt:lpstr>
      <vt:lpstr>Slide 10</vt:lpstr>
      <vt:lpstr>Ukuran Tendensi Sentral Lain</vt:lpstr>
      <vt:lpstr>Contoh Soal Kuartil</vt:lpstr>
      <vt:lpstr>Ukuran Tendensi Sentral Lain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Penyajian data</dc:title>
  <dc:creator>Khaola</dc:creator>
  <cp:lastModifiedBy>Alberth</cp:lastModifiedBy>
  <cp:revision>187</cp:revision>
  <dcterms:created xsi:type="dcterms:W3CDTF">2015-09-20T04:33:15Z</dcterms:created>
  <dcterms:modified xsi:type="dcterms:W3CDTF">2018-04-09T04:15:11Z</dcterms:modified>
</cp:coreProperties>
</file>