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256" r:id="rId2"/>
    <p:sldId id="27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52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EE59-4019-43A0-AF5D-1A7AD200888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A8A2F-1766-4F0E-890C-D0CC2660A2E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45591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24CD-0A71-4CD4-90D5-F0FBA6856FD5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D24CD-0A71-4CD4-90D5-F0FBA6856FD5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B59256-A705-48C3-B2EC-396C85A8A7E4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2E4374D-4463-4419-B07C-A251E45C88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Ukuran Penyebaran Data</a:t>
            </a:r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566936"/>
          </a:xfrm>
        </p:spPr>
        <p:txBody>
          <a:bodyPr>
            <a:noAutofit/>
          </a:bodyPr>
          <a:lstStyle/>
          <a:p>
            <a:r>
              <a:rPr lang="id-ID" sz="3200" dirty="0" smtClean="0"/>
              <a:t>Variansi</a:t>
            </a:r>
            <a:endParaRPr lang="id-ID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980728"/>
            <a:ext cx="7200916" cy="266429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id-ID" sz="1800" dirty="0"/>
              <a:t>Variansi merupakan simpangan baku yang dikuadratkan</a:t>
            </a:r>
            <a:r>
              <a:rPr lang="id-ID" sz="1800" dirty="0" smtClean="0"/>
              <a:t>.</a:t>
            </a:r>
            <a:endParaRPr lang="id-ID" sz="1800" dirty="0"/>
          </a:p>
          <a:p>
            <a:pPr marL="0" indent="0" fontAlgn="base">
              <a:buNone/>
            </a:pPr>
            <a:r>
              <a:rPr lang="id-ID" sz="1800" dirty="0" smtClean="0"/>
              <a:t>Contoh: </a:t>
            </a:r>
            <a:r>
              <a:rPr lang="id-ID" sz="1800" dirty="0"/>
              <a:t>carilah variansi dari 6,4,8,10,11,10,7  !</a:t>
            </a:r>
          </a:p>
          <a:p>
            <a:pPr fontAlgn="base"/>
            <a:r>
              <a:rPr lang="id-ID" sz="1800" dirty="0"/>
              <a:t>Cara menjawabnya:</a:t>
            </a:r>
            <a:br>
              <a:rPr lang="id-ID" sz="1800" dirty="0"/>
            </a:br>
            <a:r>
              <a:rPr lang="id-ID" sz="1800" dirty="0"/>
              <a:t>Karena tadi di atas sudah dicari simpangan bakunya yaitu</a:t>
            </a:r>
            <a:br>
              <a:rPr lang="id-ID" sz="1800" dirty="0"/>
            </a:br>
            <a:r>
              <a:rPr lang="id-ID" sz="1800" dirty="0"/>
              <a:t>s= 2,33</a:t>
            </a:r>
            <a:br>
              <a:rPr lang="id-ID" sz="1800" dirty="0"/>
            </a:br>
            <a:r>
              <a:rPr lang="id-ID" sz="1800" dirty="0"/>
              <a:t>maka, variansinya tinggal mengkuadratkannya:</a:t>
            </a:r>
            <a:br>
              <a:rPr lang="id-ID" sz="1800" dirty="0"/>
            </a:br>
            <a:r>
              <a:rPr lang="id-ID" sz="1800" dirty="0"/>
              <a:t>s</a:t>
            </a:r>
            <a:r>
              <a:rPr lang="id-ID" sz="1800" baseline="30000" dirty="0"/>
              <a:t>2 </a:t>
            </a:r>
            <a:r>
              <a:rPr lang="id-ID" sz="1800" dirty="0"/>
              <a:t>= 2,33</a:t>
            </a:r>
            <a:r>
              <a:rPr lang="id-ID" sz="1800" baseline="30000" dirty="0"/>
              <a:t>2</a:t>
            </a:r>
            <a:r>
              <a:rPr lang="id-ID" sz="1800" dirty="0"/>
              <a:t> = 5,43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9552" y="3068960"/>
            <a:ext cx="8496944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3200" dirty="0"/>
              <a:t>Jangkauan Antar </a:t>
            </a:r>
            <a:r>
              <a:rPr lang="id-ID" sz="3200" dirty="0" smtClean="0"/>
              <a:t>Kuartil/</a:t>
            </a:r>
            <a:r>
              <a:rPr lang="id-ID" sz="3200" dirty="0"/>
              <a:t> </a:t>
            </a:r>
            <a:r>
              <a:rPr lang="id-ID" sz="3200" dirty="0" smtClean="0"/>
              <a:t>Hamparan(H)</a:t>
            </a:r>
            <a:endParaRPr lang="id-ID" sz="32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971484" y="3717032"/>
            <a:ext cx="7200916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8425" indent="0">
              <a:buNone/>
            </a:pPr>
            <a:r>
              <a:rPr lang="id-ID" sz="1800" dirty="0"/>
              <a:t>Adalah selisih antara kuartil atas dengan kuartil bawah. </a:t>
            </a:r>
          </a:p>
          <a:p>
            <a:pPr marL="0" indent="0" algn="ctr">
              <a:buNone/>
            </a:pPr>
            <a:r>
              <a:rPr lang="id-ID" sz="1800" dirty="0"/>
              <a:t>H = Q3 – Q1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539552" y="4365104"/>
            <a:ext cx="8280920" cy="10081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3200" dirty="0"/>
              <a:t>Jangkauan </a:t>
            </a:r>
            <a:r>
              <a:rPr lang="id-ID" sz="3200" dirty="0" smtClean="0"/>
              <a:t>Semi Inter Kuartil/Simpangan Kuartil(Qd)</a:t>
            </a:r>
            <a:endParaRPr lang="id-ID" sz="32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54314" y="5301208"/>
            <a:ext cx="720091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0">
              <a:buNone/>
            </a:pPr>
            <a:r>
              <a:rPr lang="id-ID" sz="1800" dirty="0"/>
              <a:t>Adalah setengah dari selisih antara kuartil atas dengan kuartil bawah.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623726"/>
            <a:ext cx="2077483" cy="685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5516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Quiz 1</a:t>
            </a:r>
            <a:endParaRPr lang="id-ID" dirty="0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69" y="2348880"/>
            <a:ext cx="7229655" cy="3510606"/>
          </a:xfrm>
        </p:spPr>
      </p:pic>
    </p:spTree>
    <p:extLst>
      <p:ext uri="{BB962C8B-B14F-4D97-AF65-F5344CB8AC3E}">
        <p14:creationId xmlns:p14="http://schemas.microsoft.com/office/powerpoint/2010/main" xmlns="" val="429153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97768"/>
            <a:ext cx="7024744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Jangkauan/Range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1484784"/>
            <a:ext cx="7200916" cy="482453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d-ID" sz="2200" b="1" dirty="0"/>
              <a:t>R = X maks- X </a:t>
            </a:r>
            <a:r>
              <a:rPr lang="id-ID" sz="2200" b="1" dirty="0" smtClean="0"/>
              <a:t>min</a:t>
            </a:r>
            <a:endParaRPr lang="id-ID" sz="2200" b="1" dirty="0"/>
          </a:p>
          <a:p>
            <a:pPr marL="0" indent="0">
              <a:buNone/>
            </a:pPr>
            <a:r>
              <a:rPr lang="id-ID" sz="1900" dirty="0">
                <a:latin typeface="Comic Sans MS" pitchFamily="66" charset="0"/>
              </a:rPr>
              <a:t>Keterangan :</a:t>
            </a:r>
          </a:p>
          <a:p>
            <a:pPr marL="0" indent="0">
              <a:buNone/>
            </a:pPr>
            <a:r>
              <a:rPr lang="id-ID" sz="1900" dirty="0">
                <a:latin typeface="Comic Sans MS" pitchFamily="66" charset="0"/>
              </a:rPr>
              <a:t>R = Range/jangkauan</a:t>
            </a:r>
          </a:p>
          <a:p>
            <a:pPr marL="0" indent="0">
              <a:buNone/>
            </a:pPr>
            <a:r>
              <a:rPr lang="id-ID" sz="1900" dirty="0">
                <a:latin typeface="Comic Sans MS" pitchFamily="66" charset="0"/>
              </a:rPr>
              <a:t>X maks = data terbesar</a:t>
            </a:r>
          </a:p>
          <a:p>
            <a:pPr marL="0" indent="0">
              <a:buNone/>
            </a:pPr>
            <a:r>
              <a:rPr lang="id-ID" sz="1900" dirty="0">
                <a:latin typeface="Comic Sans MS" pitchFamily="66" charset="0"/>
              </a:rPr>
              <a:t>X min   = data terkecil </a:t>
            </a:r>
            <a:endParaRPr lang="id-ID" sz="19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d-ID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>
                <a:latin typeface="Comic Sans MS" pitchFamily="66" charset="0"/>
              </a:rPr>
              <a:t>Data Tunggal</a:t>
            </a:r>
          </a:p>
          <a:p>
            <a:pPr marL="444500" indent="0" fontAlgn="base">
              <a:buNone/>
            </a:pPr>
            <a:r>
              <a:rPr lang="id-ID" sz="2000" dirty="0"/>
              <a:t>Contohnya tentukan range dari data 15, 20, 25 , 35, 40, 43, 50</a:t>
            </a:r>
            <a:r>
              <a:rPr lang="id-ID" sz="2000" dirty="0" smtClean="0"/>
              <a:t>!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/>
              <a:t>Data terbesarnya = 50</a:t>
            </a:r>
            <a:br>
              <a:rPr lang="id-ID" sz="2000" dirty="0"/>
            </a:br>
            <a:r>
              <a:rPr lang="id-ID" sz="2000" dirty="0"/>
              <a:t>data terkecilnya = 15</a:t>
            </a:r>
          </a:p>
          <a:p>
            <a:pPr marL="444500" indent="0" fontAlgn="base">
              <a:buNone/>
            </a:pPr>
            <a:r>
              <a:rPr lang="id-ID" sz="2000" dirty="0"/>
              <a:t>Range = 50 – 15 = 35</a:t>
            </a:r>
          </a:p>
          <a:p>
            <a:pPr marL="0" indent="0">
              <a:buNone/>
            </a:pPr>
            <a:endParaRPr lang="id-ID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id-ID" sz="2200" dirty="0" smtClean="0">
                <a:latin typeface="Comic Sans MS" pitchFamily="66" charset="0"/>
              </a:rPr>
              <a:t>Data Kelompok</a:t>
            </a:r>
          </a:p>
          <a:p>
            <a:pPr marL="717550" indent="-273050" fontAlgn="base"/>
            <a:r>
              <a:rPr lang="id-ID" sz="2000" dirty="0"/>
              <a:t>Range = nilai tengah kelas terakhir – nilai tengah kelas pertama</a:t>
            </a:r>
          </a:p>
          <a:p>
            <a:pPr marL="717550" indent="-273050" fontAlgn="base"/>
            <a:r>
              <a:rPr lang="id-ID" sz="2000" dirty="0"/>
              <a:t>Range = tepi atas kelas terakhir – tepi bawah kelas pertama</a:t>
            </a:r>
            <a:r>
              <a:rPr lang="id-ID" sz="2000" dirty="0" smtClean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44030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92888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</a:t>
            </a:r>
            <a:r>
              <a:rPr lang="id-ID" sz="3200" dirty="0"/>
              <a:t>S</a:t>
            </a:r>
            <a:r>
              <a:rPr lang="id-ID" sz="3200" dirty="0" smtClean="0"/>
              <a:t>oal Range Data Kelompok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4462770"/>
              </p:ext>
            </p:extLst>
          </p:nvPr>
        </p:nvGraphicFramePr>
        <p:xfrm>
          <a:off x="683568" y="1637616"/>
          <a:ext cx="2520280" cy="4167648"/>
        </p:xfrm>
        <a:graphic>
          <a:graphicData uri="http://schemas.openxmlformats.org/drawingml/2006/table">
            <a:tbl>
              <a:tblPr/>
              <a:tblGrid>
                <a:gridCol w="1152128"/>
                <a:gridCol w="1368152"/>
              </a:tblGrid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Interval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Frekuensi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30-34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35-39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40-44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13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45-49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17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50-54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55-59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11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60-64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 smtClean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Jumlah</a:t>
                      </a:r>
                      <a:endParaRPr lang="id-ID" sz="1800" b="1" dirty="0">
                        <a:solidFill>
                          <a:schemeClr val="bg1"/>
                        </a:solidFill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b="1" dirty="0">
                          <a:solidFill>
                            <a:schemeClr val="bg1"/>
                          </a:solidFill>
                          <a:effectLst/>
                          <a:latin typeface="inherit"/>
                        </a:rPr>
                        <a:t>80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92772"/>
            <a:ext cx="216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900" b="0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Roboto"/>
                <a:cs typeface="Arial" pitchFamily="34" charset="0"/>
              </a:rPr>
              <a:t>!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19872" y="2276872"/>
            <a:ext cx="51480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d-ID" b="1" dirty="0"/>
              <a:t>Cara pertama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Nilai tengah kelas pertama = (30+34)/2 = 32</a:t>
            </a:r>
            <a:br>
              <a:rPr lang="id-ID" dirty="0"/>
            </a:br>
            <a:r>
              <a:rPr lang="id-ID" dirty="0"/>
              <a:t>Nilai tengah kelas terakhir = (60+64)/2 = 62</a:t>
            </a:r>
            <a:br>
              <a:rPr lang="id-ID" dirty="0"/>
            </a:br>
            <a:r>
              <a:rPr lang="id-ID" dirty="0"/>
              <a:t>Maka Range = 62 – 32 = </a:t>
            </a:r>
            <a:r>
              <a:rPr lang="id-ID" b="1" dirty="0" smtClean="0"/>
              <a:t>30</a:t>
            </a:r>
          </a:p>
          <a:p>
            <a:pPr fontAlgn="base"/>
            <a:endParaRPr lang="id-ID" dirty="0"/>
          </a:p>
          <a:p>
            <a:pPr fontAlgn="base"/>
            <a:r>
              <a:rPr lang="id-ID" b="1" dirty="0"/>
              <a:t>Cara kedua</a:t>
            </a:r>
            <a:br>
              <a:rPr lang="id-ID" b="1" dirty="0"/>
            </a:br>
            <a:r>
              <a:rPr lang="id-ID" dirty="0"/>
              <a:t>Tepi bawah kelas pertama = 30 – 0,5 = 29,5</a:t>
            </a:r>
            <a:br>
              <a:rPr lang="id-ID" dirty="0"/>
            </a:br>
            <a:r>
              <a:rPr lang="id-ID" dirty="0"/>
              <a:t>Tepi atas kelas terakhir = 64 + 0,5 = 64,5</a:t>
            </a:r>
            <a:br>
              <a:rPr lang="id-ID" dirty="0"/>
            </a:br>
            <a:r>
              <a:rPr lang="id-ID" dirty="0"/>
              <a:t>Maka Range = 64,5 – 29,5 = </a:t>
            </a:r>
            <a:r>
              <a:rPr lang="id-ID" b="1" dirty="0"/>
              <a:t>35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4557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97768"/>
            <a:ext cx="7024744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Simpangan Rata-Rata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492" y="980728"/>
            <a:ext cx="7560956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>
                <a:latin typeface="Comic Sans MS" pitchFamily="66" charset="0"/>
              </a:rPr>
              <a:t>Data Tunggal</a:t>
            </a:r>
          </a:p>
          <a:p>
            <a:pPr marL="3675063" indent="0">
              <a:buNone/>
            </a:pPr>
            <a:r>
              <a:rPr lang="id-ID" sz="2000" dirty="0" smtClean="0">
                <a:latin typeface="Comic Sans MS" pitchFamily="66" charset="0"/>
              </a:rPr>
              <a:t>Keterangan </a:t>
            </a:r>
            <a:r>
              <a:rPr lang="id-ID" sz="2000" dirty="0">
                <a:latin typeface="Comic Sans MS" pitchFamily="66" charset="0"/>
              </a:rPr>
              <a:t>: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xi = data ke i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x = rata rata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n = banyaknya data</a:t>
            </a:r>
          </a:p>
          <a:p>
            <a:pPr marL="0" indent="0" fontAlgn="base">
              <a:buNone/>
            </a:pPr>
            <a:r>
              <a:rPr lang="id-ID" sz="2000" dirty="0" smtClean="0"/>
              <a:t>Contoh: carilah </a:t>
            </a:r>
            <a:r>
              <a:rPr lang="id-ID" sz="2000" dirty="0"/>
              <a:t>rata rata simpangan data </a:t>
            </a:r>
            <a:r>
              <a:rPr lang="id-ID" sz="2000" dirty="0" smtClean="0"/>
              <a:t>6, 4, 8, 10, 11, 10, 7!</a:t>
            </a:r>
            <a:r>
              <a:rPr lang="id-ID" sz="2000" dirty="0"/>
              <a:t/>
            </a:r>
            <a:br>
              <a:rPr lang="id-ID" sz="2000" dirty="0"/>
            </a:br>
            <a:r>
              <a:rPr lang="id-ID" sz="2000" dirty="0" smtClean="0"/>
              <a:t>Rata </a:t>
            </a:r>
            <a:r>
              <a:rPr lang="id-ID" sz="2000" dirty="0"/>
              <a:t>rata:</a:t>
            </a:r>
            <a:br>
              <a:rPr lang="id-ID" sz="2000" dirty="0"/>
            </a:br>
            <a:r>
              <a:rPr lang="id-ID" sz="2000" dirty="0"/>
              <a:t>x = (6+4+8+10+11+10+7) / 7 = 8</a:t>
            </a:r>
            <a:br>
              <a:rPr lang="id-ID" sz="2000" dirty="0"/>
            </a:br>
            <a:r>
              <a:rPr lang="id-ID" sz="2000" dirty="0" smtClean="0"/>
              <a:t>Jadi </a:t>
            </a:r>
            <a:r>
              <a:rPr lang="id-ID" sz="2000" dirty="0"/>
              <a:t>simpangan rata ratanya adalah</a:t>
            </a:r>
          </a:p>
          <a:p>
            <a:pPr marL="82296" indent="0" fontAlgn="base">
              <a:buNone/>
            </a:pPr>
            <a:r>
              <a:rPr lang="id-ID" sz="2000" b="1" dirty="0"/>
              <a:t>SR = </a:t>
            </a:r>
            <a:r>
              <a:rPr lang="id-ID" sz="2000" dirty="0"/>
              <a:t>1/7 . (|6-8| +  |4-8| + |8-8| + |10-8| + |11-8| + |10-8| + |7-8| ) = 1/7 (2+4+0+2+3+2+1) </a:t>
            </a:r>
            <a:r>
              <a:rPr lang="id-ID" sz="2000" b="1" dirty="0"/>
              <a:t>= </a:t>
            </a:r>
            <a:r>
              <a:rPr lang="id-ID" sz="2000" b="1" dirty="0" smtClean="0"/>
              <a:t>2</a:t>
            </a:r>
          </a:p>
          <a:p>
            <a:pPr marL="82296" indent="0" fontAlgn="base">
              <a:buNone/>
            </a:pPr>
            <a:endParaRPr lang="id-ID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id-ID" sz="2200" dirty="0" smtClean="0">
                <a:latin typeface="Comic Sans MS" pitchFamily="66" charset="0"/>
              </a:rPr>
              <a:t>Data Kelompok</a:t>
            </a:r>
          </a:p>
          <a:p>
            <a:pPr marL="3683000" indent="0">
              <a:buNone/>
            </a:pPr>
            <a:r>
              <a:rPr lang="id-ID" sz="2000" dirty="0" smtClean="0">
                <a:latin typeface="Comic Sans MS" pitchFamily="66" charset="0"/>
              </a:rPr>
              <a:t>Keterangan</a:t>
            </a:r>
            <a:r>
              <a:rPr lang="id-ID" sz="2000" dirty="0">
                <a:latin typeface="Comic Sans MS" pitchFamily="66" charset="0"/>
              </a:rPr>
              <a:t>: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xi = data ke i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x = rata rata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fi = frekuensi data ke i</a:t>
            </a:r>
            <a:br>
              <a:rPr lang="id-ID" sz="2000" dirty="0">
                <a:latin typeface="Comic Sans MS" pitchFamily="66" charset="0"/>
              </a:rPr>
            </a:br>
            <a:r>
              <a:rPr lang="id-ID" sz="2000" dirty="0">
                <a:latin typeface="Comic Sans MS" pitchFamily="66" charset="0"/>
              </a:rPr>
              <a:t>n = banyaknya data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14301"/>
            <a:ext cx="2574788" cy="102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25144"/>
            <a:ext cx="2598246" cy="871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1399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85800"/>
            <a:ext cx="7024744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Simpangan Rata-Rata Data Tunggal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4878126"/>
              </p:ext>
            </p:extLst>
          </p:nvPr>
        </p:nvGraphicFramePr>
        <p:xfrm>
          <a:off x="1475656" y="1700808"/>
          <a:ext cx="6264696" cy="2808312"/>
        </p:xfrm>
        <a:graphic>
          <a:graphicData uri="http://schemas.openxmlformats.org/drawingml/2006/table">
            <a:tbl>
              <a:tblPr/>
              <a:tblGrid>
                <a:gridCol w="936104"/>
                <a:gridCol w="1152128"/>
                <a:gridCol w="1296144"/>
                <a:gridCol w="1224136"/>
                <a:gridCol w="1656184"/>
              </a:tblGrid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x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f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x.f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|xi-x|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fi . |xi-x|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12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1,6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4,8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0,6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4,8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60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0,4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4,0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1,4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5,6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 fontAlgn="ctr"/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25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140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19,2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563425"/>
            <a:ext cx="65" cy="276999"/>
          </a:xfrm>
          <a:prstGeom prst="rect">
            <a:avLst/>
          </a:prstGeom>
          <a:solidFill>
            <a:srgbClr val="E4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4797152"/>
            <a:ext cx="3384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i-FI" sz="2000" dirty="0"/>
              <a:t>Rata rata = 140 / 25 = </a:t>
            </a:r>
            <a:r>
              <a:rPr lang="fi-FI" sz="2000" dirty="0" smtClean="0"/>
              <a:t>5,6</a:t>
            </a:r>
            <a:endParaRPr lang="id-ID" sz="20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96473" y="4613056"/>
            <a:ext cx="2695470" cy="90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76056" y="5485304"/>
            <a:ext cx="31887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i-FI" sz="2000" dirty="0">
                <a:cs typeface="Aharoni" pitchFamily="2" charset="-79"/>
              </a:rPr>
              <a:t>Simpangan </a:t>
            </a:r>
            <a:r>
              <a:rPr lang="fi-FI" sz="2000" dirty="0" smtClean="0">
                <a:cs typeface="Aharoni" pitchFamily="2" charset="-79"/>
              </a:rPr>
              <a:t>rata</a:t>
            </a:r>
            <a:r>
              <a:rPr lang="id-ID" sz="2000" dirty="0"/>
              <a:t>-</a:t>
            </a:r>
            <a:r>
              <a:rPr lang="fi-FI" sz="2000" dirty="0" smtClean="0">
                <a:cs typeface="Aharoni" pitchFamily="2" charset="-79"/>
              </a:rPr>
              <a:t>rata</a:t>
            </a:r>
            <a:r>
              <a:rPr lang="fi-FI" sz="2000" dirty="0">
                <a:cs typeface="Aharoni" pitchFamily="2" charset="-79"/>
              </a:rPr>
              <a:t>:</a:t>
            </a:r>
            <a:br>
              <a:rPr lang="fi-FI" sz="2000" dirty="0">
                <a:cs typeface="Aharoni" pitchFamily="2" charset="-79"/>
              </a:rPr>
            </a:br>
            <a:r>
              <a:rPr lang="fi-FI" sz="2000" dirty="0">
                <a:cs typeface="Aharoni" pitchFamily="2" charset="-79"/>
              </a:rPr>
              <a:t>RS = 1/25 (19,2) = </a:t>
            </a:r>
            <a:r>
              <a:rPr lang="fi-FI" sz="2000" b="1" dirty="0">
                <a:cs typeface="Aharoni" pitchFamily="2" charset="-79"/>
              </a:rPr>
              <a:t>0,77</a:t>
            </a:r>
            <a:endParaRPr lang="fi-FI" sz="2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1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0" y="485800"/>
            <a:ext cx="7024744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Simpangan Rata-Rata Data Berkelompok</a:t>
            </a:r>
            <a:endParaRPr lang="id-ID" sz="3200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00" y="1628801"/>
            <a:ext cx="7089800" cy="288032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4655549"/>
            <a:ext cx="2952328" cy="179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1870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16632"/>
            <a:ext cx="784899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Simpangan Baku/Standar Deviasi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56674" y="1052736"/>
            <a:ext cx="8439862" cy="60212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d-ID" sz="22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600" dirty="0" smtClean="0">
                <a:latin typeface="Comic Sans MS" pitchFamily="66" charset="0"/>
              </a:rPr>
              <a:t>Data Tunggal</a:t>
            </a:r>
          </a:p>
          <a:p>
            <a:pPr marL="3756025" indent="0">
              <a:buNone/>
            </a:pPr>
            <a:r>
              <a:rPr lang="id-ID" sz="2600" dirty="0" smtClean="0">
                <a:latin typeface="Comic Sans MS" pitchFamily="66" charset="0"/>
              </a:rPr>
              <a:t>Keterangan </a:t>
            </a:r>
            <a:r>
              <a:rPr lang="id-ID" sz="2600" dirty="0">
                <a:latin typeface="Comic Sans MS" pitchFamily="66" charset="0"/>
              </a:rPr>
              <a:t>:</a:t>
            </a:r>
            <a:br>
              <a:rPr lang="id-ID" sz="2600" dirty="0">
                <a:latin typeface="Comic Sans MS" pitchFamily="66" charset="0"/>
              </a:rPr>
            </a:br>
            <a:r>
              <a:rPr lang="id-ID" sz="2600" dirty="0"/>
              <a:t>s = simpangan baku</a:t>
            </a:r>
            <a:br>
              <a:rPr lang="id-ID" sz="2600" dirty="0"/>
            </a:br>
            <a:r>
              <a:rPr lang="id-ID" sz="2600" dirty="0"/>
              <a:t>xi = data yang ke i</a:t>
            </a:r>
            <a:br>
              <a:rPr lang="id-ID" sz="2600" dirty="0"/>
            </a:br>
            <a:r>
              <a:rPr lang="id-ID" sz="2600" dirty="0"/>
              <a:t>x = rata rata</a:t>
            </a:r>
            <a:br>
              <a:rPr lang="id-ID" sz="2600" dirty="0"/>
            </a:br>
            <a:r>
              <a:rPr lang="id-ID" sz="2600" dirty="0"/>
              <a:t>n = banyaknya data</a:t>
            </a:r>
          </a:p>
          <a:p>
            <a:pPr marL="0" indent="0" fontAlgn="base">
              <a:buNone/>
            </a:pPr>
            <a:r>
              <a:rPr lang="id-ID" sz="2600" dirty="0" smtClean="0"/>
              <a:t>Contoh: carilah </a:t>
            </a:r>
            <a:r>
              <a:rPr lang="id-ID" sz="2600" dirty="0"/>
              <a:t>rata rata simpangan data </a:t>
            </a:r>
            <a:r>
              <a:rPr lang="id-ID" sz="2600" dirty="0" smtClean="0"/>
              <a:t>6, 4, 8, 10, 11, 10, 7!</a:t>
            </a:r>
            <a:r>
              <a:rPr lang="id-ID" sz="2600" dirty="0"/>
              <a:t/>
            </a:r>
            <a:br>
              <a:rPr lang="id-ID" sz="2600" dirty="0"/>
            </a:br>
            <a:r>
              <a:rPr lang="id-ID" sz="2600" dirty="0" smtClean="0"/>
              <a:t>Rata rata= </a:t>
            </a:r>
            <a:r>
              <a:rPr lang="id-ID" sz="2600" dirty="0"/>
              <a:t>(6+4+8+10+11+10+7) / 7 = 8</a:t>
            </a:r>
            <a:br>
              <a:rPr lang="id-ID" sz="2600" dirty="0"/>
            </a:br>
            <a:r>
              <a:rPr lang="id-ID" sz="2600" dirty="0" smtClean="0"/>
              <a:t>Jadi </a:t>
            </a:r>
            <a:r>
              <a:rPr lang="id-ID" sz="2600" dirty="0"/>
              <a:t>simpangan </a:t>
            </a:r>
            <a:r>
              <a:rPr lang="id-ID" sz="2600" dirty="0" smtClean="0"/>
              <a:t>bakunya adalah</a:t>
            </a:r>
          </a:p>
          <a:p>
            <a:pPr marL="0" indent="0" fontAlgn="base">
              <a:buNone/>
            </a:pPr>
            <a:endParaRPr lang="id-ID" sz="2600" dirty="0"/>
          </a:p>
          <a:p>
            <a:pPr marL="0" indent="0" fontAlgn="base">
              <a:buNone/>
            </a:pPr>
            <a:endParaRPr lang="id-ID" sz="2600" dirty="0"/>
          </a:p>
          <a:p>
            <a:pPr marL="82296" indent="0" fontAlgn="base">
              <a:buNone/>
            </a:pPr>
            <a:endParaRPr lang="id-ID" sz="2600" dirty="0" smtClean="0">
              <a:latin typeface="Comic Sans MS" pitchFamily="66" charset="0"/>
            </a:endParaRPr>
          </a:p>
          <a:p>
            <a:pPr marL="82296" indent="0" fontAlgn="base">
              <a:buNone/>
            </a:pPr>
            <a:endParaRPr lang="id-ID" sz="2600" dirty="0">
              <a:latin typeface="Comic Sans MS" pitchFamily="66" charset="0"/>
            </a:endParaRPr>
          </a:p>
          <a:p>
            <a:pPr marL="82296" indent="0" fontAlgn="base">
              <a:buNone/>
            </a:pPr>
            <a:endParaRPr lang="id-ID" sz="2600" dirty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id-ID" sz="2600" dirty="0" smtClean="0">
                <a:latin typeface="Comic Sans MS" pitchFamily="66" charset="0"/>
              </a:rPr>
              <a:t>Data Kelompok</a:t>
            </a:r>
          </a:p>
          <a:p>
            <a:pPr marL="3683000" indent="0">
              <a:buNone/>
            </a:pPr>
            <a:r>
              <a:rPr lang="id-ID" sz="2600" dirty="0" smtClean="0">
                <a:latin typeface="Comic Sans MS" pitchFamily="66" charset="0"/>
              </a:rPr>
              <a:t>Keterangan</a:t>
            </a:r>
            <a:r>
              <a:rPr lang="id-ID" sz="2600" dirty="0">
                <a:latin typeface="Comic Sans MS" pitchFamily="66" charset="0"/>
              </a:rPr>
              <a:t>:</a:t>
            </a:r>
            <a:br>
              <a:rPr lang="id-ID" sz="2600" dirty="0">
                <a:latin typeface="Comic Sans MS" pitchFamily="66" charset="0"/>
              </a:rPr>
            </a:br>
            <a:r>
              <a:rPr lang="id-ID" sz="2600" dirty="0">
                <a:latin typeface="Comic Sans MS" pitchFamily="66" charset="0"/>
              </a:rPr>
              <a:t>xi = data ke i</a:t>
            </a:r>
            <a:br>
              <a:rPr lang="id-ID" sz="2600" dirty="0">
                <a:latin typeface="Comic Sans MS" pitchFamily="66" charset="0"/>
              </a:rPr>
            </a:br>
            <a:r>
              <a:rPr lang="id-ID" sz="2600" dirty="0">
                <a:latin typeface="Comic Sans MS" pitchFamily="66" charset="0"/>
              </a:rPr>
              <a:t>x = rata rata</a:t>
            </a:r>
            <a:br>
              <a:rPr lang="id-ID" sz="2600" dirty="0">
                <a:latin typeface="Comic Sans MS" pitchFamily="66" charset="0"/>
              </a:rPr>
            </a:br>
            <a:r>
              <a:rPr lang="id-ID" sz="2600" dirty="0">
                <a:latin typeface="Comic Sans MS" pitchFamily="66" charset="0"/>
              </a:rPr>
              <a:t>fi = frekuensi data ke i</a:t>
            </a:r>
            <a:br>
              <a:rPr lang="id-ID" sz="2600" dirty="0">
                <a:latin typeface="Comic Sans MS" pitchFamily="66" charset="0"/>
              </a:rPr>
            </a:br>
            <a:r>
              <a:rPr lang="id-ID" sz="2600" dirty="0">
                <a:latin typeface="Comic Sans MS" pitchFamily="66" charset="0"/>
              </a:rPr>
              <a:t>n = banyaknya </a:t>
            </a:r>
            <a:r>
              <a:rPr lang="id-ID" sz="2600" dirty="0" smtClean="0">
                <a:latin typeface="Comic Sans MS" pitchFamily="66" charset="0"/>
              </a:rPr>
              <a:t>data</a:t>
            </a:r>
          </a:p>
          <a:p>
            <a:pPr marL="3683000" indent="0">
              <a:buNone/>
            </a:pPr>
            <a:r>
              <a:rPr lang="id-ID" sz="2600" dirty="0"/>
              <a:t>fi= frekuensi data ke </a:t>
            </a:r>
            <a:r>
              <a:rPr lang="id-ID" sz="2600" dirty="0" smtClean="0"/>
              <a:t>i</a:t>
            </a:r>
            <a:endParaRPr lang="id-ID" sz="26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041" y="1615668"/>
            <a:ext cx="2243861" cy="102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7464" y="5150214"/>
            <a:ext cx="2312488" cy="94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6674" y="3455565"/>
            <a:ext cx="7181225" cy="13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4531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8619747"/>
              </p:ext>
            </p:extLst>
          </p:nvPr>
        </p:nvGraphicFramePr>
        <p:xfrm>
          <a:off x="589858" y="1721608"/>
          <a:ext cx="7992886" cy="2778432"/>
        </p:xfrm>
        <a:graphic>
          <a:graphicData uri="http://schemas.openxmlformats.org/drawingml/2006/table">
            <a:tbl>
              <a:tblPr/>
              <a:tblGrid>
                <a:gridCol w="1285569"/>
                <a:gridCol w="1285569"/>
                <a:gridCol w="1285569"/>
                <a:gridCol w="1788618"/>
                <a:gridCol w="2347561"/>
              </a:tblGrid>
              <a:tr h="420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x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f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x.f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(xi-x)</a:t>
                      </a:r>
                      <a:r>
                        <a:rPr lang="id-ID" sz="1800" baseline="30000">
                          <a:effectLst/>
                          <a:latin typeface="inherit"/>
                        </a:rPr>
                        <a:t>2</a:t>
                      </a:r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fi . (xi-x)</a:t>
                      </a:r>
                      <a:r>
                        <a:rPr lang="id-ID" sz="1800" baseline="30000">
                          <a:effectLst/>
                          <a:latin typeface="inherit"/>
                        </a:rPr>
                        <a:t>2</a:t>
                      </a:r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3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12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2,56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7,68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5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0,36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2,88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60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0,16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1,60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7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28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1,96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7,84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ctr"/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>
                          <a:effectLst/>
                          <a:latin typeface="inherit"/>
                        </a:rPr>
                        <a:t>25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140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d-ID" sz="1800">
                        <a:effectLst/>
                        <a:latin typeface="inherit"/>
                      </a:endParaRP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800" dirty="0">
                          <a:effectLst/>
                          <a:latin typeface="inherit"/>
                        </a:rPr>
                        <a:t>20</a:t>
                      </a:r>
                    </a:p>
                  </a:txBody>
                  <a:tcPr marL="94376" marR="94376" marT="94376" marB="943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7624" y="4665330"/>
            <a:ext cx="3442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sz="2000" dirty="0"/>
              <a:t>Rata rata = 140 / 25 = </a:t>
            </a:r>
            <a:r>
              <a:rPr lang="sv-SE" sz="2000" dirty="0" smtClean="0"/>
              <a:t>5,6</a:t>
            </a:r>
            <a:endParaRPr lang="id-ID" sz="2000" dirty="0" smtClean="0"/>
          </a:p>
          <a:p>
            <a:pPr fontAlgn="base"/>
            <a:endParaRPr lang="sv-SE" sz="200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183115"/>
            <a:ext cx="3240360" cy="98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48064" y="464384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dirty="0"/>
              <a:t>Simpangan </a:t>
            </a:r>
            <a:r>
              <a:rPr lang="sv-SE" dirty="0" smtClean="0"/>
              <a:t>bakunya</a:t>
            </a:r>
            <a:r>
              <a:rPr lang="sv-SE" dirty="0"/>
              <a:t>: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43490" y="485800"/>
            <a:ext cx="7024744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Simpangan Baku Data Tunggal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22914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3490" y="485800"/>
            <a:ext cx="7024744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Contoh Simpangan Baku Data Berkelompok</a:t>
            </a:r>
            <a:endParaRPr lang="id-ID" sz="3200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1" y="1628800"/>
            <a:ext cx="5869011" cy="259228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5220" y="4221088"/>
            <a:ext cx="260272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9708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445</TotalTime>
  <Words>250</Words>
  <Application>Microsoft Office PowerPoint</Application>
  <PresentationFormat>On-screen Show (4:3)</PresentationFormat>
  <Paragraphs>136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Ukuran Penyebaran Data</vt:lpstr>
      <vt:lpstr>Jangkauan/Range</vt:lpstr>
      <vt:lpstr>Contoh Soal Range Data Kelompok</vt:lpstr>
      <vt:lpstr>Simpangan Rata-Rata</vt:lpstr>
      <vt:lpstr>Contoh Simpangan Rata-Rata Data Tunggal</vt:lpstr>
      <vt:lpstr>Contoh Simpangan Rata-Rata Data Berkelompok</vt:lpstr>
      <vt:lpstr>Simpangan Baku/Standar Deviasi</vt:lpstr>
      <vt:lpstr>Contoh Simpangan Baku Data Tunggal</vt:lpstr>
      <vt:lpstr>Contoh Simpangan Baku Data Berkelompok</vt:lpstr>
      <vt:lpstr>Variansi</vt:lpstr>
      <vt:lpstr>Quiz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34</cp:revision>
  <dcterms:created xsi:type="dcterms:W3CDTF">2015-09-06T14:42:44Z</dcterms:created>
  <dcterms:modified xsi:type="dcterms:W3CDTF">2018-04-09T04:15:23Z</dcterms:modified>
</cp:coreProperties>
</file>