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5" d="100"/>
          <a:sy n="35" d="100"/>
        </p:scale>
        <p:origin x="-612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 lvl="0"/>
            <a:fld id="{47422D66-9D84-4715-A872-17ADFEECC682}" type="datetime1">
              <a:rPr lang="en-GB" smtClean="0"/>
              <a:pPr lvl="0"/>
              <a:t>09/04/2018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 lvl="0"/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lvl="0"/>
            <a:fld id="{88DB3BE3-F371-4399-BF32-A2BBE82CAFDB}" type="slidenum">
              <a:rPr lang="id-ID" smtClean="0"/>
              <a:pPr lvl="0"/>
              <a:t>‹#›</a:t>
            </a:fld>
            <a:endParaRPr lang="id-ID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66E77F9-91BC-4F91-866C-A2230374D0DB}" type="datetime1">
              <a:rPr lang="en-GB" smtClean="0"/>
              <a:pPr lvl="0"/>
              <a:t>09/04/2018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B8A376-B93B-4C08-935F-FE8F7C550B77}" type="slidenum">
              <a:rPr lang="id-ID" smtClean="0"/>
              <a:pPr lvl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AA6B8B4-F78E-4184-8406-61A020C40B5F}" type="datetime1">
              <a:rPr lang="en-GB" smtClean="0"/>
              <a:pPr lvl="0"/>
              <a:t>09/04/2018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A7A3BD-4B31-415A-8BA9-9817F5C495E8}" type="slidenum">
              <a:rPr lang="id-ID" smtClean="0"/>
              <a:pPr lvl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CE0B2A1-1EF6-430D-9682-9B8C74404CD7}" type="datetime1">
              <a:rPr lang="en-GB" smtClean="0"/>
              <a:pPr lvl="0"/>
              <a:t>09/04/2018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1BC78F-788C-4EB5-A7C8-4070C44DA216}" type="slidenum">
              <a:rPr lang="id-ID" smtClean="0"/>
              <a:pPr lvl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753F1AD-8391-45F2-9F6A-B1E885EE6720}" type="datetime1">
              <a:rPr lang="en-GB" smtClean="0"/>
              <a:pPr lvl="0"/>
              <a:t>09/04/2018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0B78102-7823-4729-B8E6-0A6AA67146FF}" type="slidenum">
              <a:rPr lang="id-ID" smtClean="0"/>
              <a:pPr lvl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E21EAA-0C9B-4CF4-B335-2DF18FD36B17}" type="datetime1">
              <a:rPr lang="en-GB" smtClean="0"/>
              <a:pPr lvl="0"/>
              <a:t>09/04/2018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E05C56-2DDB-4E15-9B15-97FAE14A86AC}" type="slidenum">
              <a:rPr lang="id-ID" smtClean="0"/>
              <a:pPr lvl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lvl="0"/>
            <a:fld id="{9D423152-BA0C-49B0-838E-E3913AEFBD1B}" type="datetime1">
              <a:rPr lang="en-GB" smtClean="0"/>
              <a:pPr lvl="0"/>
              <a:t>09/04/2018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lvl="0"/>
            <a:fld id="{CF803647-1D7B-42A3-B63B-AE9F9CEEE8E6}" type="slidenum">
              <a:rPr lang="id-ID" smtClean="0"/>
              <a:pPr lvl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lvl="0"/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 lvl="0"/>
            <a:fld id="{BB14A5D3-47F5-4C0E-9F33-64EA04EA277A}" type="datetime1">
              <a:rPr lang="en-GB" smtClean="0"/>
              <a:pPr lvl="0"/>
              <a:t>09/04/2018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 lvl="0"/>
            <a:fld id="{4DEA6079-AC20-43FB-8B99-DE46BCB6177F}" type="slidenum">
              <a:rPr lang="id-ID" smtClean="0"/>
              <a:pPr lvl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DA855DF-9236-4BDA-BB1C-8655457D79C3}" type="datetime1">
              <a:rPr lang="en-GB" smtClean="0"/>
              <a:pPr lvl="0"/>
              <a:t>09/04/2018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5CD568-4FA0-4AB4-B67A-1BF72E3531D4}" type="slidenum">
              <a:rPr lang="id-ID" smtClean="0"/>
              <a:pPr lvl="0"/>
              <a:t>‹#›</a:t>
            </a:fld>
            <a:endParaRPr lang="id-ID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DE351AF-154E-4131-B710-808A51C5287B}" type="datetime1">
              <a:rPr lang="en-GB" smtClean="0"/>
              <a:pPr lvl="0"/>
              <a:t>09/04/2018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EA92D3-4A2D-46A2-8094-6D547172DDA7}" type="slidenum">
              <a:rPr lang="id-ID" smtClean="0"/>
              <a:pPr lvl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B692DA4-71B2-4143-83AA-F50138903435}" type="datetime1">
              <a:rPr lang="en-GB" smtClean="0"/>
              <a:pPr lvl="0"/>
              <a:t>09/04/2018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4BA635-B397-4B97-BAFD-963E5C61D331}" type="slidenum">
              <a:rPr lang="id-ID" smtClean="0"/>
              <a:pPr lvl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lvl="0"/>
            <a:fld id="{32FD6E03-8A4D-4349-89BC-8FF7DE27B99B}" type="datetime1">
              <a:rPr lang="en-GB" smtClean="0"/>
              <a:pPr lvl="0"/>
              <a:t>09/04/2018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lvl="0"/>
            <a:fld id="{7A35D311-D5D1-4913-9D76-448F4087CFDC}" type="slidenum">
              <a:rPr lang="id-ID" smtClean="0"/>
              <a:pPr lvl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28" y="548680"/>
            <a:ext cx="6172200" cy="2736304"/>
          </a:xfrm>
        </p:spPr>
        <p:txBody>
          <a:bodyPr>
            <a:normAutofit/>
          </a:bodyPr>
          <a:lstStyle/>
          <a:p>
            <a:r>
              <a:rPr lang="id-ID" sz="4800" dirty="0" smtClean="0">
                <a:latin typeface="Comic Sans MS" pitchFamily="66" charset="0"/>
              </a:rPr>
              <a:t>Tendensi Sentral dan Pengelompokan data</a:t>
            </a:r>
            <a:endParaRPr lang="id-ID" sz="4800" dirty="0">
              <a:latin typeface="Comic Sans MS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59494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870189" y="1394193"/>
            <a:ext cx="1787249" cy="1754326"/>
            <a:chOff x="6086213" y="3482425"/>
            <a:chExt cx="1787249" cy="1754326"/>
          </a:xfrm>
        </p:grpSpPr>
        <p:sp>
          <p:nvSpPr>
            <p:cNvPr id="9" name="TextBox 21"/>
            <p:cNvSpPr txBox="1"/>
            <p:nvPr/>
          </p:nvSpPr>
          <p:spPr>
            <a:xfrm>
              <a:off x="6086213" y="3482425"/>
              <a:ext cx="1787249" cy="1754326"/>
            </a:xfrm>
            <a:prstGeom prst="rect">
              <a:avLst/>
            </a:prstGeom>
            <a:solidFill>
              <a:srgbClr val="FFFFFF"/>
            </a:solidFill>
            <a:ln w="9528">
              <a:solidFill>
                <a:srgbClr val="000000"/>
              </a:solidFill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l-GR" sz="18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σ</a:t>
              </a:r>
              <a:r>
                <a:rPr lang="en-GB" sz="18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 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=    </a:t>
              </a:r>
              <a:r>
                <a:rPr lang="en-GB" dirty="0" smtClean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1.0</a:t>
              </a:r>
              <a:r>
                <a:rPr lang="en-GB" sz="18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00</a:t>
              </a:r>
              <a:endPara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  √   16</a:t>
              </a:r>
              <a:endPara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    = √ </a:t>
              </a:r>
              <a:r>
                <a:rPr lang="en-GB" dirty="0" smtClean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62</a:t>
              </a:r>
              <a:r>
                <a:rPr lang="en-GB" sz="18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,5</a:t>
              </a:r>
              <a:endPara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    = </a:t>
              </a:r>
              <a:r>
                <a:rPr lang="en-GB" dirty="0" smtClean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7, 91</a:t>
              </a:r>
              <a:endPara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endParaRPr>
            </a:p>
          </p:txBody>
        </p:sp>
        <p:cxnSp>
          <p:nvCxnSpPr>
            <p:cNvPr id="10" name="Straight Connector 23"/>
            <p:cNvCxnSpPr/>
            <p:nvPr/>
          </p:nvCxnSpPr>
          <p:spPr>
            <a:xfrm flipV="1">
              <a:off x="6876256" y="3789040"/>
              <a:ext cx="72009" cy="319848"/>
            </a:xfrm>
            <a:prstGeom prst="straightConnector1">
              <a:avLst/>
            </a:prstGeom>
            <a:noFill/>
            <a:ln w="9528">
              <a:solidFill>
                <a:srgbClr val="000000"/>
              </a:solidFill>
              <a:prstDash val="solid"/>
            </a:ln>
          </p:spPr>
        </p:cxnSp>
        <p:cxnSp>
          <p:nvCxnSpPr>
            <p:cNvPr id="11" name="Straight Connector 25"/>
            <p:cNvCxnSpPr/>
            <p:nvPr/>
          </p:nvCxnSpPr>
          <p:spPr>
            <a:xfrm>
              <a:off x="6934028" y="4077072"/>
              <a:ext cx="560271" cy="0"/>
            </a:xfrm>
            <a:prstGeom prst="straightConnector1">
              <a:avLst/>
            </a:prstGeom>
            <a:noFill/>
            <a:ln w="9528">
              <a:solidFill>
                <a:srgbClr val="000000"/>
              </a:solidFill>
              <a:prstDash val="solid"/>
            </a:ln>
          </p:spPr>
        </p:cxnSp>
        <p:cxnSp>
          <p:nvCxnSpPr>
            <p:cNvPr id="12" name="Straight Connector 27"/>
            <p:cNvCxnSpPr/>
            <p:nvPr/>
          </p:nvCxnSpPr>
          <p:spPr>
            <a:xfrm>
              <a:off x="7010422" y="4359588"/>
              <a:ext cx="513906" cy="0"/>
            </a:xfrm>
            <a:prstGeom prst="straightConnector1">
              <a:avLst/>
            </a:prstGeom>
            <a:noFill/>
            <a:ln w="9528">
              <a:solidFill>
                <a:srgbClr val="000000"/>
              </a:solidFill>
              <a:prstDash val="solid"/>
            </a:ln>
          </p:spPr>
        </p:cxnSp>
        <p:cxnSp>
          <p:nvCxnSpPr>
            <p:cNvPr id="13" name="Straight Connector 29"/>
            <p:cNvCxnSpPr/>
            <p:nvPr/>
          </p:nvCxnSpPr>
          <p:spPr>
            <a:xfrm>
              <a:off x="6948264" y="3789040"/>
              <a:ext cx="560280" cy="0"/>
            </a:xfrm>
            <a:prstGeom prst="straightConnector1">
              <a:avLst/>
            </a:prstGeom>
            <a:noFill/>
            <a:ln w="9528">
              <a:solidFill>
                <a:srgbClr val="000000"/>
              </a:solidFill>
              <a:prstDash val="solid"/>
            </a:ln>
          </p:spPr>
        </p:cxnSp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3839895"/>
              </p:ext>
            </p:extLst>
          </p:nvPr>
        </p:nvGraphicFramePr>
        <p:xfrm>
          <a:off x="683568" y="620688"/>
          <a:ext cx="4673848" cy="3221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384"/>
                <a:gridCol w="432048"/>
                <a:gridCol w="1440160"/>
                <a:gridCol w="1008112"/>
                <a:gridCol w="1296144"/>
              </a:tblGrid>
              <a:tr h="53896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Xi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Xi - </a:t>
                      </a:r>
                      <a:r>
                        <a:rPr lang="el-GR" sz="1600" b="1" i="0" u="none" strike="noStrike" kern="1200" cap="none" spc="0" baseline="0" dirty="0" smtClean="0">
                          <a:solidFill>
                            <a:schemeClr val="bg1"/>
                          </a:solidFill>
                          <a:uFillTx/>
                          <a:latin typeface="Times New Roman" pitchFamily="18"/>
                          <a:cs typeface="Times New Roman" pitchFamily="18"/>
                        </a:rPr>
                        <a:t>μ</a:t>
                      </a:r>
                      <a:endParaRPr lang="en-GB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(Xi – </a:t>
                      </a:r>
                      <a:r>
                        <a:rPr lang="el-GR" sz="1600" b="1" i="0" u="none" strike="noStrike" kern="1200" cap="none" spc="0" baseline="0" dirty="0" smtClean="0">
                          <a:solidFill>
                            <a:schemeClr val="bg1"/>
                          </a:solidFill>
                          <a:uFillTx/>
                          <a:latin typeface="Times New Roman" pitchFamily="18"/>
                          <a:cs typeface="Times New Roman" pitchFamily="18"/>
                        </a:rPr>
                        <a:t>μ</a:t>
                      </a:r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1800" b="1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endParaRPr lang="en-GB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(Xi – </a:t>
                      </a:r>
                      <a:r>
                        <a:rPr lang="el-GR" sz="1600" b="1" i="0" u="none" strike="noStrike" kern="1200" cap="none" spc="0" baseline="0" dirty="0" smtClean="0">
                          <a:solidFill>
                            <a:schemeClr val="bg1"/>
                          </a:solidFill>
                          <a:uFillTx/>
                          <a:latin typeface="Times New Roman" pitchFamily="18"/>
                          <a:cs typeface="Times New Roman" pitchFamily="18"/>
                        </a:rPr>
                        <a:t>μ</a:t>
                      </a:r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1800" b="1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F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29643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 – 75  = - 15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643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65 – 75  = - 10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643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 – 75  = - 5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643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75 – 75  =  0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643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80 – 75  =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643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85 – 75  = - 10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643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 – 75  = 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6430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1.000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933205" y="4077072"/>
            <a:ext cx="5328592" cy="2246769"/>
          </a:xfrm>
          <a:prstGeom prst="rect">
            <a:avLst/>
          </a:prstGeom>
          <a:solidFill>
            <a:srgbClr val="FFFFFF"/>
          </a:solidFill>
          <a:ln w="9528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Untuk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X = 60 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Wingdings"/>
                <a:cs typeface="Times New Roman" pitchFamily="18"/>
              </a:rPr>
              <a:t>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Z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Skor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= (60 – 75) : </a:t>
            </a:r>
            <a:r>
              <a:rPr lang="en-GB" sz="20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7,91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=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-</a:t>
            </a:r>
            <a:r>
              <a:rPr lang="en-GB" sz="20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1,89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Untuk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X = 65 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Wingdings"/>
                <a:cs typeface="Times New Roman" pitchFamily="18"/>
              </a:rPr>
              <a:t>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Z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Skor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= (65 – 75) : </a:t>
            </a:r>
            <a:r>
              <a:rPr lang="en-GB" sz="20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7,9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1 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= </a:t>
            </a:r>
            <a:r>
              <a:rPr lang="en-GB" sz="20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-1,26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Untuk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X = 70 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Wingdings"/>
                <a:cs typeface="Times New Roman" pitchFamily="18"/>
              </a:rPr>
              <a:t>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Z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Skor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= (70 – 75) : </a:t>
            </a:r>
            <a:r>
              <a:rPr lang="en-GB" sz="20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7,9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1 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=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-0,63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Untuk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X = 75 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Wingdings"/>
                <a:cs typeface="Times New Roman" pitchFamily="18"/>
              </a:rPr>
              <a:t>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Z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Skor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= (75 – 75) : </a:t>
            </a:r>
            <a:r>
              <a:rPr lang="en-GB" sz="20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7,9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1 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=  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Untuk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X = 80 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Wingdings"/>
                <a:cs typeface="Times New Roman" pitchFamily="18"/>
              </a:rPr>
              <a:t>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Z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Skor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= (80 – 75) : </a:t>
            </a:r>
            <a:r>
              <a:rPr lang="en-GB" sz="20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7,9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1 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=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0,63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Untuk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X = 85 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Wingdings"/>
                <a:cs typeface="Times New Roman" pitchFamily="18"/>
              </a:rPr>
              <a:t>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Z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Skor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= (85 – 75) : </a:t>
            </a:r>
            <a:r>
              <a:rPr lang="en-GB" sz="20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7,9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1 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=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1,26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Untuk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X = 90 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Wingdings"/>
                <a:cs typeface="Times New Roman" pitchFamily="18"/>
              </a:rPr>
              <a:t>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Z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Skor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= (90 – 75) : </a:t>
            </a:r>
            <a:r>
              <a:rPr lang="en-GB" sz="20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7,9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1 = 1,89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8245" y="726618"/>
            <a:ext cx="3369399" cy="646334"/>
          </a:xfrm>
          <a:prstGeom prst="rect">
            <a:avLst/>
          </a:prstGeom>
          <a:gradFill>
            <a:gsLst>
              <a:gs pos="0">
                <a:srgbClr val="2C5D98"/>
              </a:gs>
              <a:gs pos="100000">
                <a:srgbClr val="3C7BC7"/>
              </a:gs>
            </a:gsLst>
            <a:lin ang="16200000"/>
          </a:gradFill>
          <a:ln w="9528">
            <a:solidFill>
              <a:srgbClr val="4A7EBB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err="1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Berdasarkan</a:t>
            </a:r>
            <a:r>
              <a:rPr lang="en-GB" sz="1800" b="0" i="0" u="none" strike="noStrike" kern="1200" cap="none" spc="0" baseline="0" dirty="0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distribusi</a:t>
            </a:r>
            <a:r>
              <a:rPr lang="en-GB" sz="1800" b="0" i="0" u="none" strike="noStrike" kern="1200" cap="none" spc="0" baseline="0" dirty="0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skor</a:t>
            </a:r>
            <a:r>
              <a:rPr lang="en-GB" sz="1800" b="0" i="0" u="none" strike="noStrike" kern="1200" cap="none" spc="0" baseline="0" dirty="0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asli</a:t>
            </a:r>
            <a:r>
              <a:rPr lang="en-GB" sz="1800" b="0" i="0" u="none" strike="noStrike" kern="1200" cap="none" spc="0" baseline="0" dirty="0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, </a:t>
            </a:r>
            <a:r>
              <a:rPr lang="en-GB" sz="1800" b="0" i="0" u="none" strike="noStrike" kern="1200" cap="none" spc="0" baseline="0" dirty="0" err="1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kurvanya</a:t>
            </a:r>
            <a:r>
              <a:rPr lang="en-GB" sz="1800" b="0" i="0" u="none" strike="noStrike" kern="1200" cap="none" spc="0" baseline="0" dirty="0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adalah</a:t>
            </a:r>
            <a:r>
              <a:rPr lang="en-GB" sz="1800" b="0" i="0" u="none" strike="noStrike" kern="1200" cap="none" spc="0" baseline="0" dirty="0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:</a:t>
            </a:r>
          </a:p>
        </p:txBody>
      </p:sp>
      <p:cxnSp>
        <p:nvCxnSpPr>
          <p:cNvPr id="3" name="Straight Connector 3"/>
          <p:cNvCxnSpPr/>
          <p:nvPr/>
        </p:nvCxnSpPr>
        <p:spPr>
          <a:xfrm>
            <a:off x="1187622" y="1340766"/>
            <a:ext cx="0" cy="1944216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cxnSp>
        <p:nvCxnSpPr>
          <p:cNvPr id="4" name="Straight Connector 5"/>
          <p:cNvCxnSpPr/>
          <p:nvPr/>
        </p:nvCxnSpPr>
        <p:spPr>
          <a:xfrm>
            <a:off x="1187622" y="3280794"/>
            <a:ext cx="3524198" cy="4188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cxnSp>
        <p:nvCxnSpPr>
          <p:cNvPr id="5" name="Straight Connector 7"/>
          <p:cNvCxnSpPr/>
          <p:nvPr/>
        </p:nvCxnSpPr>
        <p:spPr>
          <a:xfrm>
            <a:off x="1115613" y="2852937"/>
            <a:ext cx="108018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cxnSp>
        <p:nvCxnSpPr>
          <p:cNvPr id="6" name="Straight Connector 9"/>
          <p:cNvCxnSpPr/>
          <p:nvPr/>
        </p:nvCxnSpPr>
        <p:spPr>
          <a:xfrm>
            <a:off x="1115613" y="2420892"/>
            <a:ext cx="108018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cxnSp>
        <p:nvCxnSpPr>
          <p:cNvPr id="7" name="Straight Connector 15"/>
          <p:cNvCxnSpPr/>
          <p:nvPr/>
        </p:nvCxnSpPr>
        <p:spPr>
          <a:xfrm>
            <a:off x="1151622" y="1988838"/>
            <a:ext cx="108009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cxnSp>
        <p:nvCxnSpPr>
          <p:cNvPr id="8" name="Straight Connector 16"/>
          <p:cNvCxnSpPr/>
          <p:nvPr/>
        </p:nvCxnSpPr>
        <p:spPr>
          <a:xfrm>
            <a:off x="1151622" y="1556793"/>
            <a:ext cx="108009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sp>
        <p:nvSpPr>
          <p:cNvPr id="9" name="TextBox 17"/>
          <p:cNvSpPr txBox="1"/>
          <p:nvPr/>
        </p:nvSpPr>
        <p:spPr>
          <a:xfrm>
            <a:off x="841183" y="1397678"/>
            <a:ext cx="274429" cy="2031321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4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3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1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0</a:t>
            </a:r>
          </a:p>
        </p:txBody>
      </p:sp>
      <p:sp>
        <p:nvSpPr>
          <p:cNvPr id="10" name="TextBox 18"/>
          <p:cNvSpPr txBox="1"/>
          <p:nvPr/>
        </p:nvSpPr>
        <p:spPr>
          <a:xfrm>
            <a:off x="1475658" y="3553852"/>
            <a:ext cx="4248476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60       65       70       75       80       85      90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	</a:t>
            </a:r>
            <a:r>
              <a:rPr lang="el-G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 </a:t>
            </a: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         </a:t>
            </a:r>
            <a:r>
              <a:rPr lang="el-G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μ</a:t>
            </a: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cxnSp>
        <p:nvCxnSpPr>
          <p:cNvPr id="11" name="Straight Connector 19"/>
          <p:cNvCxnSpPr/>
          <p:nvPr/>
        </p:nvCxnSpPr>
        <p:spPr>
          <a:xfrm>
            <a:off x="1619667" y="3068964"/>
            <a:ext cx="0" cy="484888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dash"/>
          </a:ln>
        </p:spPr>
      </p:cxnSp>
      <p:cxnSp>
        <p:nvCxnSpPr>
          <p:cNvPr id="12" name="Straight Connector 28"/>
          <p:cNvCxnSpPr/>
          <p:nvPr/>
        </p:nvCxnSpPr>
        <p:spPr>
          <a:xfrm flipH="1">
            <a:off x="1340025" y="3068964"/>
            <a:ext cx="279642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sp>
        <p:nvSpPr>
          <p:cNvPr id="13" name="Freeform 32"/>
          <p:cNvSpPr/>
          <p:nvPr/>
        </p:nvSpPr>
        <p:spPr>
          <a:xfrm>
            <a:off x="1582689" y="1659261"/>
            <a:ext cx="2917301" cy="14097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057400"/>
              <a:gd name="f7" fmla="val 1409702"/>
              <a:gd name="f8" fmla="val 323850"/>
              <a:gd name="f9" fmla="val 705910"/>
              <a:gd name="f10" fmla="val 647700"/>
              <a:gd name="f11" fmla="val 2119"/>
              <a:gd name="f12" fmla="val 990600"/>
              <a:gd name="f13" fmla="val 2"/>
              <a:gd name="f14" fmla="val 1333500"/>
              <a:gd name="f15" fmla="val -2115"/>
              <a:gd name="f16" fmla="val 1397002"/>
              <a:gd name="f17" fmla="+- 0 0 -90"/>
              <a:gd name="f18" fmla="*/ f3 1 2057400"/>
              <a:gd name="f19" fmla="*/ f4 1 1409702"/>
              <a:gd name="f20" fmla="val f5"/>
              <a:gd name="f21" fmla="val f6"/>
              <a:gd name="f22" fmla="val f7"/>
              <a:gd name="f23" fmla="*/ f17 f0 1"/>
              <a:gd name="f24" fmla="+- f22 0 f20"/>
              <a:gd name="f25" fmla="+- f21 0 f20"/>
              <a:gd name="f26" fmla="*/ f23 1 f2"/>
              <a:gd name="f27" fmla="*/ f25 1 2057400"/>
              <a:gd name="f28" fmla="*/ f24 1 1409702"/>
              <a:gd name="f29" fmla="*/ 0 f25 1"/>
              <a:gd name="f30" fmla="*/ 1409702 f24 1"/>
              <a:gd name="f31" fmla="*/ 990600 f25 1"/>
              <a:gd name="f32" fmla="*/ 2 f24 1"/>
              <a:gd name="f33" fmla="*/ 2057400 f25 1"/>
              <a:gd name="f34" fmla="*/ 1397002 f24 1"/>
              <a:gd name="f35" fmla="+- f26 0 f1"/>
              <a:gd name="f36" fmla="*/ f29 1 2057400"/>
              <a:gd name="f37" fmla="*/ f30 1 1409702"/>
              <a:gd name="f38" fmla="*/ f31 1 2057400"/>
              <a:gd name="f39" fmla="*/ f32 1 1409702"/>
              <a:gd name="f40" fmla="*/ f33 1 2057400"/>
              <a:gd name="f41" fmla="*/ f34 1 1409702"/>
              <a:gd name="f42" fmla="*/ f20 1 f27"/>
              <a:gd name="f43" fmla="*/ f21 1 f27"/>
              <a:gd name="f44" fmla="*/ f20 1 f28"/>
              <a:gd name="f45" fmla="*/ f22 1 f28"/>
              <a:gd name="f46" fmla="*/ f36 1 f27"/>
              <a:gd name="f47" fmla="*/ f37 1 f28"/>
              <a:gd name="f48" fmla="*/ f38 1 f27"/>
              <a:gd name="f49" fmla="*/ f39 1 f28"/>
              <a:gd name="f50" fmla="*/ f40 1 f27"/>
              <a:gd name="f51" fmla="*/ f41 1 f28"/>
              <a:gd name="f52" fmla="*/ f42 f18 1"/>
              <a:gd name="f53" fmla="*/ f43 f18 1"/>
              <a:gd name="f54" fmla="*/ f45 f19 1"/>
              <a:gd name="f55" fmla="*/ f44 f19 1"/>
              <a:gd name="f56" fmla="*/ f46 f18 1"/>
              <a:gd name="f57" fmla="*/ f47 f19 1"/>
              <a:gd name="f58" fmla="*/ f48 f18 1"/>
              <a:gd name="f59" fmla="*/ f49 f19 1"/>
              <a:gd name="f60" fmla="*/ f50 f18 1"/>
              <a:gd name="f61" fmla="*/ f51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6" y="f57"/>
              </a:cxn>
              <a:cxn ang="f35">
                <a:pos x="f58" y="f59"/>
              </a:cxn>
              <a:cxn ang="f35">
                <a:pos x="f60" y="f61"/>
              </a:cxn>
              <a:cxn ang="f35">
                <a:pos x="f60" y="f61"/>
              </a:cxn>
            </a:cxnLst>
            <a:rect l="f52" t="f55" r="f53" b="f54"/>
            <a:pathLst>
              <a:path w="2057400" h="1409702">
                <a:moveTo>
                  <a:pt x="f5" y="f7"/>
                </a:moveTo>
                <a:cubicBezTo>
                  <a:pt x="f8" y="f9"/>
                  <a:pt x="f10" y="f11"/>
                  <a:pt x="f12" y="f13"/>
                </a:cubicBezTo>
                <a:cubicBezTo>
                  <a:pt x="f14" y="f15"/>
                  <a:pt x="f6" y="f16"/>
                  <a:pt x="f6" y="f16"/>
                </a:cubicBezTo>
                <a:lnTo>
                  <a:pt x="f6" y="f16"/>
                </a:lnTo>
              </a:path>
            </a:pathLst>
          </a:custGeom>
          <a:noFill/>
          <a:ln w="9528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4" name="Straight Connector 33"/>
          <p:cNvCxnSpPr/>
          <p:nvPr/>
        </p:nvCxnSpPr>
        <p:spPr>
          <a:xfrm flipH="1">
            <a:off x="4499991" y="3068964"/>
            <a:ext cx="279650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cxnSp>
        <p:nvCxnSpPr>
          <p:cNvPr id="15" name="Straight Connector 43"/>
          <p:cNvCxnSpPr/>
          <p:nvPr/>
        </p:nvCxnSpPr>
        <p:spPr>
          <a:xfrm>
            <a:off x="2123730" y="3068964"/>
            <a:ext cx="0" cy="484888"/>
          </a:xfrm>
          <a:prstGeom prst="straightConnector1">
            <a:avLst/>
          </a:prstGeom>
          <a:noFill/>
          <a:ln w="9528">
            <a:solidFill>
              <a:schemeClr val="tx1"/>
            </a:solidFill>
            <a:prstDash val="dash"/>
          </a:ln>
        </p:spPr>
      </p:cxnSp>
      <p:cxnSp>
        <p:nvCxnSpPr>
          <p:cNvPr id="16" name="Straight Connector 44"/>
          <p:cNvCxnSpPr/>
          <p:nvPr/>
        </p:nvCxnSpPr>
        <p:spPr>
          <a:xfrm>
            <a:off x="3131838" y="3088120"/>
            <a:ext cx="0" cy="484898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dash"/>
          </a:ln>
        </p:spPr>
      </p:cxnSp>
      <p:cxnSp>
        <p:nvCxnSpPr>
          <p:cNvPr id="17" name="Straight Connector 45"/>
          <p:cNvCxnSpPr/>
          <p:nvPr/>
        </p:nvCxnSpPr>
        <p:spPr>
          <a:xfrm>
            <a:off x="3635892" y="3068964"/>
            <a:ext cx="0" cy="484888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dash"/>
          </a:ln>
        </p:spPr>
      </p:cxnSp>
      <p:cxnSp>
        <p:nvCxnSpPr>
          <p:cNvPr id="18" name="Straight Connector 46"/>
          <p:cNvCxnSpPr/>
          <p:nvPr/>
        </p:nvCxnSpPr>
        <p:spPr>
          <a:xfrm>
            <a:off x="4067946" y="3068964"/>
            <a:ext cx="0" cy="484888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dash"/>
          </a:ln>
        </p:spPr>
      </p:cxnSp>
      <p:cxnSp>
        <p:nvCxnSpPr>
          <p:cNvPr id="19" name="Straight Connector 47"/>
          <p:cNvCxnSpPr/>
          <p:nvPr/>
        </p:nvCxnSpPr>
        <p:spPr>
          <a:xfrm>
            <a:off x="4499991" y="3068964"/>
            <a:ext cx="0" cy="484888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dash"/>
          </a:ln>
        </p:spPr>
      </p:cxnSp>
      <p:cxnSp>
        <p:nvCxnSpPr>
          <p:cNvPr id="20" name="Straight Connector 48"/>
          <p:cNvCxnSpPr/>
          <p:nvPr/>
        </p:nvCxnSpPr>
        <p:spPr>
          <a:xfrm>
            <a:off x="2627784" y="3088120"/>
            <a:ext cx="0" cy="484898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dash"/>
          </a:ln>
        </p:spPr>
      </p:cxnSp>
      <p:sp>
        <p:nvSpPr>
          <p:cNvPr id="21" name="TextBox 49"/>
          <p:cNvSpPr txBox="1"/>
          <p:nvPr/>
        </p:nvSpPr>
        <p:spPr>
          <a:xfrm>
            <a:off x="4958013" y="3142710"/>
            <a:ext cx="3323450" cy="646334"/>
          </a:xfrm>
          <a:prstGeom prst="rect">
            <a:avLst/>
          </a:prstGeom>
          <a:gradFill>
            <a:gsLst>
              <a:gs pos="0">
                <a:srgbClr val="2C5D98"/>
              </a:gs>
              <a:gs pos="100000">
                <a:srgbClr val="3C7BC7"/>
              </a:gs>
            </a:gsLst>
            <a:lin ang="16200000"/>
          </a:gradFill>
          <a:ln w="9528">
            <a:solidFill>
              <a:srgbClr val="4A7EBB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err="1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Berdasarkan</a:t>
            </a:r>
            <a:r>
              <a:rPr lang="en-GB" sz="1800" b="0" i="0" u="none" strike="noStrike" kern="1200" cap="none" spc="0" baseline="0" dirty="0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distribusi</a:t>
            </a:r>
            <a:r>
              <a:rPr lang="en-GB" sz="1800" b="0" i="0" u="none" strike="noStrike" kern="1200" cap="none" spc="0" baseline="0" dirty="0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 Z </a:t>
            </a:r>
            <a:r>
              <a:rPr lang="en-GB" sz="1800" b="0" i="0" u="none" strike="noStrike" kern="1200" cap="none" spc="0" baseline="0" dirty="0" err="1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Skor</a:t>
            </a:r>
            <a:r>
              <a:rPr lang="en-GB" sz="1800" b="0" i="0" u="none" strike="noStrike" kern="1200" cap="none" spc="0" baseline="0" dirty="0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, </a:t>
            </a:r>
            <a:r>
              <a:rPr lang="en-GB" sz="1800" b="0" i="0" u="none" strike="noStrike" kern="1200" cap="none" spc="0" baseline="0" dirty="0" err="1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kurvanya</a:t>
            </a:r>
            <a:r>
              <a:rPr lang="en-GB" sz="1800" b="0" i="0" u="none" strike="noStrike" kern="1200" cap="none" spc="0" baseline="0" dirty="0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adalah</a:t>
            </a:r>
            <a:r>
              <a:rPr lang="en-GB" sz="1800" b="0" i="0" u="none" strike="noStrike" kern="1200" cap="none" spc="0" baseline="0" dirty="0">
                <a:solidFill>
                  <a:srgbClr val="FFFFFF"/>
                </a:solidFill>
                <a:uFillTx/>
                <a:latin typeface="Comic Sans MS" pitchFamily="66" charset="0"/>
                <a:cs typeface="Times New Roman" pitchFamily="18"/>
              </a:rPr>
              <a:t>:</a:t>
            </a:r>
          </a:p>
        </p:txBody>
      </p:sp>
      <p:cxnSp>
        <p:nvCxnSpPr>
          <p:cNvPr id="22" name="Straight Connector 52"/>
          <p:cNvCxnSpPr/>
          <p:nvPr/>
        </p:nvCxnSpPr>
        <p:spPr>
          <a:xfrm>
            <a:off x="4757266" y="5733260"/>
            <a:ext cx="3524207" cy="4188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sp>
        <p:nvSpPr>
          <p:cNvPr id="23" name="TextBox 53"/>
          <p:cNvSpPr txBox="1"/>
          <p:nvPr/>
        </p:nvSpPr>
        <p:spPr>
          <a:xfrm>
            <a:off x="4417768" y="3933053"/>
            <a:ext cx="274429" cy="2031321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4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3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1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0</a:t>
            </a:r>
          </a:p>
        </p:txBody>
      </p:sp>
      <p:cxnSp>
        <p:nvCxnSpPr>
          <p:cNvPr id="24" name="Straight Connector 54"/>
          <p:cNvCxnSpPr/>
          <p:nvPr/>
        </p:nvCxnSpPr>
        <p:spPr>
          <a:xfrm>
            <a:off x="4746897" y="3789035"/>
            <a:ext cx="0" cy="1944225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cxnSp>
        <p:nvCxnSpPr>
          <p:cNvPr id="25" name="Straight Connector 55"/>
          <p:cNvCxnSpPr/>
          <p:nvPr/>
        </p:nvCxnSpPr>
        <p:spPr>
          <a:xfrm>
            <a:off x="4680008" y="4077071"/>
            <a:ext cx="108019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cxnSp>
        <p:nvCxnSpPr>
          <p:cNvPr id="26" name="Straight Connector 56"/>
          <p:cNvCxnSpPr/>
          <p:nvPr/>
        </p:nvCxnSpPr>
        <p:spPr>
          <a:xfrm>
            <a:off x="4692892" y="4509116"/>
            <a:ext cx="108018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cxnSp>
        <p:nvCxnSpPr>
          <p:cNvPr id="27" name="Straight Connector 57"/>
          <p:cNvCxnSpPr/>
          <p:nvPr/>
        </p:nvCxnSpPr>
        <p:spPr>
          <a:xfrm>
            <a:off x="4680008" y="5373215"/>
            <a:ext cx="108019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cxnSp>
        <p:nvCxnSpPr>
          <p:cNvPr id="28" name="Straight Connector 58"/>
          <p:cNvCxnSpPr/>
          <p:nvPr/>
        </p:nvCxnSpPr>
        <p:spPr>
          <a:xfrm>
            <a:off x="4692892" y="4941170"/>
            <a:ext cx="108018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sp>
        <p:nvSpPr>
          <p:cNvPr id="29" name="Rectangle 61"/>
          <p:cNvSpPr/>
          <p:nvPr/>
        </p:nvSpPr>
        <p:spPr>
          <a:xfrm>
            <a:off x="4924217" y="5806632"/>
            <a:ext cx="3414717" cy="73866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-</a:t>
            </a:r>
            <a:r>
              <a:rPr lang="en-GB" sz="14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1,89</a:t>
            </a:r>
            <a:r>
              <a:rPr lang="en-GB" sz="1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   -</a:t>
            </a:r>
            <a:r>
              <a:rPr lang="en-GB" sz="14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1,26</a:t>
            </a:r>
            <a:r>
              <a:rPr lang="en-GB" sz="1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   </a:t>
            </a: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-</a:t>
            </a:r>
            <a:r>
              <a:rPr lang="en-GB" sz="1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0,63    </a:t>
            </a: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0    </a:t>
            </a:r>
            <a:r>
              <a:rPr lang="en-GB" sz="1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0,63    1,26    1,89</a:t>
            </a: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		</a:t>
            </a:r>
            <a:r>
              <a:rPr lang="el-GR" sz="1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μ</a:t>
            </a: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cxnSp>
        <p:nvCxnSpPr>
          <p:cNvPr id="30" name="Straight Connector 63"/>
          <p:cNvCxnSpPr/>
          <p:nvPr/>
        </p:nvCxnSpPr>
        <p:spPr>
          <a:xfrm flipH="1">
            <a:off x="4838364" y="5589242"/>
            <a:ext cx="279642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sp>
        <p:nvSpPr>
          <p:cNvPr id="31" name="Freeform 64"/>
          <p:cNvSpPr/>
          <p:nvPr/>
        </p:nvSpPr>
        <p:spPr>
          <a:xfrm>
            <a:off x="5122203" y="4509116"/>
            <a:ext cx="2917301" cy="108011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057400"/>
              <a:gd name="f7" fmla="val 1409702"/>
              <a:gd name="f8" fmla="val 323850"/>
              <a:gd name="f9" fmla="val 705910"/>
              <a:gd name="f10" fmla="val 647700"/>
              <a:gd name="f11" fmla="val 2119"/>
              <a:gd name="f12" fmla="val 990600"/>
              <a:gd name="f13" fmla="val 2"/>
              <a:gd name="f14" fmla="val 1333500"/>
              <a:gd name="f15" fmla="val -2115"/>
              <a:gd name="f16" fmla="val 1397002"/>
              <a:gd name="f17" fmla="+- 0 0 -90"/>
              <a:gd name="f18" fmla="*/ f3 1 2057400"/>
              <a:gd name="f19" fmla="*/ f4 1 1409702"/>
              <a:gd name="f20" fmla="val f5"/>
              <a:gd name="f21" fmla="val f6"/>
              <a:gd name="f22" fmla="val f7"/>
              <a:gd name="f23" fmla="*/ f17 f0 1"/>
              <a:gd name="f24" fmla="+- f22 0 f20"/>
              <a:gd name="f25" fmla="+- f21 0 f20"/>
              <a:gd name="f26" fmla="*/ f23 1 f2"/>
              <a:gd name="f27" fmla="*/ f25 1 2057400"/>
              <a:gd name="f28" fmla="*/ f24 1 1409702"/>
              <a:gd name="f29" fmla="*/ 0 f25 1"/>
              <a:gd name="f30" fmla="*/ 1409702 f24 1"/>
              <a:gd name="f31" fmla="*/ 990600 f25 1"/>
              <a:gd name="f32" fmla="*/ 2 f24 1"/>
              <a:gd name="f33" fmla="*/ 2057400 f25 1"/>
              <a:gd name="f34" fmla="*/ 1397002 f24 1"/>
              <a:gd name="f35" fmla="+- f26 0 f1"/>
              <a:gd name="f36" fmla="*/ f29 1 2057400"/>
              <a:gd name="f37" fmla="*/ f30 1 1409702"/>
              <a:gd name="f38" fmla="*/ f31 1 2057400"/>
              <a:gd name="f39" fmla="*/ f32 1 1409702"/>
              <a:gd name="f40" fmla="*/ f33 1 2057400"/>
              <a:gd name="f41" fmla="*/ f34 1 1409702"/>
              <a:gd name="f42" fmla="*/ f20 1 f27"/>
              <a:gd name="f43" fmla="*/ f21 1 f27"/>
              <a:gd name="f44" fmla="*/ f20 1 f28"/>
              <a:gd name="f45" fmla="*/ f22 1 f28"/>
              <a:gd name="f46" fmla="*/ f36 1 f27"/>
              <a:gd name="f47" fmla="*/ f37 1 f28"/>
              <a:gd name="f48" fmla="*/ f38 1 f27"/>
              <a:gd name="f49" fmla="*/ f39 1 f28"/>
              <a:gd name="f50" fmla="*/ f40 1 f27"/>
              <a:gd name="f51" fmla="*/ f41 1 f28"/>
              <a:gd name="f52" fmla="*/ f42 f18 1"/>
              <a:gd name="f53" fmla="*/ f43 f18 1"/>
              <a:gd name="f54" fmla="*/ f45 f19 1"/>
              <a:gd name="f55" fmla="*/ f44 f19 1"/>
              <a:gd name="f56" fmla="*/ f46 f18 1"/>
              <a:gd name="f57" fmla="*/ f47 f19 1"/>
              <a:gd name="f58" fmla="*/ f48 f18 1"/>
              <a:gd name="f59" fmla="*/ f49 f19 1"/>
              <a:gd name="f60" fmla="*/ f50 f18 1"/>
              <a:gd name="f61" fmla="*/ f51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6" y="f57"/>
              </a:cxn>
              <a:cxn ang="f35">
                <a:pos x="f58" y="f59"/>
              </a:cxn>
              <a:cxn ang="f35">
                <a:pos x="f60" y="f61"/>
              </a:cxn>
              <a:cxn ang="f35">
                <a:pos x="f60" y="f61"/>
              </a:cxn>
            </a:cxnLst>
            <a:rect l="f52" t="f55" r="f53" b="f54"/>
            <a:pathLst>
              <a:path w="2057400" h="1409702">
                <a:moveTo>
                  <a:pt x="f5" y="f7"/>
                </a:moveTo>
                <a:cubicBezTo>
                  <a:pt x="f8" y="f9"/>
                  <a:pt x="f10" y="f11"/>
                  <a:pt x="f12" y="f13"/>
                </a:cubicBezTo>
                <a:cubicBezTo>
                  <a:pt x="f14" y="f15"/>
                  <a:pt x="f6" y="f16"/>
                  <a:pt x="f6" y="f16"/>
                </a:cubicBezTo>
                <a:lnTo>
                  <a:pt x="f6" y="f16"/>
                </a:lnTo>
              </a:path>
            </a:pathLst>
          </a:custGeom>
          <a:noFill/>
          <a:ln w="9528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32" name="Straight Connector 65"/>
          <p:cNvCxnSpPr/>
          <p:nvPr/>
        </p:nvCxnSpPr>
        <p:spPr>
          <a:xfrm flipH="1">
            <a:off x="8039505" y="5584798"/>
            <a:ext cx="279651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cxnSp>
        <p:nvCxnSpPr>
          <p:cNvPr id="33" name="Straight Connector 66"/>
          <p:cNvCxnSpPr/>
          <p:nvPr/>
        </p:nvCxnSpPr>
        <p:spPr>
          <a:xfrm>
            <a:off x="5128970" y="5589242"/>
            <a:ext cx="0" cy="242444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dash"/>
          </a:ln>
        </p:spPr>
      </p:cxnSp>
      <p:cxnSp>
        <p:nvCxnSpPr>
          <p:cNvPr id="34" name="Straight Connector 68"/>
          <p:cNvCxnSpPr/>
          <p:nvPr/>
        </p:nvCxnSpPr>
        <p:spPr>
          <a:xfrm>
            <a:off x="5796134" y="5589242"/>
            <a:ext cx="0" cy="242444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dash"/>
          </a:ln>
        </p:spPr>
      </p:cxnSp>
      <p:cxnSp>
        <p:nvCxnSpPr>
          <p:cNvPr id="35" name="Straight Connector 69"/>
          <p:cNvCxnSpPr/>
          <p:nvPr/>
        </p:nvCxnSpPr>
        <p:spPr>
          <a:xfrm>
            <a:off x="7596332" y="5620414"/>
            <a:ext cx="0" cy="242444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dash"/>
          </a:ln>
        </p:spPr>
      </p:cxnSp>
      <p:cxnSp>
        <p:nvCxnSpPr>
          <p:cNvPr id="36" name="Straight Connector 70"/>
          <p:cNvCxnSpPr/>
          <p:nvPr/>
        </p:nvCxnSpPr>
        <p:spPr>
          <a:xfrm>
            <a:off x="7092278" y="5604668"/>
            <a:ext cx="0" cy="242444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dash"/>
          </a:ln>
        </p:spPr>
      </p:cxnSp>
      <p:cxnSp>
        <p:nvCxnSpPr>
          <p:cNvPr id="37" name="Straight Connector 71"/>
          <p:cNvCxnSpPr/>
          <p:nvPr/>
        </p:nvCxnSpPr>
        <p:spPr>
          <a:xfrm>
            <a:off x="6732242" y="5589242"/>
            <a:ext cx="0" cy="242444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dash"/>
          </a:ln>
        </p:spPr>
      </p:cxnSp>
      <p:cxnSp>
        <p:nvCxnSpPr>
          <p:cNvPr id="38" name="Straight Connector 72"/>
          <p:cNvCxnSpPr/>
          <p:nvPr/>
        </p:nvCxnSpPr>
        <p:spPr>
          <a:xfrm>
            <a:off x="6300188" y="5610100"/>
            <a:ext cx="0" cy="242453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dash"/>
          </a:ln>
        </p:spPr>
      </p:cxnSp>
      <p:cxnSp>
        <p:nvCxnSpPr>
          <p:cNvPr id="39" name="Straight Connector 73"/>
          <p:cNvCxnSpPr/>
          <p:nvPr/>
        </p:nvCxnSpPr>
        <p:spPr>
          <a:xfrm>
            <a:off x="8039505" y="5589242"/>
            <a:ext cx="0" cy="242444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dash"/>
          </a:ln>
        </p:spPr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594" y="958455"/>
            <a:ext cx="7488837" cy="2123658"/>
          </a:xfrm>
          <a:prstGeom prst="rect">
            <a:avLst/>
          </a:prstGeom>
          <a:solidFill>
            <a:srgbClr val="FFFFFF"/>
          </a:solidFill>
          <a:ln w="9528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Contoh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: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2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 charset="0"/>
              <a:cs typeface="Times New Roman" pitchFamily="18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Distribusi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Intelegensia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mahasiswa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suatu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perguruan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tinggi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mempunyai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rata-rata 110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dengan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simpangan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baku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10.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Berapakah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Z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Skor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mahasiswa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yang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mempunyai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nilai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intelegensia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125?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100028" y="3428999"/>
            <a:ext cx="2696108" cy="2736305"/>
            <a:chOff x="2915816" y="3356991"/>
            <a:chExt cx="2696108" cy="2736305"/>
          </a:xfrm>
        </p:grpSpPr>
        <p:sp>
          <p:nvSpPr>
            <p:cNvPr id="3" name="Rectangle 3"/>
            <p:cNvSpPr/>
            <p:nvPr/>
          </p:nvSpPr>
          <p:spPr>
            <a:xfrm>
              <a:off x="2915816" y="3356991"/>
              <a:ext cx="2696108" cy="2736305"/>
            </a:xfrm>
            <a:prstGeom prst="rect">
              <a:avLst/>
            </a:prstGeom>
            <a:solidFill>
              <a:srgbClr val="ACCBF9"/>
            </a:solidFill>
            <a:ln w="9528">
              <a:solidFill>
                <a:srgbClr val="000000"/>
              </a:solidFill>
              <a:prstDash val="solid"/>
            </a:ln>
          </p:spPr>
          <p:txBody>
            <a:bodyPr vert="horz" wrap="square" lIns="91440" tIns="45720" rIns="91440" bIns="45720" anchor="ctr" anchorCtr="0" compatLnSpc="1"/>
            <a:lstStyle/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Z </a:t>
              </a:r>
              <a:r>
                <a:rPr lang="en-GB" sz="22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Skor</a:t>
              </a:r>
              <a:r>
                <a:rPr lang="en-GB" sz="2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	= X - </a:t>
              </a:r>
              <a:r>
                <a:rPr lang="el-GR" sz="2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μ</a:t>
              </a:r>
              <a:endPara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endParaRP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	      </a:t>
              </a:r>
              <a:r>
                <a:rPr lang="el-GR" sz="2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σ</a:t>
              </a:r>
              <a:endPara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endParaRP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	= (125 – 110)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	          10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	= 15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	   10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	= 1,5</a:t>
              </a:r>
              <a:endParaRPr lang="el-GR" sz="2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endParaRPr>
            </a:p>
          </p:txBody>
        </p:sp>
        <p:cxnSp>
          <p:nvCxnSpPr>
            <p:cNvPr id="4" name="Straight Connector 5"/>
            <p:cNvCxnSpPr/>
            <p:nvPr/>
          </p:nvCxnSpPr>
          <p:spPr>
            <a:xfrm>
              <a:off x="4139955" y="3861044"/>
              <a:ext cx="792080" cy="0"/>
            </a:xfrm>
            <a:prstGeom prst="straightConnector1">
              <a:avLst/>
            </a:prstGeom>
            <a:noFill/>
            <a:ln w="9528">
              <a:solidFill>
                <a:srgbClr val="000000"/>
              </a:solidFill>
              <a:prstDash val="solid"/>
            </a:ln>
          </p:spPr>
        </p:cxnSp>
        <p:cxnSp>
          <p:nvCxnSpPr>
            <p:cNvPr id="5" name="Straight Connector 6"/>
            <p:cNvCxnSpPr/>
            <p:nvPr/>
          </p:nvCxnSpPr>
          <p:spPr>
            <a:xfrm>
              <a:off x="4139955" y="4509116"/>
              <a:ext cx="1215749" cy="0"/>
            </a:xfrm>
            <a:prstGeom prst="straightConnector1">
              <a:avLst/>
            </a:prstGeom>
            <a:noFill/>
            <a:ln w="9528">
              <a:solidFill>
                <a:srgbClr val="000000"/>
              </a:solidFill>
              <a:prstDash val="solid"/>
            </a:ln>
          </p:spPr>
        </p:cxnSp>
        <p:cxnSp>
          <p:nvCxnSpPr>
            <p:cNvPr id="6" name="Straight Connector 8"/>
            <p:cNvCxnSpPr/>
            <p:nvPr/>
          </p:nvCxnSpPr>
          <p:spPr>
            <a:xfrm>
              <a:off x="4139955" y="5157188"/>
              <a:ext cx="305793" cy="0"/>
            </a:xfrm>
            <a:prstGeom prst="straightConnector1">
              <a:avLst/>
            </a:prstGeom>
            <a:noFill/>
            <a:ln w="9528">
              <a:solidFill>
                <a:srgbClr val="000000"/>
              </a:solidFill>
              <a:prstDash val="solid"/>
            </a:ln>
          </p:spPr>
        </p:cxn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15613" y="548680"/>
            <a:ext cx="6984772" cy="6186309"/>
            <a:chOff x="1115613" y="548680"/>
            <a:chExt cx="6984772" cy="6186309"/>
          </a:xfrm>
        </p:grpSpPr>
        <p:sp>
          <p:nvSpPr>
            <p:cNvPr id="2" name="TextBox 1"/>
            <p:cNvSpPr txBox="1"/>
            <p:nvPr/>
          </p:nvSpPr>
          <p:spPr>
            <a:xfrm>
              <a:off x="1115613" y="548680"/>
              <a:ext cx="6984772" cy="61863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Contoh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: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endParaRP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Misalnya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suatu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distribusi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nilai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sebagai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berikut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: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1	9	5	8	7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id-ID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endParaRP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 dirty="0" err="1" smtClean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Berdasarkan</a:t>
              </a:r>
              <a:r>
                <a:rPr lang="en-GB" sz="18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distribusi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nilai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tersebut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dapat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dihitung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 pitchFamily="18"/>
                </a:rPr>
                <a:t>: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l-GR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μ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: 6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l-GR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σ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: 2,83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/>
              </a:endParaRP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Jika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distribusi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nilai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tersebut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ditransformasikan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ke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 Z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Skor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,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maka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hasilnya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: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X = 1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menjadi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 (1-6) : 2,83 = -1,77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X = 5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menjadi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 (5-6) : 2,83 = -0,35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X = 7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menjadi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 (7-6) : 2,83 =  0,35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X = 8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menjadi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 (8-6) : 2,83 = -0,71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X = 9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menjadi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 (9-6) : 2,83 = 1,06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/>
              </a:endParaRPr>
            </a:p>
            <a:p>
              <a:pPr lvl="0" algn="just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l-GR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μ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 Z </a:t>
              </a:r>
              <a:r>
                <a:rPr lang="en-GB" sz="18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Skor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 = </a:t>
              </a:r>
              <a:r>
                <a:rPr lang="en-GB" dirty="0">
                  <a:solidFill>
                    <a:srgbClr val="000000"/>
                  </a:solidFill>
                  <a:latin typeface="Comic Sans MS" pitchFamily="66" charset="0"/>
                  <a:cs typeface="Times New Roman"/>
                </a:rPr>
                <a:t>(-1,77</a:t>
              </a: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) + (-0,35) + (0,35) + 0,71 + 1,06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			5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	=   0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	     5</a:t>
              </a:r>
            </a:p>
            <a:p>
              <a:pPr marL="0" marR="0" lvl="0" indent="0" algn="just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omic Sans MS" pitchFamily="66" charset="0"/>
                  <a:cs typeface="Times New Roman"/>
                </a:rPr>
                <a:t>	=  0</a:t>
              </a:r>
            </a:p>
          </p:txBody>
        </p:sp>
        <p:cxnSp>
          <p:nvCxnSpPr>
            <p:cNvPr id="3" name="Straight Connector 3"/>
            <p:cNvCxnSpPr/>
            <p:nvPr/>
          </p:nvCxnSpPr>
          <p:spPr>
            <a:xfrm>
              <a:off x="2493276" y="5517232"/>
              <a:ext cx="3806916" cy="0"/>
            </a:xfrm>
            <a:prstGeom prst="straightConnector1">
              <a:avLst/>
            </a:prstGeom>
            <a:noFill/>
            <a:ln w="9528">
              <a:solidFill>
                <a:srgbClr val="000000"/>
              </a:solidFill>
              <a:prstDash val="solid"/>
            </a:ln>
          </p:spPr>
        </p:cxnSp>
        <p:cxnSp>
          <p:nvCxnSpPr>
            <p:cNvPr id="4" name="Straight Connector 5"/>
            <p:cNvCxnSpPr/>
            <p:nvPr/>
          </p:nvCxnSpPr>
          <p:spPr>
            <a:xfrm>
              <a:off x="2349258" y="6021288"/>
              <a:ext cx="288036" cy="0"/>
            </a:xfrm>
            <a:prstGeom prst="straightConnector1">
              <a:avLst/>
            </a:prstGeom>
            <a:noFill/>
            <a:ln w="9528">
              <a:solidFill>
                <a:srgbClr val="000000"/>
              </a:solidFill>
              <a:prstDash val="solid"/>
            </a:ln>
          </p:spPr>
        </p:cxn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103342" y="809289"/>
            <a:ext cx="6637016" cy="12926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Dari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perhitungan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tersebut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,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dapat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disusun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: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 charset="0"/>
              <a:cs typeface="Times New Roman" pitchFamily="18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	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Distribusi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Z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Skor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 charset="0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Franklin Gothic Book"/>
            </a:endParaRP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259" y="1956816"/>
            <a:ext cx="3249164" cy="284073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4"/>
          <p:cNvSpPr/>
          <p:nvPr/>
        </p:nvSpPr>
        <p:spPr>
          <a:xfrm>
            <a:off x="5076053" y="2924946"/>
            <a:ext cx="1931935" cy="1015660"/>
          </a:xfrm>
          <a:prstGeom prst="rect">
            <a:avLst/>
          </a:prstGeom>
          <a:solidFill>
            <a:srgbClr val="FFFFFF"/>
          </a:solidFill>
          <a:ln w="9528">
            <a:solidFill>
              <a:srgbClr val="000000"/>
            </a:solidFill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σ</a:t>
            </a: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= </a:t>
            </a: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√5,0056 : 5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   = 1,000559843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   = 1	</a:t>
            </a:r>
            <a:endParaRPr lang="en-GB" sz="20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1103342" y="5059548"/>
            <a:ext cx="6839721" cy="1015660"/>
          </a:xfrm>
          <a:prstGeom prst="rect">
            <a:avLst/>
          </a:prstGeom>
          <a:solidFill>
            <a:srgbClr val="FFFFFF"/>
          </a:solidFill>
          <a:ln w="9528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μ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Z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selalu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0,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sedangkan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l-GR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σ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Z = 1.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Dengan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demikian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maka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transformasi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skor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asli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ke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Z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Skor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bisa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digunakan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untuk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membandingkan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dua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sekumpulan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data.</a:t>
            </a:r>
          </a:p>
        </p:txBody>
      </p:sp>
      <p:cxnSp>
        <p:nvCxnSpPr>
          <p:cNvPr id="6" name="Straight Connector 8"/>
          <p:cNvCxnSpPr/>
          <p:nvPr/>
        </p:nvCxnSpPr>
        <p:spPr>
          <a:xfrm>
            <a:off x="5652116" y="2996955"/>
            <a:ext cx="1152135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0652" y="1844820"/>
            <a:ext cx="6971748" cy="4493538"/>
          </a:xfrm>
          <a:prstGeom prst="rect">
            <a:avLst/>
          </a:prstGeom>
          <a:solidFill>
            <a:srgbClr val="FFFFFF"/>
          </a:solidFill>
          <a:ln w="9528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Sifat-sifat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khusus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distribusi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normal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adalah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: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2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 charset="0"/>
              <a:cs typeface="Times New Roman" pitchFamily="18"/>
            </a:endParaRP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Bentuknya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simetri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dengan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sumbu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X.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Nilai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rata-rata = mode = media.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Mode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hanya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satu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(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unimodal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).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Ujung-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ujung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grafiknya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hanya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mendekati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sumbu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X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atau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dengan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kata lain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tidak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akan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bersinggungan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maupun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berpotongan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dengan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sumbu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X.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Kurva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akan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landai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jika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rentangan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skor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besar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,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sebaliknya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jika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rentangan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skor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kecil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maka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kurvanya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akan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meninggi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.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Luas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daerah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kurva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akan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sama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dengan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luas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satu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persegi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empat</a:t>
            </a:r>
            <a:r>
              <a:rPr lang="en-GB" sz="2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124744"/>
            <a:ext cx="7467600" cy="56040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>
                <a:latin typeface="Comic Sans MS" pitchFamily="66" charset="0"/>
              </a:rPr>
              <a:t>Distribusi Normal</a:t>
            </a:r>
            <a:endParaRPr lang="id-ID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80730"/>
            <a:ext cx="7776863" cy="5324535"/>
          </a:xfrm>
          <a:prstGeom prst="rect">
            <a:avLst/>
          </a:prstGeom>
          <a:noFill/>
          <a:ln w="9528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    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Bentuk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kurva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normal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tergantung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pada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distribusi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nilai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/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skor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yang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akan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dibuat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kurvanya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.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Jenis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bentuk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kurva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yang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diakibatkan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oleh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perbedaan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rentangan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nilai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simpangan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baku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terbagi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menjadi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: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 charset="0"/>
              <a:cs typeface="Times New Roman" pitchFamily="18"/>
            </a:endParaRPr>
          </a:p>
          <a:p>
            <a:pPr marL="342900" marR="0" lvl="0" indent="-34290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1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Leptokurtic,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merupakan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bentuk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kurva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normal yang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meruncing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tinggi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karena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perbedaan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frekuensi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pada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skor-skor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yang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mendekati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rata-rata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sangat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kecil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.</a:t>
            </a:r>
          </a:p>
          <a:p>
            <a:pPr marL="342900" marR="0" lvl="0" indent="-34290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 charset="0"/>
              <a:cs typeface="Times New Roman" pitchFamily="18"/>
            </a:endParaRPr>
          </a:p>
          <a:p>
            <a:pPr marL="342900" marR="0" lvl="0" indent="-34290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1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Platykurtic</a:t>
            </a:r>
            <a:r>
              <a:rPr lang="en-GB" sz="2000" b="0" i="1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,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merupakan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kurva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normal yang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mendatar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rendah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karena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perbedaan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frekuensi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pada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skor-skor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yang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mendekati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rata-rata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sangat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kecil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.</a:t>
            </a:r>
          </a:p>
          <a:p>
            <a:pPr marL="342900" marR="0" lvl="0" indent="-34290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 charset="0"/>
              <a:cs typeface="Times New Roman" pitchFamily="18"/>
            </a:endParaRPr>
          </a:p>
          <a:p>
            <a:pPr marL="342900" marR="0" lvl="0" indent="-34290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1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Normal,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merupakan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bentuk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kurva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normal yang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biasa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,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artinya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bentuknya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merupakan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bentuk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antara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1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leptokurtic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1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platykurtic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,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karena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penyebaran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skor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biasa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dan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tidak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terjadi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kejutan-kejutan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 yang </a:t>
            </a:r>
            <a:r>
              <a:rPr lang="en-GB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berarti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 charset="0"/>
                <a:cs typeface="Times New Roman" pitchFamily="18"/>
              </a:rPr>
              <a:t>.</a:t>
            </a:r>
            <a:endParaRPr lang="en-GB" sz="2000" b="0" i="1" u="none" strike="noStrike" kern="1200" cap="none" spc="0" baseline="0" dirty="0">
              <a:solidFill>
                <a:srgbClr val="000000"/>
              </a:solidFill>
              <a:uFillTx/>
              <a:latin typeface="Comic Sans MS" pitchFamily="66" charset="0"/>
              <a:cs typeface="Times New Roman" pitchFamily="1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 l="5554" t="5264" r="62761" b="8094"/>
          <a:stretch>
            <a:fillRect/>
          </a:stretch>
        </p:blipFill>
        <p:spPr>
          <a:xfrm rot="5400013">
            <a:off x="3122264" y="-326586"/>
            <a:ext cx="2888223" cy="6799002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</a:ln>
        </p:spPr>
      </p:pic>
      <p:sp>
        <p:nvSpPr>
          <p:cNvPr id="3" name="Rectangle 2"/>
          <p:cNvSpPr/>
          <p:nvPr/>
        </p:nvSpPr>
        <p:spPr>
          <a:xfrm>
            <a:off x="2297722" y="4869161"/>
            <a:ext cx="4572000" cy="400114"/>
          </a:xfrm>
          <a:prstGeom prst="rect">
            <a:avLst/>
          </a:prstGeom>
          <a:solidFill>
            <a:srgbClr val="FFFFFF"/>
          </a:solidFill>
          <a:ln w="9528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1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1. Leptokurtic; 2. Platykurtic; 3. Normal.</a:t>
            </a:r>
            <a:endParaRPr lang="en-GB" sz="20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3" y="764703"/>
            <a:ext cx="6840763" cy="5355311"/>
          </a:xfrm>
          <a:prstGeom prst="rect">
            <a:avLst/>
          </a:prstGeom>
          <a:solidFill>
            <a:srgbClr val="FFFFFF"/>
          </a:solidFill>
          <a:ln w="9528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Contoh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: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Suatu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penyebaran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nilai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Bahasa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Inggris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siswa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pada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suatu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sekolah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menengah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pertama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sebagai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berikut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: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65   65   60   70   70   70   75   75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75   75   80   80   80   85   85   90</a:t>
            </a:r>
          </a:p>
          <a:p>
            <a:pPr marL="342900" marR="0" lvl="0" indent="-3429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DbPeriod" startAt="75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Berdasarkan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data di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atas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,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buatlah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: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Perhitungan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rata-rata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dan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simpangan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bakunya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.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Transformasi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Z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Skor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.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Kurva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berdasrkan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distribusi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skor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asli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.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Kurva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berdasarkan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distribusi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Z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Skor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.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71600" y="4581128"/>
            <a:ext cx="7092790" cy="1631216"/>
            <a:chOff x="1010805" y="735872"/>
            <a:chExt cx="7092790" cy="1631216"/>
          </a:xfrm>
        </p:grpSpPr>
        <p:grpSp>
          <p:nvGrpSpPr>
            <p:cNvPr id="7" name="Group 6"/>
            <p:cNvGrpSpPr/>
            <p:nvPr/>
          </p:nvGrpSpPr>
          <p:grpSpPr>
            <a:xfrm>
              <a:off x="1010805" y="735872"/>
              <a:ext cx="7092790" cy="1631216"/>
              <a:chOff x="1010805" y="735872"/>
              <a:chExt cx="7092790" cy="1631216"/>
            </a:xfrm>
          </p:grpSpPr>
          <p:sp>
            <p:nvSpPr>
              <p:cNvPr id="9" name="TextBox 2"/>
              <p:cNvSpPr txBox="1"/>
              <p:nvPr/>
            </p:nvSpPr>
            <p:spPr>
              <a:xfrm>
                <a:off x="1010805" y="735872"/>
                <a:ext cx="7092790" cy="1631216"/>
              </a:xfrm>
              <a:prstGeom prst="rect">
                <a:avLst/>
              </a:prstGeom>
              <a:solidFill>
                <a:srgbClr val="FFFFFF"/>
              </a:solidFill>
              <a:ln w="9528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20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cs typeface="Times New Roman" pitchFamily="18"/>
                  </a:rPr>
                  <a:t>	</a:t>
                </a:r>
                <a:r>
                  <a:rPr lang="en-GB" sz="16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Times New Roman" pitchFamily="18"/>
                    <a:cs typeface="Times New Roman" pitchFamily="18"/>
                  </a:rPr>
                  <a:t>Jawab</a:t>
                </a:r>
                <a:r>
                  <a:rPr lang="en-GB" sz="16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cs typeface="Times New Roman" pitchFamily="18"/>
                  </a:rPr>
                  <a:t>: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6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6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cs typeface="Times New Roman" pitchFamily="18"/>
                  </a:rPr>
                  <a:t>X = 60 + 65 + 65 + 70 + 70 + 70 + 75 + 75 + 75 + 75 + 80 + 80 + 80 + 85 + 85 + 90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6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cs typeface="Times New Roman" pitchFamily="18"/>
                  </a:rPr>
                  <a:t>				16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6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cs typeface="Times New Roman" pitchFamily="18"/>
                  </a:rPr>
                  <a:t>    = 1.200        = 75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6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itchFamily="18"/>
                    <a:cs typeface="Times New Roman" pitchFamily="18"/>
                  </a:rPr>
                  <a:t>         16</a:t>
                </a:r>
              </a:p>
            </p:txBody>
          </p:sp>
          <p:cxnSp>
            <p:nvCxnSpPr>
              <p:cNvPr id="10" name="Straight Connector 4"/>
              <p:cNvCxnSpPr/>
              <p:nvPr/>
            </p:nvCxnSpPr>
            <p:spPr>
              <a:xfrm>
                <a:off x="1458614" y="1551480"/>
                <a:ext cx="6480718" cy="0"/>
              </a:xfrm>
              <a:prstGeom prst="straightConnector1">
                <a:avLst/>
              </a:prstGeom>
              <a:noFill/>
              <a:ln w="9528">
                <a:solidFill>
                  <a:srgbClr val="000000"/>
                </a:solidFill>
                <a:prstDash val="solid"/>
              </a:ln>
            </p:spPr>
          </p:cxnSp>
          <p:cxnSp>
            <p:nvCxnSpPr>
              <p:cNvPr id="11" name="Straight Connector 6"/>
              <p:cNvCxnSpPr/>
              <p:nvPr/>
            </p:nvCxnSpPr>
            <p:spPr>
              <a:xfrm>
                <a:off x="1458614" y="2060847"/>
                <a:ext cx="456779" cy="0"/>
              </a:xfrm>
              <a:prstGeom prst="straightConnector1">
                <a:avLst/>
              </a:prstGeom>
              <a:noFill/>
              <a:ln w="9528">
                <a:solidFill>
                  <a:srgbClr val="000000"/>
                </a:solidFill>
                <a:prstDash val="solid"/>
              </a:ln>
            </p:spPr>
          </p:cxnSp>
        </p:grpSp>
        <p:cxnSp>
          <p:nvCxnSpPr>
            <p:cNvPr id="8" name="Straight Connector 15"/>
            <p:cNvCxnSpPr/>
            <p:nvPr/>
          </p:nvCxnSpPr>
          <p:spPr>
            <a:xfrm>
              <a:off x="1115613" y="1340766"/>
              <a:ext cx="108013" cy="0"/>
            </a:xfrm>
            <a:prstGeom prst="straightConnector1">
              <a:avLst/>
            </a:prstGeom>
            <a:noFill/>
            <a:ln w="9528">
              <a:solidFill>
                <a:srgbClr val="000000"/>
              </a:solidFill>
              <a:prstDash val="solid"/>
            </a:ln>
          </p:spPr>
        </p:cxn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264</TotalTime>
  <Words>605</Words>
  <Application>Microsoft Office PowerPoint</Application>
  <PresentationFormat>On-screen Show (4:3)</PresentationFormat>
  <Paragraphs>157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Tendensi Sentral dan Pengelompokan data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Dasar</dc:title>
  <dc:creator>Khaola</dc:creator>
  <cp:lastModifiedBy>Alberth</cp:lastModifiedBy>
  <cp:revision>22</cp:revision>
  <dcterms:created xsi:type="dcterms:W3CDTF">2016-10-16T02:45:21Z</dcterms:created>
  <dcterms:modified xsi:type="dcterms:W3CDTF">2018-04-09T04:15:38Z</dcterms:modified>
</cp:coreProperties>
</file>