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300" r:id="rId4"/>
    <p:sldId id="301" r:id="rId5"/>
    <p:sldId id="302" r:id="rId6"/>
    <p:sldId id="303" r:id="rId7"/>
    <p:sldId id="306" r:id="rId8"/>
    <p:sldId id="307" r:id="rId9"/>
    <p:sldId id="308" r:id="rId10"/>
    <p:sldId id="310" r:id="rId11"/>
    <p:sldId id="311" r:id="rId12"/>
    <p:sldId id="312" r:id="rId13"/>
    <p:sldId id="305" r:id="rId14"/>
    <p:sldId id="309" r:id="rId15"/>
    <p:sldId id="313" r:id="rId16"/>
    <p:sldId id="314" r:id="rId17"/>
    <p:sldId id="315" r:id="rId18"/>
    <p:sldId id="317" r:id="rId19"/>
    <p:sldId id="318" r:id="rId20"/>
    <p:sldId id="319"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varScale="1">
        <p:scale>
          <a:sx n="53" d="100"/>
          <a:sy n="53" d="100"/>
        </p:scale>
        <p:origin x="-102"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67B0F1-8BE4-4277-B8D0-8467BD902BD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08560983-D7D5-4903-A6BA-06F347AC6EFA}">
      <dgm:prSet phldrT="[Text]"/>
      <dgm:spPr/>
      <dgm:t>
        <a:bodyPr/>
        <a:lstStyle/>
        <a:p>
          <a:r>
            <a:rPr lang="id-ID" dirty="0" smtClean="0">
              <a:latin typeface="Comic Sans MS" pitchFamily="66" charset="0"/>
            </a:rPr>
            <a:t>Teknik Sampling</a:t>
          </a:r>
          <a:endParaRPr lang="id-ID" dirty="0">
            <a:latin typeface="Comic Sans MS" pitchFamily="66" charset="0"/>
          </a:endParaRPr>
        </a:p>
      </dgm:t>
    </dgm:pt>
    <dgm:pt modelId="{3BEFC991-76A1-4FD6-9155-C476392DD90B}" type="parTrans" cxnId="{8B03483E-149F-4E09-B7E8-6C5E637D673F}">
      <dgm:prSet/>
      <dgm:spPr/>
      <dgm:t>
        <a:bodyPr/>
        <a:lstStyle/>
        <a:p>
          <a:endParaRPr lang="id-ID"/>
        </a:p>
      </dgm:t>
    </dgm:pt>
    <dgm:pt modelId="{08E82DB2-BFCA-4EDB-8631-78E40B305CC5}" type="sibTrans" cxnId="{8B03483E-149F-4E09-B7E8-6C5E637D673F}">
      <dgm:prSet/>
      <dgm:spPr/>
      <dgm:t>
        <a:bodyPr/>
        <a:lstStyle/>
        <a:p>
          <a:endParaRPr lang="id-ID"/>
        </a:p>
      </dgm:t>
    </dgm:pt>
    <dgm:pt modelId="{7AC59C43-2371-4F19-83D0-337052EFE1F1}">
      <dgm:prSet phldrT="[Text]"/>
      <dgm:spPr/>
      <dgm:t>
        <a:bodyPr/>
        <a:lstStyle/>
        <a:p>
          <a:r>
            <a:rPr lang="id-ID" dirty="0" smtClean="0">
              <a:latin typeface="Comic Sans MS" pitchFamily="66" charset="0"/>
            </a:rPr>
            <a:t>Probability Sampling</a:t>
          </a:r>
          <a:endParaRPr lang="id-ID" dirty="0">
            <a:latin typeface="Comic Sans MS" pitchFamily="66" charset="0"/>
          </a:endParaRPr>
        </a:p>
      </dgm:t>
    </dgm:pt>
    <dgm:pt modelId="{D2FFEC7C-7679-4FEC-A714-968D773D65F4}" type="parTrans" cxnId="{C083403E-AC18-426B-8CA7-761C064965F6}">
      <dgm:prSet/>
      <dgm:spPr/>
      <dgm:t>
        <a:bodyPr/>
        <a:lstStyle/>
        <a:p>
          <a:endParaRPr lang="id-ID"/>
        </a:p>
      </dgm:t>
    </dgm:pt>
    <dgm:pt modelId="{9B45DDAF-44AB-42E6-9966-E4A03588C599}" type="sibTrans" cxnId="{C083403E-AC18-426B-8CA7-761C064965F6}">
      <dgm:prSet/>
      <dgm:spPr/>
      <dgm:t>
        <a:bodyPr/>
        <a:lstStyle/>
        <a:p>
          <a:endParaRPr lang="id-ID"/>
        </a:p>
      </dgm:t>
    </dgm:pt>
    <dgm:pt modelId="{51094878-2DBA-4CD4-93A9-AAE1AC03E4CF}">
      <dgm:prSet phldrT="[Text]"/>
      <dgm:spPr/>
      <dgm:t>
        <a:bodyPr/>
        <a:lstStyle/>
        <a:p>
          <a:r>
            <a:rPr lang="id-ID" dirty="0" smtClean="0">
              <a:latin typeface="Comic Sans MS" pitchFamily="66" charset="0"/>
            </a:rPr>
            <a:t>Nonprobability Sampling</a:t>
          </a:r>
          <a:endParaRPr lang="id-ID" dirty="0">
            <a:latin typeface="Comic Sans MS" pitchFamily="66" charset="0"/>
          </a:endParaRPr>
        </a:p>
      </dgm:t>
    </dgm:pt>
    <dgm:pt modelId="{3078D035-2EBC-4E3C-94F3-CA58506A73C5}" type="parTrans" cxnId="{078DAFAA-3D0D-4AB9-BF44-2075536B514D}">
      <dgm:prSet/>
      <dgm:spPr/>
      <dgm:t>
        <a:bodyPr/>
        <a:lstStyle/>
        <a:p>
          <a:endParaRPr lang="id-ID"/>
        </a:p>
      </dgm:t>
    </dgm:pt>
    <dgm:pt modelId="{48BBA98C-EB5A-4F6C-9E04-513B3AFF94BB}" type="sibTrans" cxnId="{078DAFAA-3D0D-4AB9-BF44-2075536B514D}">
      <dgm:prSet/>
      <dgm:spPr/>
      <dgm:t>
        <a:bodyPr/>
        <a:lstStyle/>
        <a:p>
          <a:endParaRPr lang="id-ID"/>
        </a:p>
      </dgm:t>
    </dgm:pt>
    <dgm:pt modelId="{83B89D65-ED36-4078-A3B2-2ACA249E8D32}" type="pres">
      <dgm:prSet presAssocID="{8167B0F1-8BE4-4277-B8D0-8467BD902BD2}" presName="hierChild1" presStyleCnt="0">
        <dgm:presLayoutVars>
          <dgm:chPref val="1"/>
          <dgm:dir/>
          <dgm:animOne val="branch"/>
          <dgm:animLvl val="lvl"/>
          <dgm:resizeHandles/>
        </dgm:presLayoutVars>
      </dgm:prSet>
      <dgm:spPr/>
      <dgm:t>
        <a:bodyPr/>
        <a:lstStyle/>
        <a:p>
          <a:endParaRPr lang="id-ID"/>
        </a:p>
      </dgm:t>
    </dgm:pt>
    <dgm:pt modelId="{543353B4-C11B-4859-AC55-28390E52E4ED}" type="pres">
      <dgm:prSet presAssocID="{08560983-D7D5-4903-A6BA-06F347AC6EFA}" presName="hierRoot1" presStyleCnt="0"/>
      <dgm:spPr/>
    </dgm:pt>
    <dgm:pt modelId="{154E35C9-F7DF-4462-AB57-2C86050EC748}" type="pres">
      <dgm:prSet presAssocID="{08560983-D7D5-4903-A6BA-06F347AC6EFA}" presName="composite" presStyleCnt="0"/>
      <dgm:spPr/>
    </dgm:pt>
    <dgm:pt modelId="{AC0F7580-F7C7-4876-BD33-B6067A61A3C6}" type="pres">
      <dgm:prSet presAssocID="{08560983-D7D5-4903-A6BA-06F347AC6EFA}" presName="background" presStyleLbl="node0" presStyleIdx="0" presStyleCnt="1"/>
      <dgm:spPr/>
    </dgm:pt>
    <dgm:pt modelId="{09C5AA04-37E5-43CA-BA31-0F51ECC1BD67}" type="pres">
      <dgm:prSet presAssocID="{08560983-D7D5-4903-A6BA-06F347AC6EFA}" presName="text" presStyleLbl="fgAcc0" presStyleIdx="0" presStyleCnt="1">
        <dgm:presLayoutVars>
          <dgm:chPref val="3"/>
        </dgm:presLayoutVars>
      </dgm:prSet>
      <dgm:spPr/>
      <dgm:t>
        <a:bodyPr/>
        <a:lstStyle/>
        <a:p>
          <a:endParaRPr lang="id-ID"/>
        </a:p>
      </dgm:t>
    </dgm:pt>
    <dgm:pt modelId="{DCE7C14C-8CEA-4D1C-879C-581F208E0076}" type="pres">
      <dgm:prSet presAssocID="{08560983-D7D5-4903-A6BA-06F347AC6EFA}" presName="hierChild2" presStyleCnt="0"/>
      <dgm:spPr/>
    </dgm:pt>
    <dgm:pt modelId="{2DFF8FA2-6EAE-4CBF-AA26-EF4E9D34FF16}" type="pres">
      <dgm:prSet presAssocID="{D2FFEC7C-7679-4FEC-A714-968D773D65F4}" presName="Name10" presStyleLbl="parChTrans1D2" presStyleIdx="0" presStyleCnt="2"/>
      <dgm:spPr/>
      <dgm:t>
        <a:bodyPr/>
        <a:lstStyle/>
        <a:p>
          <a:endParaRPr lang="id-ID"/>
        </a:p>
      </dgm:t>
    </dgm:pt>
    <dgm:pt modelId="{3228DE6A-9F5C-4CB0-B48E-2CD949C5F625}" type="pres">
      <dgm:prSet presAssocID="{7AC59C43-2371-4F19-83D0-337052EFE1F1}" presName="hierRoot2" presStyleCnt="0"/>
      <dgm:spPr/>
    </dgm:pt>
    <dgm:pt modelId="{4299A12E-3B01-4091-A4B2-65DA563F06E9}" type="pres">
      <dgm:prSet presAssocID="{7AC59C43-2371-4F19-83D0-337052EFE1F1}" presName="composite2" presStyleCnt="0"/>
      <dgm:spPr/>
    </dgm:pt>
    <dgm:pt modelId="{23AA7997-E0D4-4435-8B47-5933835D49E3}" type="pres">
      <dgm:prSet presAssocID="{7AC59C43-2371-4F19-83D0-337052EFE1F1}" presName="background2" presStyleLbl="node2" presStyleIdx="0" presStyleCnt="2"/>
      <dgm:spPr/>
    </dgm:pt>
    <dgm:pt modelId="{9681E560-B181-4AB5-BA7E-5264E3F7D85A}" type="pres">
      <dgm:prSet presAssocID="{7AC59C43-2371-4F19-83D0-337052EFE1F1}" presName="text2" presStyleLbl="fgAcc2" presStyleIdx="0" presStyleCnt="2">
        <dgm:presLayoutVars>
          <dgm:chPref val="3"/>
        </dgm:presLayoutVars>
      </dgm:prSet>
      <dgm:spPr/>
      <dgm:t>
        <a:bodyPr/>
        <a:lstStyle/>
        <a:p>
          <a:endParaRPr lang="id-ID"/>
        </a:p>
      </dgm:t>
    </dgm:pt>
    <dgm:pt modelId="{14296E78-4CB7-4C62-AE5E-D5812516EB3D}" type="pres">
      <dgm:prSet presAssocID="{7AC59C43-2371-4F19-83D0-337052EFE1F1}" presName="hierChild3" presStyleCnt="0"/>
      <dgm:spPr/>
    </dgm:pt>
    <dgm:pt modelId="{8603EAF8-F6E5-4B33-8123-CCD7E3937D49}" type="pres">
      <dgm:prSet presAssocID="{3078D035-2EBC-4E3C-94F3-CA58506A73C5}" presName="Name10" presStyleLbl="parChTrans1D2" presStyleIdx="1" presStyleCnt="2"/>
      <dgm:spPr/>
      <dgm:t>
        <a:bodyPr/>
        <a:lstStyle/>
        <a:p>
          <a:endParaRPr lang="id-ID"/>
        </a:p>
      </dgm:t>
    </dgm:pt>
    <dgm:pt modelId="{3BE48F9B-298E-47A7-8CF1-E80CB387E89E}" type="pres">
      <dgm:prSet presAssocID="{51094878-2DBA-4CD4-93A9-AAE1AC03E4CF}" presName="hierRoot2" presStyleCnt="0"/>
      <dgm:spPr/>
    </dgm:pt>
    <dgm:pt modelId="{657AA26F-8BC1-4C7C-A1D8-4ADD283AD37C}" type="pres">
      <dgm:prSet presAssocID="{51094878-2DBA-4CD4-93A9-AAE1AC03E4CF}" presName="composite2" presStyleCnt="0"/>
      <dgm:spPr/>
    </dgm:pt>
    <dgm:pt modelId="{E7CD4915-C037-484A-9E43-4C47B8AFA990}" type="pres">
      <dgm:prSet presAssocID="{51094878-2DBA-4CD4-93A9-AAE1AC03E4CF}" presName="background2" presStyleLbl="node2" presStyleIdx="1" presStyleCnt="2"/>
      <dgm:spPr/>
    </dgm:pt>
    <dgm:pt modelId="{DB1699EE-DF48-4EE8-956D-0F233172E60A}" type="pres">
      <dgm:prSet presAssocID="{51094878-2DBA-4CD4-93A9-AAE1AC03E4CF}" presName="text2" presStyleLbl="fgAcc2" presStyleIdx="1" presStyleCnt="2">
        <dgm:presLayoutVars>
          <dgm:chPref val="3"/>
        </dgm:presLayoutVars>
      </dgm:prSet>
      <dgm:spPr/>
      <dgm:t>
        <a:bodyPr/>
        <a:lstStyle/>
        <a:p>
          <a:endParaRPr lang="id-ID"/>
        </a:p>
      </dgm:t>
    </dgm:pt>
    <dgm:pt modelId="{A348092F-4F3C-4FCB-8124-906D7B84EAAC}" type="pres">
      <dgm:prSet presAssocID="{51094878-2DBA-4CD4-93A9-AAE1AC03E4CF}" presName="hierChild3" presStyleCnt="0"/>
      <dgm:spPr/>
    </dgm:pt>
  </dgm:ptLst>
  <dgm:cxnLst>
    <dgm:cxn modelId="{22541389-AA3E-4755-9D93-6D63E0FD8802}" type="presOf" srcId="{08560983-D7D5-4903-A6BA-06F347AC6EFA}" destId="{09C5AA04-37E5-43CA-BA31-0F51ECC1BD67}" srcOrd="0" destOrd="0" presId="urn:microsoft.com/office/officeart/2005/8/layout/hierarchy1"/>
    <dgm:cxn modelId="{92CC0CC2-0680-47CA-BCEF-045A80AFAD59}" type="presOf" srcId="{D2FFEC7C-7679-4FEC-A714-968D773D65F4}" destId="{2DFF8FA2-6EAE-4CBF-AA26-EF4E9D34FF16}" srcOrd="0" destOrd="0" presId="urn:microsoft.com/office/officeart/2005/8/layout/hierarchy1"/>
    <dgm:cxn modelId="{EEEAD6E6-3A33-4350-9F0B-7970F236E6B6}" type="presOf" srcId="{51094878-2DBA-4CD4-93A9-AAE1AC03E4CF}" destId="{DB1699EE-DF48-4EE8-956D-0F233172E60A}" srcOrd="0" destOrd="0" presId="urn:microsoft.com/office/officeart/2005/8/layout/hierarchy1"/>
    <dgm:cxn modelId="{078DAFAA-3D0D-4AB9-BF44-2075536B514D}" srcId="{08560983-D7D5-4903-A6BA-06F347AC6EFA}" destId="{51094878-2DBA-4CD4-93A9-AAE1AC03E4CF}" srcOrd="1" destOrd="0" parTransId="{3078D035-2EBC-4E3C-94F3-CA58506A73C5}" sibTransId="{48BBA98C-EB5A-4F6C-9E04-513B3AFF94BB}"/>
    <dgm:cxn modelId="{C083403E-AC18-426B-8CA7-761C064965F6}" srcId="{08560983-D7D5-4903-A6BA-06F347AC6EFA}" destId="{7AC59C43-2371-4F19-83D0-337052EFE1F1}" srcOrd="0" destOrd="0" parTransId="{D2FFEC7C-7679-4FEC-A714-968D773D65F4}" sibTransId="{9B45DDAF-44AB-42E6-9966-E4A03588C599}"/>
    <dgm:cxn modelId="{8B03483E-149F-4E09-B7E8-6C5E637D673F}" srcId="{8167B0F1-8BE4-4277-B8D0-8467BD902BD2}" destId="{08560983-D7D5-4903-A6BA-06F347AC6EFA}" srcOrd="0" destOrd="0" parTransId="{3BEFC991-76A1-4FD6-9155-C476392DD90B}" sibTransId="{08E82DB2-BFCA-4EDB-8631-78E40B305CC5}"/>
    <dgm:cxn modelId="{4F97BE59-55E8-43F4-A45D-9199EB3E41C1}" type="presOf" srcId="{8167B0F1-8BE4-4277-B8D0-8467BD902BD2}" destId="{83B89D65-ED36-4078-A3B2-2ACA249E8D32}" srcOrd="0" destOrd="0" presId="urn:microsoft.com/office/officeart/2005/8/layout/hierarchy1"/>
    <dgm:cxn modelId="{374D4593-39DF-470D-AB8F-529F1DD76B28}" type="presOf" srcId="{3078D035-2EBC-4E3C-94F3-CA58506A73C5}" destId="{8603EAF8-F6E5-4B33-8123-CCD7E3937D49}" srcOrd="0" destOrd="0" presId="urn:microsoft.com/office/officeart/2005/8/layout/hierarchy1"/>
    <dgm:cxn modelId="{54383196-4793-49F9-ABCB-227F0F58B479}" type="presOf" srcId="{7AC59C43-2371-4F19-83D0-337052EFE1F1}" destId="{9681E560-B181-4AB5-BA7E-5264E3F7D85A}" srcOrd="0" destOrd="0" presId="urn:microsoft.com/office/officeart/2005/8/layout/hierarchy1"/>
    <dgm:cxn modelId="{E1D190CB-CE99-4110-AE4B-9974FCE2EE5B}" type="presParOf" srcId="{83B89D65-ED36-4078-A3B2-2ACA249E8D32}" destId="{543353B4-C11B-4859-AC55-28390E52E4ED}" srcOrd="0" destOrd="0" presId="urn:microsoft.com/office/officeart/2005/8/layout/hierarchy1"/>
    <dgm:cxn modelId="{24B053DC-1741-4A58-8EE2-CE1216123C94}" type="presParOf" srcId="{543353B4-C11B-4859-AC55-28390E52E4ED}" destId="{154E35C9-F7DF-4462-AB57-2C86050EC748}" srcOrd="0" destOrd="0" presId="urn:microsoft.com/office/officeart/2005/8/layout/hierarchy1"/>
    <dgm:cxn modelId="{EFEBDB62-8098-4132-8B6F-BEF34AF2899D}" type="presParOf" srcId="{154E35C9-F7DF-4462-AB57-2C86050EC748}" destId="{AC0F7580-F7C7-4876-BD33-B6067A61A3C6}" srcOrd="0" destOrd="0" presId="urn:microsoft.com/office/officeart/2005/8/layout/hierarchy1"/>
    <dgm:cxn modelId="{D9ABD1EB-CE97-4781-B316-29485F4D6E53}" type="presParOf" srcId="{154E35C9-F7DF-4462-AB57-2C86050EC748}" destId="{09C5AA04-37E5-43CA-BA31-0F51ECC1BD67}" srcOrd="1" destOrd="0" presId="urn:microsoft.com/office/officeart/2005/8/layout/hierarchy1"/>
    <dgm:cxn modelId="{A9632737-1FF4-4FC9-8E3E-14701F1FC425}" type="presParOf" srcId="{543353B4-C11B-4859-AC55-28390E52E4ED}" destId="{DCE7C14C-8CEA-4D1C-879C-581F208E0076}" srcOrd="1" destOrd="0" presId="urn:microsoft.com/office/officeart/2005/8/layout/hierarchy1"/>
    <dgm:cxn modelId="{27893B34-426C-447D-91DD-AD2302F827D1}" type="presParOf" srcId="{DCE7C14C-8CEA-4D1C-879C-581F208E0076}" destId="{2DFF8FA2-6EAE-4CBF-AA26-EF4E9D34FF16}" srcOrd="0" destOrd="0" presId="urn:microsoft.com/office/officeart/2005/8/layout/hierarchy1"/>
    <dgm:cxn modelId="{549DA92E-21DB-4142-A9DF-E636CFFF50CE}" type="presParOf" srcId="{DCE7C14C-8CEA-4D1C-879C-581F208E0076}" destId="{3228DE6A-9F5C-4CB0-B48E-2CD949C5F625}" srcOrd="1" destOrd="0" presId="urn:microsoft.com/office/officeart/2005/8/layout/hierarchy1"/>
    <dgm:cxn modelId="{C7CCD0E5-0AE8-4240-94C0-D628AA95DE5C}" type="presParOf" srcId="{3228DE6A-9F5C-4CB0-B48E-2CD949C5F625}" destId="{4299A12E-3B01-4091-A4B2-65DA563F06E9}" srcOrd="0" destOrd="0" presId="urn:microsoft.com/office/officeart/2005/8/layout/hierarchy1"/>
    <dgm:cxn modelId="{7A9B1B5B-0907-4311-91F3-CE003FA3D2AF}" type="presParOf" srcId="{4299A12E-3B01-4091-A4B2-65DA563F06E9}" destId="{23AA7997-E0D4-4435-8B47-5933835D49E3}" srcOrd="0" destOrd="0" presId="urn:microsoft.com/office/officeart/2005/8/layout/hierarchy1"/>
    <dgm:cxn modelId="{685C2A2F-AF02-409F-8DDA-21AD892935AC}" type="presParOf" srcId="{4299A12E-3B01-4091-A4B2-65DA563F06E9}" destId="{9681E560-B181-4AB5-BA7E-5264E3F7D85A}" srcOrd="1" destOrd="0" presId="urn:microsoft.com/office/officeart/2005/8/layout/hierarchy1"/>
    <dgm:cxn modelId="{44DDC91F-1D34-4161-8115-7A913CD2A49D}" type="presParOf" srcId="{3228DE6A-9F5C-4CB0-B48E-2CD949C5F625}" destId="{14296E78-4CB7-4C62-AE5E-D5812516EB3D}" srcOrd="1" destOrd="0" presId="urn:microsoft.com/office/officeart/2005/8/layout/hierarchy1"/>
    <dgm:cxn modelId="{9DF2DE44-2BCF-4F04-AA2F-737101B3F3D0}" type="presParOf" srcId="{DCE7C14C-8CEA-4D1C-879C-581F208E0076}" destId="{8603EAF8-F6E5-4B33-8123-CCD7E3937D49}" srcOrd="2" destOrd="0" presId="urn:microsoft.com/office/officeart/2005/8/layout/hierarchy1"/>
    <dgm:cxn modelId="{4620BEC6-0106-4150-A12C-CA8551DE7CEA}" type="presParOf" srcId="{DCE7C14C-8CEA-4D1C-879C-581F208E0076}" destId="{3BE48F9B-298E-47A7-8CF1-E80CB387E89E}" srcOrd="3" destOrd="0" presId="urn:microsoft.com/office/officeart/2005/8/layout/hierarchy1"/>
    <dgm:cxn modelId="{B19F1F97-2639-41D7-9467-9EAAF85A1078}" type="presParOf" srcId="{3BE48F9B-298E-47A7-8CF1-E80CB387E89E}" destId="{657AA26F-8BC1-4C7C-A1D8-4ADD283AD37C}" srcOrd="0" destOrd="0" presId="urn:microsoft.com/office/officeart/2005/8/layout/hierarchy1"/>
    <dgm:cxn modelId="{D0ECC6C8-D24B-4AEB-B4A8-F1BE0B264D6E}" type="presParOf" srcId="{657AA26F-8BC1-4C7C-A1D8-4ADD283AD37C}" destId="{E7CD4915-C037-484A-9E43-4C47B8AFA990}" srcOrd="0" destOrd="0" presId="urn:microsoft.com/office/officeart/2005/8/layout/hierarchy1"/>
    <dgm:cxn modelId="{AA0C4222-DC8E-436F-AFE4-699508E7CF1C}" type="presParOf" srcId="{657AA26F-8BC1-4C7C-A1D8-4ADD283AD37C}" destId="{DB1699EE-DF48-4EE8-956D-0F233172E60A}" srcOrd="1" destOrd="0" presId="urn:microsoft.com/office/officeart/2005/8/layout/hierarchy1"/>
    <dgm:cxn modelId="{41E4F770-522D-4FAD-865E-163E1BF4D1FD}" type="presParOf" srcId="{3BE48F9B-298E-47A7-8CF1-E80CB387E89E}" destId="{A348092F-4F3C-4FCB-8124-906D7B84EAA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6E1C42-468A-49F0-868C-3516BB24CDB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CB0CB757-859B-4561-B857-6BDCF150EBA5}">
      <dgm:prSet phldrT="[Text]"/>
      <dgm:spPr/>
      <dgm:t>
        <a:bodyPr/>
        <a:lstStyle/>
        <a:p>
          <a:r>
            <a:rPr lang="id-ID" dirty="0" smtClean="0">
              <a:latin typeface="Comic Sans MS" pitchFamily="66" charset="0"/>
            </a:rPr>
            <a:t>Probability Sampling</a:t>
          </a:r>
          <a:endParaRPr lang="id-ID" dirty="0">
            <a:latin typeface="Comic Sans MS" pitchFamily="66" charset="0"/>
          </a:endParaRPr>
        </a:p>
      </dgm:t>
    </dgm:pt>
    <dgm:pt modelId="{CCC32B3F-3958-4BB2-8C57-40194BFFE441}" type="parTrans" cxnId="{14C8D0A7-FB9F-4E63-AA72-136B8EC77A30}">
      <dgm:prSet/>
      <dgm:spPr/>
      <dgm:t>
        <a:bodyPr/>
        <a:lstStyle/>
        <a:p>
          <a:endParaRPr lang="id-ID"/>
        </a:p>
      </dgm:t>
    </dgm:pt>
    <dgm:pt modelId="{7B409384-79FE-43EA-A93B-DA0AF36A2838}" type="sibTrans" cxnId="{14C8D0A7-FB9F-4E63-AA72-136B8EC77A30}">
      <dgm:prSet/>
      <dgm:spPr/>
      <dgm:t>
        <a:bodyPr/>
        <a:lstStyle/>
        <a:p>
          <a:endParaRPr lang="id-ID"/>
        </a:p>
      </dgm:t>
    </dgm:pt>
    <dgm:pt modelId="{58C1A0BC-6220-46F6-97A4-8D2CDF6C9F72}">
      <dgm:prSet phldrT="[Text]"/>
      <dgm:spPr/>
      <dgm:t>
        <a:bodyPr/>
        <a:lstStyle/>
        <a:p>
          <a:r>
            <a:rPr lang="id-ID" dirty="0" smtClean="0">
              <a:latin typeface="Comic Sans MS" pitchFamily="66" charset="0"/>
            </a:rPr>
            <a:t>Acak sederhana (Simple Random)</a:t>
          </a:r>
          <a:endParaRPr lang="id-ID" dirty="0">
            <a:latin typeface="Comic Sans MS" pitchFamily="66" charset="0"/>
          </a:endParaRPr>
        </a:p>
      </dgm:t>
    </dgm:pt>
    <dgm:pt modelId="{812C08C3-FD90-4593-8079-4D465FC43A8C}" type="parTrans" cxnId="{ECE232B5-0742-4677-8D82-A95310EB2389}">
      <dgm:prSet/>
      <dgm:spPr/>
      <dgm:t>
        <a:bodyPr/>
        <a:lstStyle/>
        <a:p>
          <a:endParaRPr lang="id-ID"/>
        </a:p>
      </dgm:t>
    </dgm:pt>
    <dgm:pt modelId="{1D16CF63-524A-478D-A197-5819472257CA}" type="sibTrans" cxnId="{ECE232B5-0742-4677-8D82-A95310EB2389}">
      <dgm:prSet/>
      <dgm:spPr/>
      <dgm:t>
        <a:bodyPr/>
        <a:lstStyle/>
        <a:p>
          <a:endParaRPr lang="id-ID"/>
        </a:p>
      </dgm:t>
    </dgm:pt>
    <dgm:pt modelId="{420F20CF-6CEE-443C-B139-4553B5AC3434}">
      <dgm:prSet phldrT="[Text]"/>
      <dgm:spPr/>
      <dgm:t>
        <a:bodyPr/>
        <a:lstStyle/>
        <a:p>
          <a:r>
            <a:rPr lang="id-ID" dirty="0" smtClean="0">
              <a:latin typeface="Comic Sans MS" pitchFamily="66" charset="0"/>
            </a:rPr>
            <a:t>Acak bertingkat proporsional (proportionate stratified random)</a:t>
          </a:r>
          <a:endParaRPr lang="id-ID" dirty="0">
            <a:latin typeface="Comic Sans MS" pitchFamily="66" charset="0"/>
          </a:endParaRPr>
        </a:p>
      </dgm:t>
    </dgm:pt>
    <dgm:pt modelId="{E277C53E-DE1B-4C6C-A9B6-1BE810A141EE}" type="parTrans" cxnId="{5563E33A-13A1-4E9D-B606-6E3FDC38B028}">
      <dgm:prSet/>
      <dgm:spPr/>
      <dgm:t>
        <a:bodyPr/>
        <a:lstStyle/>
        <a:p>
          <a:endParaRPr lang="id-ID"/>
        </a:p>
      </dgm:t>
    </dgm:pt>
    <dgm:pt modelId="{CFED6C9B-6382-473A-9B21-BC432887E09B}" type="sibTrans" cxnId="{5563E33A-13A1-4E9D-B606-6E3FDC38B028}">
      <dgm:prSet/>
      <dgm:spPr/>
      <dgm:t>
        <a:bodyPr/>
        <a:lstStyle/>
        <a:p>
          <a:endParaRPr lang="id-ID"/>
        </a:p>
      </dgm:t>
    </dgm:pt>
    <dgm:pt modelId="{A4CE86FF-EEC9-4C8A-936D-E59989BA7FF3}">
      <dgm:prSet phldrT="[Text]"/>
      <dgm:spPr/>
      <dgm:t>
        <a:bodyPr/>
        <a:lstStyle/>
        <a:p>
          <a:r>
            <a:rPr lang="id-ID" dirty="0" smtClean="0">
              <a:latin typeface="Comic Sans MS" pitchFamily="66" charset="0"/>
            </a:rPr>
            <a:t>Acak bertingkat tidak proporsional (disproportionate stratified random)</a:t>
          </a:r>
          <a:endParaRPr lang="id-ID" dirty="0">
            <a:latin typeface="Comic Sans MS" pitchFamily="66" charset="0"/>
          </a:endParaRPr>
        </a:p>
      </dgm:t>
    </dgm:pt>
    <dgm:pt modelId="{EF00FBE2-6F03-41A3-A343-5B1E0B42BA3D}" type="parTrans" cxnId="{D4F379AA-80BA-4908-9EEB-E688351A81F1}">
      <dgm:prSet/>
      <dgm:spPr/>
      <dgm:t>
        <a:bodyPr/>
        <a:lstStyle/>
        <a:p>
          <a:endParaRPr lang="id-ID"/>
        </a:p>
      </dgm:t>
    </dgm:pt>
    <dgm:pt modelId="{52E9CE75-84F2-44FA-8BDC-85528D98D5DA}" type="sibTrans" cxnId="{D4F379AA-80BA-4908-9EEB-E688351A81F1}">
      <dgm:prSet/>
      <dgm:spPr/>
      <dgm:t>
        <a:bodyPr/>
        <a:lstStyle/>
        <a:p>
          <a:endParaRPr lang="id-ID"/>
        </a:p>
      </dgm:t>
    </dgm:pt>
    <dgm:pt modelId="{4D894B96-D274-4F98-B150-202D9BDE8CBB}">
      <dgm:prSet phldrT="[Text]"/>
      <dgm:spPr/>
      <dgm:t>
        <a:bodyPr/>
        <a:lstStyle/>
        <a:p>
          <a:r>
            <a:rPr lang="id-ID" dirty="0" smtClean="0">
              <a:latin typeface="Comic Sans MS" pitchFamily="66" charset="0"/>
            </a:rPr>
            <a:t>Cluster/Area sampling </a:t>
          </a:r>
          <a:endParaRPr lang="id-ID" dirty="0">
            <a:latin typeface="Comic Sans MS" pitchFamily="66" charset="0"/>
          </a:endParaRPr>
        </a:p>
      </dgm:t>
    </dgm:pt>
    <dgm:pt modelId="{B6C85B6E-F071-4F06-8420-D95A51F25566}" type="parTrans" cxnId="{877B036E-7E17-4560-A557-A93A72C9EE7F}">
      <dgm:prSet/>
      <dgm:spPr/>
      <dgm:t>
        <a:bodyPr/>
        <a:lstStyle/>
        <a:p>
          <a:endParaRPr lang="id-ID"/>
        </a:p>
      </dgm:t>
    </dgm:pt>
    <dgm:pt modelId="{45C81A95-9BA2-47F2-A23D-1CEFD8809B0B}" type="sibTrans" cxnId="{877B036E-7E17-4560-A557-A93A72C9EE7F}">
      <dgm:prSet/>
      <dgm:spPr/>
      <dgm:t>
        <a:bodyPr/>
        <a:lstStyle/>
        <a:p>
          <a:endParaRPr lang="id-ID"/>
        </a:p>
      </dgm:t>
    </dgm:pt>
    <dgm:pt modelId="{85E04A43-2DFE-41B0-A59B-9707F7543B32}">
      <dgm:prSet phldrT="[Text]"/>
      <dgm:spPr/>
      <dgm:t>
        <a:bodyPr/>
        <a:lstStyle/>
        <a:p>
          <a:r>
            <a:rPr lang="id-ID" dirty="0" smtClean="0">
              <a:latin typeface="Comic Sans MS" pitchFamily="66" charset="0"/>
            </a:rPr>
            <a:t>Teknik yang memberikan peluang yang sama bagi anggota populasi yang dipilih untuk menjadi sampel</a:t>
          </a:r>
          <a:endParaRPr lang="id-ID" dirty="0">
            <a:latin typeface="Comic Sans MS" pitchFamily="66" charset="0"/>
          </a:endParaRPr>
        </a:p>
      </dgm:t>
    </dgm:pt>
    <dgm:pt modelId="{9BA25814-7F17-495A-96DC-F3F8C74CF68D}" type="parTrans" cxnId="{2F6D57DF-A93C-40B7-BB00-EB9FD02EA74C}">
      <dgm:prSet/>
      <dgm:spPr/>
      <dgm:t>
        <a:bodyPr/>
        <a:lstStyle/>
        <a:p>
          <a:endParaRPr lang="id-ID"/>
        </a:p>
      </dgm:t>
    </dgm:pt>
    <dgm:pt modelId="{FCBB18E4-50EC-4A63-8BF3-41164F5E9010}" type="sibTrans" cxnId="{2F6D57DF-A93C-40B7-BB00-EB9FD02EA74C}">
      <dgm:prSet/>
      <dgm:spPr/>
      <dgm:t>
        <a:bodyPr/>
        <a:lstStyle/>
        <a:p>
          <a:endParaRPr lang="id-ID"/>
        </a:p>
      </dgm:t>
    </dgm:pt>
    <dgm:pt modelId="{A5786149-3D77-4DEE-B569-8383A14CE74E}" type="pres">
      <dgm:prSet presAssocID="{056E1C42-468A-49F0-868C-3516BB24CDBB}" presName="linear" presStyleCnt="0">
        <dgm:presLayoutVars>
          <dgm:animLvl val="lvl"/>
          <dgm:resizeHandles val="exact"/>
        </dgm:presLayoutVars>
      </dgm:prSet>
      <dgm:spPr/>
      <dgm:t>
        <a:bodyPr/>
        <a:lstStyle/>
        <a:p>
          <a:endParaRPr lang="id-ID"/>
        </a:p>
      </dgm:t>
    </dgm:pt>
    <dgm:pt modelId="{3E809357-11AC-4EDE-A457-76F734E645F7}" type="pres">
      <dgm:prSet presAssocID="{CB0CB757-859B-4561-B857-6BDCF150EBA5}" presName="parentText" presStyleLbl="node1" presStyleIdx="0" presStyleCnt="2" custScaleY="55686">
        <dgm:presLayoutVars>
          <dgm:chMax val="0"/>
          <dgm:bulletEnabled val="1"/>
        </dgm:presLayoutVars>
      </dgm:prSet>
      <dgm:spPr/>
      <dgm:t>
        <a:bodyPr/>
        <a:lstStyle/>
        <a:p>
          <a:endParaRPr lang="id-ID"/>
        </a:p>
      </dgm:t>
    </dgm:pt>
    <dgm:pt modelId="{4C911C81-6059-4940-B4FD-1165166F6533}" type="pres">
      <dgm:prSet presAssocID="{7B409384-79FE-43EA-A93B-DA0AF36A2838}" presName="spacer" presStyleCnt="0"/>
      <dgm:spPr/>
    </dgm:pt>
    <dgm:pt modelId="{F9914797-B2A5-4E44-AD69-429C428EDBF2}" type="pres">
      <dgm:prSet presAssocID="{85E04A43-2DFE-41B0-A59B-9707F7543B32}" presName="parentText" presStyleLbl="node1" presStyleIdx="1" presStyleCnt="2">
        <dgm:presLayoutVars>
          <dgm:chMax val="0"/>
          <dgm:bulletEnabled val="1"/>
        </dgm:presLayoutVars>
      </dgm:prSet>
      <dgm:spPr/>
      <dgm:t>
        <a:bodyPr/>
        <a:lstStyle/>
        <a:p>
          <a:endParaRPr lang="id-ID"/>
        </a:p>
      </dgm:t>
    </dgm:pt>
    <dgm:pt modelId="{E920FF38-98A2-400F-931D-41B12ABD5C66}" type="pres">
      <dgm:prSet presAssocID="{85E04A43-2DFE-41B0-A59B-9707F7543B32}" presName="childText" presStyleLbl="revTx" presStyleIdx="0" presStyleCnt="1">
        <dgm:presLayoutVars>
          <dgm:bulletEnabled val="1"/>
        </dgm:presLayoutVars>
      </dgm:prSet>
      <dgm:spPr/>
      <dgm:t>
        <a:bodyPr/>
        <a:lstStyle/>
        <a:p>
          <a:endParaRPr lang="id-ID"/>
        </a:p>
      </dgm:t>
    </dgm:pt>
  </dgm:ptLst>
  <dgm:cxnLst>
    <dgm:cxn modelId="{700EB8B9-4649-4276-A23F-82FEBA11E142}" type="presOf" srcId="{4D894B96-D274-4F98-B150-202D9BDE8CBB}" destId="{E920FF38-98A2-400F-931D-41B12ABD5C66}" srcOrd="0" destOrd="3" presId="urn:microsoft.com/office/officeart/2005/8/layout/vList2"/>
    <dgm:cxn modelId="{9826AAF3-79C7-43A3-9B4D-37E83C2FDFE1}" type="presOf" srcId="{420F20CF-6CEE-443C-B139-4553B5AC3434}" destId="{E920FF38-98A2-400F-931D-41B12ABD5C66}" srcOrd="0" destOrd="1" presId="urn:microsoft.com/office/officeart/2005/8/layout/vList2"/>
    <dgm:cxn modelId="{14C8D0A7-FB9F-4E63-AA72-136B8EC77A30}" srcId="{056E1C42-468A-49F0-868C-3516BB24CDBB}" destId="{CB0CB757-859B-4561-B857-6BDCF150EBA5}" srcOrd="0" destOrd="0" parTransId="{CCC32B3F-3958-4BB2-8C57-40194BFFE441}" sibTransId="{7B409384-79FE-43EA-A93B-DA0AF36A2838}"/>
    <dgm:cxn modelId="{D4F379AA-80BA-4908-9EEB-E688351A81F1}" srcId="{85E04A43-2DFE-41B0-A59B-9707F7543B32}" destId="{A4CE86FF-EEC9-4C8A-936D-E59989BA7FF3}" srcOrd="2" destOrd="0" parTransId="{EF00FBE2-6F03-41A3-A343-5B1E0B42BA3D}" sibTransId="{52E9CE75-84F2-44FA-8BDC-85528D98D5DA}"/>
    <dgm:cxn modelId="{312C38BE-F97F-4B4E-8F7C-C403175EF3B1}" type="presOf" srcId="{056E1C42-468A-49F0-868C-3516BB24CDBB}" destId="{A5786149-3D77-4DEE-B569-8383A14CE74E}" srcOrd="0" destOrd="0" presId="urn:microsoft.com/office/officeart/2005/8/layout/vList2"/>
    <dgm:cxn modelId="{8E00A7FD-9A37-4B7B-8B2E-D25EE5FED2DB}" type="presOf" srcId="{58C1A0BC-6220-46F6-97A4-8D2CDF6C9F72}" destId="{E920FF38-98A2-400F-931D-41B12ABD5C66}" srcOrd="0" destOrd="0" presId="urn:microsoft.com/office/officeart/2005/8/layout/vList2"/>
    <dgm:cxn modelId="{1851EBCE-7753-48E3-90F1-D1E7BBA4DAC6}" type="presOf" srcId="{85E04A43-2DFE-41B0-A59B-9707F7543B32}" destId="{F9914797-B2A5-4E44-AD69-429C428EDBF2}" srcOrd="0" destOrd="0" presId="urn:microsoft.com/office/officeart/2005/8/layout/vList2"/>
    <dgm:cxn modelId="{5563E33A-13A1-4E9D-B606-6E3FDC38B028}" srcId="{85E04A43-2DFE-41B0-A59B-9707F7543B32}" destId="{420F20CF-6CEE-443C-B139-4553B5AC3434}" srcOrd="1" destOrd="0" parTransId="{E277C53E-DE1B-4C6C-A9B6-1BE810A141EE}" sibTransId="{CFED6C9B-6382-473A-9B21-BC432887E09B}"/>
    <dgm:cxn modelId="{3CF50443-4886-4BED-B2AD-15769ECBF008}" type="presOf" srcId="{CB0CB757-859B-4561-B857-6BDCF150EBA5}" destId="{3E809357-11AC-4EDE-A457-76F734E645F7}" srcOrd="0" destOrd="0" presId="urn:microsoft.com/office/officeart/2005/8/layout/vList2"/>
    <dgm:cxn modelId="{877B036E-7E17-4560-A557-A93A72C9EE7F}" srcId="{85E04A43-2DFE-41B0-A59B-9707F7543B32}" destId="{4D894B96-D274-4F98-B150-202D9BDE8CBB}" srcOrd="3" destOrd="0" parTransId="{B6C85B6E-F071-4F06-8420-D95A51F25566}" sibTransId="{45C81A95-9BA2-47F2-A23D-1CEFD8809B0B}"/>
    <dgm:cxn modelId="{ECE232B5-0742-4677-8D82-A95310EB2389}" srcId="{85E04A43-2DFE-41B0-A59B-9707F7543B32}" destId="{58C1A0BC-6220-46F6-97A4-8D2CDF6C9F72}" srcOrd="0" destOrd="0" parTransId="{812C08C3-FD90-4593-8079-4D465FC43A8C}" sibTransId="{1D16CF63-524A-478D-A197-5819472257CA}"/>
    <dgm:cxn modelId="{2F6D57DF-A93C-40B7-BB00-EB9FD02EA74C}" srcId="{056E1C42-468A-49F0-868C-3516BB24CDBB}" destId="{85E04A43-2DFE-41B0-A59B-9707F7543B32}" srcOrd="1" destOrd="0" parTransId="{9BA25814-7F17-495A-96DC-F3F8C74CF68D}" sibTransId="{FCBB18E4-50EC-4A63-8BF3-41164F5E9010}"/>
    <dgm:cxn modelId="{E80750C1-E1D0-4996-8F42-0DCE6423F850}" type="presOf" srcId="{A4CE86FF-EEC9-4C8A-936D-E59989BA7FF3}" destId="{E920FF38-98A2-400F-931D-41B12ABD5C66}" srcOrd="0" destOrd="2" presId="urn:microsoft.com/office/officeart/2005/8/layout/vList2"/>
    <dgm:cxn modelId="{AEDB6BE7-3B08-4008-BE7E-293CA5626968}" type="presParOf" srcId="{A5786149-3D77-4DEE-B569-8383A14CE74E}" destId="{3E809357-11AC-4EDE-A457-76F734E645F7}" srcOrd="0" destOrd="0" presId="urn:microsoft.com/office/officeart/2005/8/layout/vList2"/>
    <dgm:cxn modelId="{C3E011C9-FF4A-4DCC-B9E0-09E6E105CD7A}" type="presParOf" srcId="{A5786149-3D77-4DEE-B569-8383A14CE74E}" destId="{4C911C81-6059-4940-B4FD-1165166F6533}" srcOrd="1" destOrd="0" presId="urn:microsoft.com/office/officeart/2005/8/layout/vList2"/>
    <dgm:cxn modelId="{6FA6A367-DF5E-4D68-B10B-5DE318A1AD35}" type="presParOf" srcId="{A5786149-3D77-4DEE-B569-8383A14CE74E}" destId="{F9914797-B2A5-4E44-AD69-429C428EDBF2}" srcOrd="2" destOrd="0" presId="urn:microsoft.com/office/officeart/2005/8/layout/vList2"/>
    <dgm:cxn modelId="{1A85EA3F-0949-4428-BE5C-82146E2E4864}" type="presParOf" srcId="{A5786149-3D77-4DEE-B569-8383A14CE74E}" destId="{E920FF38-98A2-400F-931D-41B12ABD5C6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6E1C42-468A-49F0-868C-3516BB24CDB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CB0CB757-859B-4561-B857-6BDCF150EBA5}">
      <dgm:prSet phldrT="[Text]"/>
      <dgm:spPr/>
      <dgm:t>
        <a:bodyPr/>
        <a:lstStyle/>
        <a:p>
          <a:r>
            <a:rPr lang="id-ID" dirty="0" smtClean="0">
              <a:latin typeface="Comic Sans MS" pitchFamily="66" charset="0"/>
            </a:rPr>
            <a:t>Nonprobability Sampling</a:t>
          </a:r>
          <a:endParaRPr lang="id-ID" dirty="0">
            <a:latin typeface="Comic Sans MS" pitchFamily="66" charset="0"/>
          </a:endParaRPr>
        </a:p>
      </dgm:t>
    </dgm:pt>
    <dgm:pt modelId="{CCC32B3F-3958-4BB2-8C57-40194BFFE441}" type="parTrans" cxnId="{14C8D0A7-FB9F-4E63-AA72-136B8EC77A30}">
      <dgm:prSet/>
      <dgm:spPr/>
      <dgm:t>
        <a:bodyPr/>
        <a:lstStyle/>
        <a:p>
          <a:endParaRPr lang="id-ID"/>
        </a:p>
      </dgm:t>
    </dgm:pt>
    <dgm:pt modelId="{7B409384-79FE-43EA-A93B-DA0AF36A2838}" type="sibTrans" cxnId="{14C8D0A7-FB9F-4E63-AA72-136B8EC77A30}">
      <dgm:prSet/>
      <dgm:spPr/>
      <dgm:t>
        <a:bodyPr/>
        <a:lstStyle/>
        <a:p>
          <a:endParaRPr lang="id-ID"/>
        </a:p>
      </dgm:t>
    </dgm:pt>
    <dgm:pt modelId="{58C1A0BC-6220-46F6-97A4-8D2CDF6C9F72}">
      <dgm:prSet phldrT="[Text]"/>
      <dgm:spPr/>
      <dgm:t>
        <a:bodyPr/>
        <a:lstStyle/>
        <a:p>
          <a:r>
            <a:rPr lang="id-ID" dirty="0" smtClean="0">
              <a:latin typeface="Comic Sans MS" pitchFamily="66" charset="0"/>
            </a:rPr>
            <a:t>Sampling sistematis</a:t>
          </a:r>
          <a:endParaRPr lang="id-ID" dirty="0">
            <a:latin typeface="Comic Sans MS" pitchFamily="66" charset="0"/>
          </a:endParaRPr>
        </a:p>
      </dgm:t>
    </dgm:pt>
    <dgm:pt modelId="{812C08C3-FD90-4593-8079-4D465FC43A8C}" type="parTrans" cxnId="{ECE232B5-0742-4677-8D82-A95310EB2389}">
      <dgm:prSet/>
      <dgm:spPr/>
      <dgm:t>
        <a:bodyPr/>
        <a:lstStyle/>
        <a:p>
          <a:endParaRPr lang="id-ID"/>
        </a:p>
      </dgm:t>
    </dgm:pt>
    <dgm:pt modelId="{1D16CF63-524A-478D-A197-5819472257CA}" type="sibTrans" cxnId="{ECE232B5-0742-4677-8D82-A95310EB2389}">
      <dgm:prSet/>
      <dgm:spPr/>
      <dgm:t>
        <a:bodyPr/>
        <a:lstStyle/>
        <a:p>
          <a:endParaRPr lang="id-ID"/>
        </a:p>
      </dgm:t>
    </dgm:pt>
    <dgm:pt modelId="{420F20CF-6CEE-443C-B139-4553B5AC3434}">
      <dgm:prSet phldrT="[Text]"/>
      <dgm:spPr/>
      <dgm:t>
        <a:bodyPr/>
        <a:lstStyle/>
        <a:p>
          <a:r>
            <a:rPr lang="id-ID" dirty="0" smtClean="0">
              <a:latin typeface="Comic Sans MS" pitchFamily="66" charset="0"/>
            </a:rPr>
            <a:t>Sampling kuota</a:t>
          </a:r>
          <a:endParaRPr lang="id-ID" dirty="0">
            <a:latin typeface="Comic Sans MS" pitchFamily="66" charset="0"/>
          </a:endParaRPr>
        </a:p>
      </dgm:t>
    </dgm:pt>
    <dgm:pt modelId="{E277C53E-DE1B-4C6C-A9B6-1BE810A141EE}" type="parTrans" cxnId="{5563E33A-13A1-4E9D-B606-6E3FDC38B028}">
      <dgm:prSet/>
      <dgm:spPr/>
      <dgm:t>
        <a:bodyPr/>
        <a:lstStyle/>
        <a:p>
          <a:endParaRPr lang="id-ID"/>
        </a:p>
      </dgm:t>
    </dgm:pt>
    <dgm:pt modelId="{CFED6C9B-6382-473A-9B21-BC432887E09B}" type="sibTrans" cxnId="{5563E33A-13A1-4E9D-B606-6E3FDC38B028}">
      <dgm:prSet/>
      <dgm:spPr/>
      <dgm:t>
        <a:bodyPr/>
        <a:lstStyle/>
        <a:p>
          <a:endParaRPr lang="id-ID"/>
        </a:p>
      </dgm:t>
    </dgm:pt>
    <dgm:pt modelId="{A4CE86FF-EEC9-4C8A-936D-E59989BA7FF3}">
      <dgm:prSet phldrT="[Text]"/>
      <dgm:spPr/>
      <dgm:t>
        <a:bodyPr/>
        <a:lstStyle/>
        <a:p>
          <a:r>
            <a:rPr lang="id-ID" dirty="0" smtClean="0">
              <a:latin typeface="Comic Sans MS" pitchFamily="66" charset="0"/>
            </a:rPr>
            <a:t>Sampling incidental</a:t>
          </a:r>
          <a:endParaRPr lang="id-ID" dirty="0">
            <a:latin typeface="Comic Sans MS" pitchFamily="66" charset="0"/>
          </a:endParaRPr>
        </a:p>
      </dgm:t>
    </dgm:pt>
    <dgm:pt modelId="{EF00FBE2-6F03-41A3-A343-5B1E0B42BA3D}" type="parTrans" cxnId="{D4F379AA-80BA-4908-9EEB-E688351A81F1}">
      <dgm:prSet/>
      <dgm:spPr/>
      <dgm:t>
        <a:bodyPr/>
        <a:lstStyle/>
        <a:p>
          <a:endParaRPr lang="id-ID"/>
        </a:p>
      </dgm:t>
    </dgm:pt>
    <dgm:pt modelId="{52E9CE75-84F2-44FA-8BDC-85528D98D5DA}" type="sibTrans" cxnId="{D4F379AA-80BA-4908-9EEB-E688351A81F1}">
      <dgm:prSet/>
      <dgm:spPr/>
      <dgm:t>
        <a:bodyPr/>
        <a:lstStyle/>
        <a:p>
          <a:endParaRPr lang="id-ID"/>
        </a:p>
      </dgm:t>
    </dgm:pt>
    <dgm:pt modelId="{4D894B96-D274-4F98-B150-202D9BDE8CBB}">
      <dgm:prSet phldrT="[Text]"/>
      <dgm:spPr/>
      <dgm:t>
        <a:bodyPr/>
        <a:lstStyle/>
        <a:p>
          <a:r>
            <a:rPr lang="id-ID" dirty="0" smtClean="0">
              <a:latin typeface="Comic Sans MS" pitchFamily="66" charset="0"/>
            </a:rPr>
            <a:t>Purposive sampling</a:t>
          </a:r>
          <a:endParaRPr lang="id-ID" dirty="0">
            <a:latin typeface="Comic Sans MS" pitchFamily="66" charset="0"/>
          </a:endParaRPr>
        </a:p>
      </dgm:t>
    </dgm:pt>
    <dgm:pt modelId="{B6C85B6E-F071-4F06-8420-D95A51F25566}" type="parTrans" cxnId="{877B036E-7E17-4560-A557-A93A72C9EE7F}">
      <dgm:prSet/>
      <dgm:spPr/>
      <dgm:t>
        <a:bodyPr/>
        <a:lstStyle/>
        <a:p>
          <a:endParaRPr lang="id-ID"/>
        </a:p>
      </dgm:t>
    </dgm:pt>
    <dgm:pt modelId="{45C81A95-9BA2-47F2-A23D-1CEFD8809B0B}" type="sibTrans" cxnId="{877B036E-7E17-4560-A557-A93A72C9EE7F}">
      <dgm:prSet/>
      <dgm:spPr/>
      <dgm:t>
        <a:bodyPr/>
        <a:lstStyle/>
        <a:p>
          <a:endParaRPr lang="id-ID"/>
        </a:p>
      </dgm:t>
    </dgm:pt>
    <dgm:pt modelId="{BA84F586-9CEA-4858-960E-866D2406FE66}">
      <dgm:prSet phldrT="[Text]"/>
      <dgm:spPr/>
      <dgm:t>
        <a:bodyPr/>
        <a:lstStyle/>
        <a:p>
          <a:r>
            <a:rPr lang="id-ID" dirty="0" smtClean="0">
              <a:latin typeface="Comic Sans MS" pitchFamily="66" charset="0"/>
            </a:rPr>
            <a:t>Sampling jenuh</a:t>
          </a:r>
          <a:endParaRPr lang="id-ID" dirty="0">
            <a:latin typeface="Comic Sans MS" pitchFamily="66" charset="0"/>
          </a:endParaRPr>
        </a:p>
      </dgm:t>
    </dgm:pt>
    <dgm:pt modelId="{E286A2FE-6B30-47B8-B552-106F16658C2A}" type="parTrans" cxnId="{3B91C61B-2421-4C57-ADD4-FA0B51BFF1CE}">
      <dgm:prSet/>
      <dgm:spPr/>
      <dgm:t>
        <a:bodyPr/>
        <a:lstStyle/>
        <a:p>
          <a:endParaRPr lang="id-ID"/>
        </a:p>
      </dgm:t>
    </dgm:pt>
    <dgm:pt modelId="{F78A6E47-9DEB-4EF0-81BC-EBFC3FAE9308}" type="sibTrans" cxnId="{3B91C61B-2421-4C57-ADD4-FA0B51BFF1CE}">
      <dgm:prSet/>
      <dgm:spPr/>
      <dgm:t>
        <a:bodyPr/>
        <a:lstStyle/>
        <a:p>
          <a:endParaRPr lang="id-ID"/>
        </a:p>
      </dgm:t>
    </dgm:pt>
    <dgm:pt modelId="{9B6D34A6-4ED7-49C8-96CC-2B520FD4A713}">
      <dgm:prSet phldrT="[Text]"/>
      <dgm:spPr/>
      <dgm:t>
        <a:bodyPr/>
        <a:lstStyle/>
        <a:p>
          <a:r>
            <a:rPr lang="id-ID" dirty="0" smtClean="0">
              <a:latin typeface="Comic Sans MS" pitchFamily="66" charset="0"/>
            </a:rPr>
            <a:t>Snowball sampling </a:t>
          </a:r>
          <a:endParaRPr lang="id-ID" dirty="0">
            <a:latin typeface="Comic Sans MS" pitchFamily="66" charset="0"/>
          </a:endParaRPr>
        </a:p>
      </dgm:t>
    </dgm:pt>
    <dgm:pt modelId="{4F57C6CE-BF86-4BD6-96C0-72A731C07660}" type="parTrans" cxnId="{E28BB558-72C1-4F51-842D-F64D691EB086}">
      <dgm:prSet/>
      <dgm:spPr/>
      <dgm:t>
        <a:bodyPr/>
        <a:lstStyle/>
        <a:p>
          <a:endParaRPr lang="id-ID"/>
        </a:p>
      </dgm:t>
    </dgm:pt>
    <dgm:pt modelId="{6A811D23-5364-48DF-BADF-95497021BCF3}" type="sibTrans" cxnId="{E28BB558-72C1-4F51-842D-F64D691EB086}">
      <dgm:prSet/>
      <dgm:spPr/>
      <dgm:t>
        <a:bodyPr/>
        <a:lstStyle/>
        <a:p>
          <a:endParaRPr lang="id-ID"/>
        </a:p>
      </dgm:t>
    </dgm:pt>
    <dgm:pt modelId="{8717084A-BFC1-4DFC-AF4A-15AAA2D55585}">
      <dgm:prSet phldrT="[Text]"/>
      <dgm:spPr/>
      <dgm:t>
        <a:bodyPr/>
        <a:lstStyle/>
        <a:p>
          <a:r>
            <a:rPr lang="id-ID" dirty="0" smtClean="0">
              <a:latin typeface="Comic Sans MS" pitchFamily="66" charset="0"/>
            </a:rPr>
            <a:t>Teknik yang tidak memberikan peluang yang sama bagi angguta populasi yang dipilih untuk menjadi sampel</a:t>
          </a:r>
          <a:endParaRPr lang="id-ID" dirty="0">
            <a:latin typeface="Comic Sans MS" pitchFamily="66" charset="0"/>
          </a:endParaRPr>
        </a:p>
      </dgm:t>
    </dgm:pt>
    <dgm:pt modelId="{1C235DD7-FB2F-4CC5-BFFC-0DF2F78DE3D1}" type="parTrans" cxnId="{E9D99D6F-A725-40AC-A434-EAF71A3781F0}">
      <dgm:prSet/>
      <dgm:spPr/>
      <dgm:t>
        <a:bodyPr/>
        <a:lstStyle/>
        <a:p>
          <a:endParaRPr lang="id-ID"/>
        </a:p>
      </dgm:t>
    </dgm:pt>
    <dgm:pt modelId="{C9575B91-035B-45BE-8526-4A4D2882F8C7}" type="sibTrans" cxnId="{E9D99D6F-A725-40AC-A434-EAF71A3781F0}">
      <dgm:prSet/>
      <dgm:spPr/>
      <dgm:t>
        <a:bodyPr/>
        <a:lstStyle/>
        <a:p>
          <a:endParaRPr lang="id-ID"/>
        </a:p>
      </dgm:t>
    </dgm:pt>
    <dgm:pt modelId="{A5786149-3D77-4DEE-B569-8383A14CE74E}" type="pres">
      <dgm:prSet presAssocID="{056E1C42-468A-49F0-868C-3516BB24CDBB}" presName="linear" presStyleCnt="0">
        <dgm:presLayoutVars>
          <dgm:animLvl val="lvl"/>
          <dgm:resizeHandles val="exact"/>
        </dgm:presLayoutVars>
      </dgm:prSet>
      <dgm:spPr/>
      <dgm:t>
        <a:bodyPr/>
        <a:lstStyle/>
        <a:p>
          <a:endParaRPr lang="id-ID"/>
        </a:p>
      </dgm:t>
    </dgm:pt>
    <dgm:pt modelId="{3E809357-11AC-4EDE-A457-76F734E645F7}" type="pres">
      <dgm:prSet presAssocID="{CB0CB757-859B-4561-B857-6BDCF150EBA5}" presName="parentText" presStyleLbl="node1" presStyleIdx="0" presStyleCnt="2" custScaleY="64396">
        <dgm:presLayoutVars>
          <dgm:chMax val="0"/>
          <dgm:bulletEnabled val="1"/>
        </dgm:presLayoutVars>
      </dgm:prSet>
      <dgm:spPr/>
      <dgm:t>
        <a:bodyPr/>
        <a:lstStyle/>
        <a:p>
          <a:endParaRPr lang="id-ID"/>
        </a:p>
      </dgm:t>
    </dgm:pt>
    <dgm:pt modelId="{98109433-55BB-4300-88D5-2A14D93A9ABA}" type="pres">
      <dgm:prSet presAssocID="{7B409384-79FE-43EA-A93B-DA0AF36A2838}" presName="spacer" presStyleCnt="0"/>
      <dgm:spPr/>
    </dgm:pt>
    <dgm:pt modelId="{80AF76A5-94F6-4494-94C4-99A0FEFCB416}" type="pres">
      <dgm:prSet presAssocID="{8717084A-BFC1-4DFC-AF4A-15AAA2D55585}" presName="parentText" presStyleLbl="node1" presStyleIdx="1" presStyleCnt="2">
        <dgm:presLayoutVars>
          <dgm:chMax val="0"/>
          <dgm:bulletEnabled val="1"/>
        </dgm:presLayoutVars>
      </dgm:prSet>
      <dgm:spPr/>
      <dgm:t>
        <a:bodyPr/>
        <a:lstStyle/>
        <a:p>
          <a:endParaRPr lang="id-ID"/>
        </a:p>
      </dgm:t>
    </dgm:pt>
    <dgm:pt modelId="{E1559237-0005-4060-923B-8AC40E589DAA}" type="pres">
      <dgm:prSet presAssocID="{8717084A-BFC1-4DFC-AF4A-15AAA2D55585}" presName="childText" presStyleLbl="revTx" presStyleIdx="0" presStyleCnt="1">
        <dgm:presLayoutVars>
          <dgm:bulletEnabled val="1"/>
        </dgm:presLayoutVars>
      </dgm:prSet>
      <dgm:spPr/>
      <dgm:t>
        <a:bodyPr/>
        <a:lstStyle/>
        <a:p>
          <a:endParaRPr lang="id-ID"/>
        </a:p>
      </dgm:t>
    </dgm:pt>
  </dgm:ptLst>
  <dgm:cxnLst>
    <dgm:cxn modelId="{6EFDC02A-CB9B-4AFC-BD95-310890EDD90A}" type="presOf" srcId="{4D894B96-D274-4F98-B150-202D9BDE8CBB}" destId="{E1559237-0005-4060-923B-8AC40E589DAA}" srcOrd="0" destOrd="3" presId="urn:microsoft.com/office/officeart/2005/8/layout/vList2"/>
    <dgm:cxn modelId="{3B91C61B-2421-4C57-ADD4-FA0B51BFF1CE}" srcId="{8717084A-BFC1-4DFC-AF4A-15AAA2D55585}" destId="{BA84F586-9CEA-4858-960E-866D2406FE66}" srcOrd="4" destOrd="0" parTransId="{E286A2FE-6B30-47B8-B552-106F16658C2A}" sibTransId="{F78A6E47-9DEB-4EF0-81BC-EBFC3FAE9308}"/>
    <dgm:cxn modelId="{D4F379AA-80BA-4908-9EEB-E688351A81F1}" srcId="{8717084A-BFC1-4DFC-AF4A-15AAA2D55585}" destId="{A4CE86FF-EEC9-4C8A-936D-E59989BA7FF3}" srcOrd="2" destOrd="0" parTransId="{EF00FBE2-6F03-41A3-A343-5B1E0B42BA3D}" sibTransId="{52E9CE75-84F2-44FA-8BDC-85528D98D5DA}"/>
    <dgm:cxn modelId="{E28BB558-72C1-4F51-842D-F64D691EB086}" srcId="{8717084A-BFC1-4DFC-AF4A-15AAA2D55585}" destId="{9B6D34A6-4ED7-49C8-96CC-2B520FD4A713}" srcOrd="5" destOrd="0" parTransId="{4F57C6CE-BF86-4BD6-96C0-72A731C07660}" sibTransId="{6A811D23-5364-48DF-BADF-95497021BCF3}"/>
    <dgm:cxn modelId="{0C554D11-025C-4DCE-AD75-701E85AFD562}" type="presOf" srcId="{58C1A0BC-6220-46F6-97A4-8D2CDF6C9F72}" destId="{E1559237-0005-4060-923B-8AC40E589DAA}" srcOrd="0" destOrd="0" presId="urn:microsoft.com/office/officeart/2005/8/layout/vList2"/>
    <dgm:cxn modelId="{14C8D0A7-FB9F-4E63-AA72-136B8EC77A30}" srcId="{056E1C42-468A-49F0-868C-3516BB24CDBB}" destId="{CB0CB757-859B-4561-B857-6BDCF150EBA5}" srcOrd="0" destOrd="0" parTransId="{CCC32B3F-3958-4BB2-8C57-40194BFFE441}" sibTransId="{7B409384-79FE-43EA-A93B-DA0AF36A2838}"/>
    <dgm:cxn modelId="{F0EA7E81-36B3-4E5D-97D4-B556CE2E9FC2}" type="presOf" srcId="{8717084A-BFC1-4DFC-AF4A-15AAA2D55585}" destId="{80AF76A5-94F6-4494-94C4-99A0FEFCB416}" srcOrd="0" destOrd="0" presId="urn:microsoft.com/office/officeart/2005/8/layout/vList2"/>
    <dgm:cxn modelId="{E1544C66-C5A1-4155-8791-CA768A54E2EF}" type="presOf" srcId="{056E1C42-468A-49F0-868C-3516BB24CDBB}" destId="{A5786149-3D77-4DEE-B569-8383A14CE74E}" srcOrd="0" destOrd="0" presId="urn:microsoft.com/office/officeart/2005/8/layout/vList2"/>
    <dgm:cxn modelId="{EBBE8DE0-FE7C-462D-9B3F-0ACEC1B22DAC}" type="presOf" srcId="{CB0CB757-859B-4561-B857-6BDCF150EBA5}" destId="{3E809357-11AC-4EDE-A457-76F734E645F7}" srcOrd="0" destOrd="0" presId="urn:microsoft.com/office/officeart/2005/8/layout/vList2"/>
    <dgm:cxn modelId="{ABB4F940-8A50-4468-AFF0-148A79E0664A}" type="presOf" srcId="{BA84F586-9CEA-4858-960E-866D2406FE66}" destId="{E1559237-0005-4060-923B-8AC40E589DAA}" srcOrd="0" destOrd="4" presId="urn:microsoft.com/office/officeart/2005/8/layout/vList2"/>
    <dgm:cxn modelId="{5563E33A-13A1-4E9D-B606-6E3FDC38B028}" srcId="{8717084A-BFC1-4DFC-AF4A-15AAA2D55585}" destId="{420F20CF-6CEE-443C-B139-4553B5AC3434}" srcOrd="1" destOrd="0" parTransId="{E277C53E-DE1B-4C6C-A9B6-1BE810A141EE}" sibTransId="{CFED6C9B-6382-473A-9B21-BC432887E09B}"/>
    <dgm:cxn modelId="{0793BF46-6B9C-4CC1-BC6A-48D3B76F7CF1}" type="presOf" srcId="{A4CE86FF-EEC9-4C8A-936D-E59989BA7FF3}" destId="{E1559237-0005-4060-923B-8AC40E589DAA}" srcOrd="0" destOrd="2" presId="urn:microsoft.com/office/officeart/2005/8/layout/vList2"/>
    <dgm:cxn modelId="{E9D99D6F-A725-40AC-A434-EAF71A3781F0}" srcId="{056E1C42-468A-49F0-868C-3516BB24CDBB}" destId="{8717084A-BFC1-4DFC-AF4A-15AAA2D55585}" srcOrd="1" destOrd="0" parTransId="{1C235DD7-FB2F-4CC5-BFFC-0DF2F78DE3D1}" sibTransId="{C9575B91-035B-45BE-8526-4A4D2882F8C7}"/>
    <dgm:cxn modelId="{877B036E-7E17-4560-A557-A93A72C9EE7F}" srcId="{8717084A-BFC1-4DFC-AF4A-15AAA2D55585}" destId="{4D894B96-D274-4F98-B150-202D9BDE8CBB}" srcOrd="3" destOrd="0" parTransId="{B6C85B6E-F071-4F06-8420-D95A51F25566}" sibTransId="{45C81A95-9BA2-47F2-A23D-1CEFD8809B0B}"/>
    <dgm:cxn modelId="{84BE3735-3C33-48EC-81B3-0C1EE964FC3E}" type="presOf" srcId="{420F20CF-6CEE-443C-B139-4553B5AC3434}" destId="{E1559237-0005-4060-923B-8AC40E589DAA}" srcOrd="0" destOrd="1" presId="urn:microsoft.com/office/officeart/2005/8/layout/vList2"/>
    <dgm:cxn modelId="{21B63F82-7CBA-4B9E-840B-DC3547E6AB80}" type="presOf" srcId="{9B6D34A6-4ED7-49C8-96CC-2B520FD4A713}" destId="{E1559237-0005-4060-923B-8AC40E589DAA}" srcOrd="0" destOrd="5" presId="urn:microsoft.com/office/officeart/2005/8/layout/vList2"/>
    <dgm:cxn modelId="{ECE232B5-0742-4677-8D82-A95310EB2389}" srcId="{8717084A-BFC1-4DFC-AF4A-15AAA2D55585}" destId="{58C1A0BC-6220-46F6-97A4-8D2CDF6C9F72}" srcOrd="0" destOrd="0" parTransId="{812C08C3-FD90-4593-8079-4D465FC43A8C}" sibTransId="{1D16CF63-524A-478D-A197-5819472257CA}"/>
    <dgm:cxn modelId="{92E70DE5-23C9-4B7E-8EDB-9366E9DD6DF3}" type="presParOf" srcId="{A5786149-3D77-4DEE-B569-8383A14CE74E}" destId="{3E809357-11AC-4EDE-A457-76F734E645F7}" srcOrd="0" destOrd="0" presId="urn:microsoft.com/office/officeart/2005/8/layout/vList2"/>
    <dgm:cxn modelId="{5CFAC70B-7867-4EAC-99E1-D5D5EC9F8108}" type="presParOf" srcId="{A5786149-3D77-4DEE-B569-8383A14CE74E}" destId="{98109433-55BB-4300-88D5-2A14D93A9ABA}" srcOrd="1" destOrd="0" presId="urn:microsoft.com/office/officeart/2005/8/layout/vList2"/>
    <dgm:cxn modelId="{235F3F94-E55F-4E47-B81C-A46012E41B04}" type="presParOf" srcId="{A5786149-3D77-4DEE-B569-8383A14CE74E}" destId="{80AF76A5-94F6-4494-94C4-99A0FEFCB416}" srcOrd="2" destOrd="0" presId="urn:microsoft.com/office/officeart/2005/8/layout/vList2"/>
    <dgm:cxn modelId="{7EA317FB-CD49-4911-8735-D288DCD7B91B}" type="presParOf" srcId="{A5786149-3D77-4DEE-B569-8383A14CE74E}" destId="{E1559237-0005-4060-923B-8AC40E589DAA}"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3EAF8-F6E5-4B33-8123-CCD7E3937D49}">
      <dsp:nvSpPr>
        <dsp:cNvPr id="0" name=""/>
        <dsp:cNvSpPr/>
      </dsp:nvSpPr>
      <dsp:spPr>
        <a:xfrm>
          <a:off x="2624254" y="1307135"/>
          <a:ext cx="1256101" cy="597790"/>
        </a:xfrm>
        <a:custGeom>
          <a:avLst/>
          <a:gdLst/>
          <a:ahLst/>
          <a:cxnLst/>
          <a:rect l="0" t="0" r="0" b="0"/>
          <a:pathLst>
            <a:path>
              <a:moveTo>
                <a:pt x="0" y="0"/>
              </a:moveTo>
              <a:lnTo>
                <a:pt x="0" y="407376"/>
              </a:lnTo>
              <a:lnTo>
                <a:pt x="1256101" y="407376"/>
              </a:lnTo>
              <a:lnTo>
                <a:pt x="1256101" y="59779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FF8FA2-6EAE-4CBF-AA26-EF4E9D34FF16}">
      <dsp:nvSpPr>
        <dsp:cNvPr id="0" name=""/>
        <dsp:cNvSpPr/>
      </dsp:nvSpPr>
      <dsp:spPr>
        <a:xfrm>
          <a:off x="1368153" y="1307135"/>
          <a:ext cx="1256101" cy="597790"/>
        </a:xfrm>
        <a:custGeom>
          <a:avLst/>
          <a:gdLst/>
          <a:ahLst/>
          <a:cxnLst/>
          <a:rect l="0" t="0" r="0" b="0"/>
          <a:pathLst>
            <a:path>
              <a:moveTo>
                <a:pt x="1256101" y="0"/>
              </a:moveTo>
              <a:lnTo>
                <a:pt x="1256101" y="407376"/>
              </a:lnTo>
              <a:lnTo>
                <a:pt x="0" y="407376"/>
              </a:lnTo>
              <a:lnTo>
                <a:pt x="0" y="59779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0F7580-F7C7-4876-BD33-B6067A61A3C6}">
      <dsp:nvSpPr>
        <dsp:cNvPr id="0" name=""/>
        <dsp:cNvSpPr/>
      </dsp:nvSpPr>
      <dsp:spPr>
        <a:xfrm>
          <a:off x="1596535" y="1931"/>
          <a:ext cx="2055439" cy="130520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C5AA04-37E5-43CA-BA31-0F51ECC1BD67}">
      <dsp:nvSpPr>
        <dsp:cNvPr id="0" name=""/>
        <dsp:cNvSpPr/>
      </dsp:nvSpPr>
      <dsp:spPr>
        <a:xfrm>
          <a:off x="1824917" y="218894"/>
          <a:ext cx="2055439" cy="130520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Comic Sans MS" pitchFamily="66" charset="0"/>
            </a:rPr>
            <a:t>Teknik Sampling</a:t>
          </a:r>
          <a:endParaRPr lang="id-ID" sz="2000" kern="1200" dirty="0">
            <a:latin typeface="Comic Sans MS" pitchFamily="66" charset="0"/>
          </a:endParaRPr>
        </a:p>
      </dsp:txBody>
      <dsp:txXfrm>
        <a:off x="1863145" y="257122"/>
        <a:ext cx="1978983" cy="1228747"/>
      </dsp:txXfrm>
    </dsp:sp>
    <dsp:sp modelId="{23AA7997-E0D4-4435-8B47-5933835D49E3}">
      <dsp:nvSpPr>
        <dsp:cNvPr id="0" name=""/>
        <dsp:cNvSpPr/>
      </dsp:nvSpPr>
      <dsp:spPr>
        <a:xfrm>
          <a:off x="340433" y="1904925"/>
          <a:ext cx="2055439" cy="130520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81E560-B181-4AB5-BA7E-5264E3F7D85A}">
      <dsp:nvSpPr>
        <dsp:cNvPr id="0" name=""/>
        <dsp:cNvSpPr/>
      </dsp:nvSpPr>
      <dsp:spPr>
        <a:xfrm>
          <a:off x="568815" y="2121888"/>
          <a:ext cx="2055439" cy="130520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Comic Sans MS" pitchFamily="66" charset="0"/>
            </a:rPr>
            <a:t>Probability Sampling</a:t>
          </a:r>
          <a:endParaRPr lang="id-ID" sz="2000" kern="1200" dirty="0">
            <a:latin typeface="Comic Sans MS" pitchFamily="66" charset="0"/>
          </a:endParaRPr>
        </a:p>
      </dsp:txBody>
      <dsp:txXfrm>
        <a:off x="607043" y="2160116"/>
        <a:ext cx="1978983" cy="1228747"/>
      </dsp:txXfrm>
    </dsp:sp>
    <dsp:sp modelId="{E7CD4915-C037-484A-9E43-4C47B8AFA990}">
      <dsp:nvSpPr>
        <dsp:cNvPr id="0" name=""/>
        <dsp:cNvSpPr/>
      </dsp:nvSpPr>
      <dsp:spPr>
        <a:xfrm>
          <a:off x="2852637" y="1904925"/>
          <a:ext cx="2055439" cy="130520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699EE-DF48-4EE8-956D-0F233172E60A}">
      <dsp:nvSpPr>
        <dsp:cNvPr id="0" name=""/>
        <dsp:cNvSpPr/>
      </dsp:nvSpPr>
      <dsp:spPr>
        <a:xfrm>
          <a:off x="3081019" y="2121888"/>
          <a:ext cx="2055439" cy="130520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latin typeface="Comic Sans MS" pitchFamily="66" charset="0"/>
            </a:rPr>
            <a:t>Nonprobability Sampling</a:t>
          </a:r>
          <a:endParaRPr lang="id-ID" sz="2000" kern="1200" dirty="0">
            <a:latin typeface="Comic Sans MS" pitchFamily="66" charset="0"/>
          </a:endParaRPr>
        </a:p>
      </dsp:txBody>
      <dsp:txXfrm>
        <a:off x="3119247" y="2160116"/>
        <a:ext cx="1978983" cy="1228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09357-11AC-4EDE-A457-76F734E645F7}">
      <dsp:nvSpPr>
        <dsp:cNvPr id="0" name=""/>
        <dsp:cNvSpPr/>
      </dsp:nvSpPr>
      <dsp:spPr>
        <a:xfrm>
          <a:off x="0" y="7974"/>
          <a:ext cx="7386614" cy="87039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id-ID" sz="2500" kern="1200" dirty="0" smtClean="0">
              <a:latin typeface="Comic Sans MS" pitchFamily="66" charset="0"/>
            </a:rPr>
            <a:t>Probability Sampling</a:t>
          </a:r>
          <a:endParaRPr lang="id-ID" sz="2500" kern="1200" dirty="0">
            <a:latin typeface="Comic Sans MS" pitchFamily="66" charset="0"/>
          </a:endParaRPr>
        </a:p>
      </dsp:txBody>
      <dsp:txXfrm>
        <a:off x="42489" y="50463"/>
        <a:ext cx="7301636" cy="785420"/>
      </dsp:txXfrm>
    </dsp:sp>
    <dsp:sp modelId="{F9914797-B2A5-4E44-AD69-429C428EDBF2}">
      <dsp:nvSpPr>
        <dsp:cNvPr id="0" name=""/>
        <dsp:cNvSpPr/>
      </dsp:nvSpPr>
      <dsp:spPr>
        <a:xfrm>
          <a:off x="0" y="950372"/>
          <a:ext cx="7386614" cy="156304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id-ID" sz="2500" kern="1200" dirty="0" smtClean="0">
              <a:latin typeface="Comic Sans MS" pitchFamily="66" charset="0"/>
            </a:rPr>
            <a:t>Teknik yang memberikan peluang yang sama bagi anggota populasi yang dipilih untuk menjadi sampel</a:t>
          </a:r>
          <a:endParaRPr lang="id-ID" sz="2500" kern="1200" dirty="0">
            <a:latin typeface="Comic Sans MS" pitchFamily="66" charset="0"/>
          </a:endParaRPr>
        </a:p>
      </dsp:txBody>
      <dsp:txXfrm>
        <a:off x="76302" y="1026674"/>
        <a:ext cx="7234010" cy="1410442"/>
      </dsp:txXfrm>
    </dsp:sp>
    <dsp:sp modelId="{E920FF38-98A2-400F-931D-41B12ABD5C66}">
      <dsp:nvSpPr>
        <dsp:cNvPr id="0" name=""/>
        <dsp:cNvSpPr/>
      </dsp:nvSpPr>
      <dsp:spPr>
        <a:xfrm>
          <a:off x="0" y="2513419"/>
          <a:ext cx="7386614" cy="222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525"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id-ID" sz="2000" kern="1200" dirty="0" smtClean="0">
              <a:latin typeface="Comic Sans MS" pitchFamily="66" charset="0"/>
            </a:rPr>
            <a:t>Acak sederhana (Simple Random)</a:t>
          </a:r>
          <a:endParaRPr lang="id-ID" sz="2000" kern="1200" dirty="0">
            <a:latin typeface="Comic Sans MS" pitchFamily="66" charset="0"/>
          </a:endParaRPr>
        </a:p>
        <a:p>
          <a:pPr marL="228600" lvl="1" indent="-228600" algn="l" defTabSz="889000">
            <a:lnSpc>
              <a:spcPct val="90000"/>
            </a:lnSpc>
            <a:spcBef>
              <a:spcPct val="0"/>
            </a:spcBef>
            <a:spcAft>
              <a:spcPct val="20000"/>
            </a:spcAft>
            <a:buChar char="••"/>
          </a:pPr>
          <a:r>
            <a:rPr lang="id-ID" sz="2000" kern="1200" dirty="0" smtClean="0">
              <a:latin typeface="Comic Sans MS" pitchFamily="66" charset="0"/>
            </a:rPr>
            <a:t>Acak bertingkat proporsional (proportionate stratified random)</a:t>
          </a:r>
          <a:endParaRPr lang="id-ID" sz="2000" kern="1200" dirty="0">
            <a:latin typeface="Comic Sans MS" pitchFamily="66" charset="0"/>
          </a:endParaRPr>
        </a:p>
        <a:p>
          <a:pPr marL="228600" lvl="1" indent="-228600" algn="l" defTabSz="889000">
            <a:lnSpc>
              <a:spcPct val="90000"/>
            </a:lnSpc>
            <a:spcBef>
              <a:spcPct val="0"/>
            </a:spcBef>
            <a:spcAft>
              <a:spcPct val="20000"/>
            </a:spcAft>
            <a:buChar char="••"/>
          </a:pPr>
          <a:r>
            <a:rPr lang="id-ID" sz="2000" kern="1200" dirty="0" smtClean="0">
              <a:latin typeface="Comic Sans MS" pitchFamily="66" charset="0"/>
            </a:rPr>
            <a:t>Acak bertingkat tidak proporsional (disproportionate stratified random)</a:t>
          </a:r>
          <a:endParaRPr lang="id-ID" sz="2000" kern="1200" dirty="0">
            <a:latin typeface="Comic Sans MS" pitchFamily="66" charset="0"/>
          </a:endParaRPr>
        </a:p>
        <a:p>
          <a:pPr marL="228600" lvl="1" indent="-228600" algn="l" defTabSz="889000">
            <a:lnSpc>
              <a:spcPct val="90000"/>
            </a:lnSpc>
            <a:spcBef>
              <a:spcPct val="0"/>
            </a:spcBef>
            <a:spcAft>
              <a:spcPct val="20000"/>
            </a:spcAft>
            <a:buChar char="••"/>
          </a:pPr>
          <a:r>
            <a:rPr lang="id-ID" sz="2000" kern="1200" dirty="0" smtClean="0">
              <a:latin typeface="Comic Sans MS" pitchFamily="66" charset="0"/>
            </a:rPr>
            <a:t>Cluster/Area sampling </a:t>
          </a:r>
          <a:endParaRPr lang="id-ID" sz="2000" kern="1200" dirty="0">
            <a:latin typeface="Comic Sans MS" pitchFamily="66" charset="0"/>
          </a:endParaRPr>
        </a:p>
      </dsp:txBody>
      <dsp:txXfrm>
        <a:off x="0" y="2513419"/>
        <a:ext cx="7386614" cy="2225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09357-11AC-4EDE-A457-76F734E645F7}">
      <dsp:nvSpPr>
        <dsp:cNvPr id="0" name=""/>
        <dsp:cNvSpPr/>
      </dsp:nvSpPr>
      <dsp:spPr>
        <a:xfrm>
          <a:off x="0" y="86967"/>
          <a:ext cx="7386614" cy="92601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id-ID" sz="2300" kern="1200" dirty="0" smtClean="0">
              <a:latin typeface="Comic Sans MS" pitchFamily="66" charset="0"/>
            </a:rPr>
            <a:t>Nonprobability Sampling</a:t>
          </a:r>
          <a:endParaRPr lang="id-ID" sz="2300" kern="1200" dirty="0">
            <a:latin typeface="Comic Sans MS" pitchFamily="66" charset="0"/>
          </a:endParaRPr>
        </a:p>
      </dsp:txBody>
      <dsp:txXfrm>
        <a:off x="45204" y="132171"/>
        <a:ext cx="7296206" cy="835608"/>
      </dsp:txXfrm>
    </dsp:sp>
    <dsp:sp modelId="{80AF76A5-94F6-4494-94C4-99A0FEFCB416}">
      <dsp:nvSpPr>
        <dsp:cNvPr id="0" name=""/>
        <dsp:cNvSpPr/>
      </dsp:nvSpPr>
      <dsp:spPr>
        <a:xfrm>
          <a:off x="0" y="1079223"/>
          <a:ext cx="7386614" cy="14380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id-ID" sz="2300" kern="1200" dirty="0" smtClean="0">
              <a:latin typeface="Comic Sans MS" pitchFamily="66" charset="0"/>
            </a:rPr>
            <a:t>Teknik yang tidak memberikan peluang yang sama bagi angguta populasi yang dipilih untuk menjadi sampel</a:t>
          </a:r>
          <a:endParaRPr lang="id-ID" sz="2300" kern="1200" dirty="0">
            <a:latin typeface="Comic Sans MS" pitchFamily="66" charset="0"/>
          </a:endParaRPr>
        </a:p>
      </dsp:txBody>
      <dsp:txXfrm>
        <a:off x="70198" y="1149421"/>
        <a:ext cx="7246218" cy="1297607"/>
      </dsp:txXfrm>
    </dsp:sp>
    <dsp:sp modelId="{E1559237-0005-4060-923B-8AC40E589DAA}">
      <dsp:nvSpPr>
        <dsp:cNvPr id="0" name=""/>
        <dsp:cNvSpPr/>
      </dsp:nvSpPr>
      <dsp:spPr>
        <a:xfrm>
          <a:off x="0" y="2517226"/>
          <a:ext cx="7386614" cy="2142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525"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id-ID" sz="1800" kern="1200" dirty="0" smtClean="0">
              <a:latin typeface="Comic Sans MS" pitchFamily="66" charset="0"/>
            </a:rPr>
            <a:t>Sampling sistematis</a:t>
          </a:r>
          <a:endParaRPr lang="id-ID" sz="1800" kern="1200" dirty="0">
            <a:latin typeface="Comic Sans MS" pitchFamily="66" charset="0"/>
          </a:endParaRPr>
        </a:p>
        <a:p>
          <a:pPr marL="171450" lvl="1" indent="-171450" algn="l" defTabSz="800100">
            <a:lnSpc>
              <a:spcPct val="90000"/>
            </a:lnSpc>
            <a:spcBef>
              <a:spcPct val="0"/>
            </a:spcBef>
            <a:spcAft>
              <a:spcPct val="20000"/>
            </a:spcAft>
            <a:buChar char="••"/>
          </a:pPr>
          <a:r>
            <a:rPr lang="id-ID" sz="1800" kern="1200" dirty="0" smtClean="0">
              <a:latin typeface="Comic Sans MS" pitchFamily="66" charset="0"/>
            </a:rPr>
            <a:t>Sampling kuota</a:t>
          </a:r>
          <a:endParaRPr lang="id-ID" sz="1800" kern="1200" dirty="0">
            <a:latin typeface="Comic Sans MS" pitchFamily="66" charset="0"/>
          </a:endParaRPr>
        </a:p>
        <a:p>
          <a:pPr marL="171450" lvl="1" indent="-171450" algn="l" defTabSz="800100">
            <a:lnSpc>
              <a:spcPct val="90000"/>
            </a:lnSpc>
            <a:spcBef>
              <a:spcPct val="0"/>
            </a:spcBef>
            <a:spcAft>
              <a:spcPct val="20000"/>
            </a:spcAft>
            <a:buChar char="••"/>
          </a:pPr>
          <a:r>
            <a:rPr lang="id-ID" sz="1800" kern="1200" dirty="0" smtClean="0">
              <a:latin typeface="Comic Sans MS" pitchFamily="66" charset="0"/>
            </a:rPr>
            <a:t>Sampling incidental</a:t>
          </a:r>
          <a:endParaRPr lang="id-ID" sz="1800" kern="1200" dirty="0">
            <a:latin typeface="Comic Sans MS" pitchFamily="66" charset="0"/>
          </a:endParaRPr>
        </a:p>
        <a:p>
          <a:pPr marL="171450" lvl="1" indent="-171450" algn="l" defTabSz="800100">
            <a:lnSpc>
              <a:spcPct val="90000"/>
            </a:lnSpc>
            <a:spcBef>
              <a:spcPct val="0"/>
            </a:spcBef>
            <a:spcAft>
              <a:spcPct val="20000"/>
            </a:spcAft>
            <a:buChar char="••"/>
          </a:pPr>
          <a:r>
            <a:rPr lang="id-ID" sz="1800" kern="1200" dirty="0" smtClean="0">
              <a:latin typeface="Comic Sans MS" pitchFamily="66" charset="0"/>
            </a:rPr>
            <a:t>Purposive sampling</a:t>
          </a:r>
          <a:endParaRPr lang="id-ID" sz="1800" kern="1200" dirty="0">
            <a:latin typeface="Comic Sans MS" pitchFamily="66" charset="0"/>
          </a:endParaRPr>
        </a:p>
        <a:p>
          <a:pPr marL="171450" lvl="1" indent="-171450" algn="l" defTabSz="800100">
            <a:lnSpc>
              <a:spcPct val="90000"/>
            </a:lnSpc>
            <a:spcBef>
              <a:spcPct val="0"/>
            </a:spcBef>
            <a:spcAft>
              <a:spcPct val="20000"/>
            </a:spcAft>
            <a:buChar char="••"/>
          </a:pPr>
          <a:r>
            <a:rPr lang="id-ID" sz="1800" kern="1200" dirty="0" smtClean="0">
              <a:latin typeface="Comic Sans MS" pitchFamily="66" charset="0"/>
            </a:rPr>
            <a:t>Sampling jenuh</a:t>
          </a:r>
          <a:endParaRPr lang="id-ID" sz="1800" kern="1200" dirty="0">
            <a:latin typeface="Comic Sans MS" pitchFamily="66" charset="0"/>
          </a:endParaRPr>
        </a:p>
        <a:p>
          <a:pPr marL="171450" lvl="1" indent="-171450" algn="l" defTabSz="800100">
            <a:lnSpc>
              <a:spcPct val="90000"/>
            </a:lnSpc>
            <a:spcBef>
              <a:spcPct val="0"/>
            </a:spcBef>
            <a:spcAft>
              <a:spcPct val="20000"/>
            </a:spcAft>
            <a:buChar char="••"/>
          </a:pPr>
          <a:r>
            <a:rPr lang="id-ID" sz="1800" kern="1200" dirty="0" smtClean="0">
              <a:latin typeface="Comic Sans MS" pitchFamily="66" charset="0"/>
            </a:rPr>
            <a:t>Snowball sampling </a:t>
          </a:r>
          <a:endParaRPr lang="id-ID" sz="1800" kern="1200" dirty="0">
            <a:latin typeface="Comic Sans MS" pitchFamily="66" charset="0"/>
          </a:endParaRPr>
        </a:p>
      </dsp:txBody>
      <dsp:txXfrm>
        <a:off x="0" y="2517226"/>
        <a:ext cx="7386614" cy="21424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6F455-1405-4F0D-BC9A-F475E40916D5}" type="datetimeFigureOut">
              <a:rPr lang="id-ID" smtClean="0"/>
              <a:pPr/>
              <a:t>09/04/2018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02608-7200-4DC8-90E6-2B91C36B3F49}" type="slidenum">
              <a:rPr lang="id-ID" smtClean="0"/>
              <a:pPr/>
              <a:t>‹#›</a:t>
            </a:fld>
            <a:endParaRPr lang="id-ID"/>
          </a:p>
        </p:txBody>
      </p:sp>
    </p:spTree>
    <p:extLst>
      <p:ext uri="{BB962C8B-B14F-4D97-AF65-F5344CB8AC3E}">
        <p14:creationId xmlns:p14="http://schemas.microsoft.com/office/powerpoint/2010/main" xmlns="" val="2848990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0DA454E-A122-4876-965F-3CA596EC1721}" type="datetimeFigureOut">
              <a:rPr lang="id-ID" smtClean="0"/>
              <a:pPr/>
              <a:t>09/04/2018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3CB04C-B0D0-464A-BF8A-695882E6789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0DA454E-A122-4876-965F-3CA596EC1721}" type="datetimeFigureOut">
              <a:rPr lang="id-ID" smtClean="0"/>
              <a:pPr/>
              <a:t>09/04/2018</a:t>
            </a:fld>
            <a:endParaRPr lang="id-ID"/>
          </a:p>
        </p:txBody>
      </p:sp>
      <p:sp>
        <p:nvSpPr>
          <p:cNvPr id="27" name="Slide Number Placeholder 26"/>
          <p:cNvSpPr>
            <a:spLocks noGrp="1"/>
          </p:cNvSpPr>
          <p:nvPr>
            <p:ph type="sldNum" sz="quarter" idx="11"/>
          </p:nvPr>
        </p:nvSpPr>
        <p:spPr/>
        <p:txBody>
          <a:bodyPr rtlCol="0"/>
          <a:lstStyle/>
          <a:p>
            <a:fld id="{613CB04C-B0D0-464A-BF8A-695882E67895}"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0DA454E-A122-4876-965F-3CA596EC1721}" type="datetimeFigureOut">
              <a:rPr lang="id-ID" smtClean="0"/>
              <a:pPr/>
              <a:t>09/04/2018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613CB04C-B0D0-464A-BF8A-695882E6789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DA454E-A122-4876-965F-3CA596EC1721}" type="datetimeFigureOut">
              <a:rPr lang="id-ID" smtClean="0"/>
              <a:pPr/>
              <a:t>09/04/2018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3CB04C-B0D0-464A-BF8A-695882E6789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0DA454E-A122-4876-965F-3CA596EC1721}" type="datetimeFigureOut">
              <a:rPr lang="id-ID" smtClean="0"/>
              <a:pPr/>
              <a:t>09/04/2018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3CB04C-B0D0-464A-BF8A-695882E6789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0328" y="1000108"/>
            <a:ext cx="6172200" cy="2000264"/>
          </a:xfrm>
        </p:spPr>
        <p:txBody>
          <a:bodyPr>
            <a:normAutofit/>
          </a:bodyPr>
          <a:lstStyle/>
          <a:p>
            <a:pPr algn="ctr"/>
            <a:r>
              <a:rPr lang="id-ID" sz="4800" dirty="0" smtClean="0">
                <a:latin typeface="Comic Sans MS" pitchFamily="66" charset="0"/>
              </a:rPr>
              <a:t>Teknik Pengambilan Sampel</a:t>
            </a:r>
            <a:endParaRPr lang="id-ID" sz="4800" dirty="0">
              <a:latin typeface="Comic Sans MS" pitchFamily="66" charset="0"/>
            </a:endParaRPr>
          </a:p>
        </p:txBody>
      </p:sp>
      <p:sp>
        <p:nvSpPr>
          <p:cNvPr id="4" name="Subtitle 3"/>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92696"/>
            <a:ext cx="9110246" cy="560406"/>
          </a:xfrm>
        </p:spPr>
        <p:txBody>
          <a:bodyPr>
            <a:normAutofit fontScale="90000"/>
          </a:bodyPr>
          <a:lstStyle/>
          <a:p>
            <a:r>
              <a:rPr lang="id-ID" dirty="0" smtClean="0">
                <a:latin typeface="Comic Sans MS" pitchFamily="66" charset="0"/>
              </a:rPr>
              <a:t>Teknik sampling-Nonprobability sampling</a:t>
            </a:r>
            <a:endParaRPr lang="id-ID" dirty="0">
              <a:latin typeface="Comic Sans MS" pitchFamily="66" charset="0"/>
            </a:endParaRPr>
          </a:p>
        </p:txBody>
      </p:sp>
      <p:sp>
        <p:nvSpPr>
          <p:cNvPr id="3" name="Content Placeholder 2"/>
          <p:cNvSpPr>
            <a:spLocks noGrp="1"/>
          </p:cNvSpPr>
          <p:nvPr>
            <p:ph idx="1"/>
          </p:nvPr>
        </p:nvSpPr>
        <p:spPr>
          <a:xfrm>
            <a:off x="457200" y="1340768"/>
            <a:ext cx="8219256" cy="5517232"/>
          </a:xfrm>
        </p:spPr>
        <p:txBody>
          <a:bodyPr>
            <a:noAutofit/>
          </a:bodyPr>
          <a:lstStyle/>
          <a:p>
            <a:pPr marL="273050" indent="-273050" algn="just"/>
            <a:r>
              <a:rPr lang="id-ID" sz="2400" dirty="0" smtClean="0">
                <a:latin typeface="Comic Sans MS" pitchFamily="66" charset="0"/>
              </a:rPr>
              <a:t>Sampling sistematis</a:t>
            </a:r>
          </a:p>
          <a:p>
            <a:pPr marL="273050" indent="-273050" algn="just">
              <a:buNone/>
            </a:pPr>
            <a:r>
              <a:rPr lang="id-ID" sz="2400" dirty="0" smtClean="0">
                <a:latin typeface="Comic Sans MS" pitchFamily="66" charset="0"/>
              </a:rPr>
              <a:t>	pengambilan sampel dilakukan berdasarkan urutan dari anggota populasi yang telah diberi nomor.</a:t>
            </a:r>
          </a:p>
          <a:p>
            <a:pPr marL="273050" indent="-273050" algn="just">
              <a:buNone/>
            </a:pPr>
            <a:endParaRPr lang="id-ID" sz="1400" dirty="0" smtClean="0">
              <a:latin typeface="Comic Sans MS" pitchFamily="66" charset="0"/>
            </a:endParaRPr>
          </a:p>
          <a:p>
            <a:pPr marL="273050" indent="-273050" algn="just">
              <a:buNone/>
            </a:pPr>
            <a:r>
              <a:rPr lang="id-ID" sz="2000" dirty="0" smtClean="0">
                <a:latin typeface="Comic Sans MS" pitchFamily="66" charset="0"/>
              </a:rPr>
              <a:t>Contoh: Terdapat populasi yang terdiri dari 100 orang. Dari semua anggota itu diberi nomor urut, yaitu nomor 1 sampai dengan nomor 100. Pengambilan sampel dapat dilakukan dengan nomor ganjil  saja,  genap  saja,  atau  kelipatan  dari  bilangan  tertentu,  misalnya kelipatan dari bilangan lima. Untuk itu maka yang diambil sebagai sampel adalah 5, 10, 15, 20 dan seterusnya sampai 100.</a:t>
            </a:r>
          </a:p>
          <a:p>
            <a:pPr marL="273050" indent="-273050" algn="just">
              <a:buNone/>
            </a:pPr>
            <a:endParaRPr lang="id-ID" sz="1400" dirty="0">
              <a:latin typeface="Comic Sans MS" pitchFamily="66" charset="0"/>
            </a:endParaRPr>
          </a:p>
          <a:p>
            <a:pPr marL="273050" indent="-273050" algn="just"/>
            <a:r>
              <a:rPr lang="id-ID" sz="2400" dirty="0">
                <a:latin typeface="Comic Sans MS" pitchFamily="66" charset="0"/>
              </a:rPr>
              <a:t>Sampling kuota</a:t>
            </a:r>
          </a:p>
          <a:p>
            <a:pPr marL="273050" indent="-273050" algn="just">
              <a:buNone/>
            </a:pPr>
            <a:r>
              <a:rPr lang="id-ID" sz="2400" dirty="0">
                <a:latin typeface="Comic Sans MS" pitchFamily="66" charset="0"/>
              </a:rPr>
              <a:t>	Pengambilan sampel dilakukan terhadap anggota populasi yang mempunyai ciri-ciri tertentu sampai jumlah kuota yang diinginkan.</a:t>
            </a:r>
          </a:p>
          <a:p>
            <a:pPr marL="273050" indent="-273050" algn="just">
              <a:buNone/>
            </a:pPr>
            <a:endParaRPr lang="id-ID" sz="2000" dirty="0" smtClean="0">
              <a:latin typeface="Comic Sans MS" pitchFamily="66" charset="0"/>
            </a:endParaRP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r>
              <a:rPr lang="id-ID" sz="2000" dirty="0" smtClean="0">
                <a:latin typeface="Comic Sans MS" pitchFamily="66" charset="0"/>
              </a:rPr>
              <a:t>	</a:t>
            </a:r>
            <a:endParaRPr lang="id-ID" sz="20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51460"/>
            <a:ext cx="8929718" cy="560406"/>
          </a:xfrm>
        </p:spPr>
        <p:txBody>
          <a:bodyPr>
            <a:normAutofit fontScale="90000"/>
          </a:bodyPr>
          <a:lstStyle/>
          <a:p>
            <a:r>
              <a:rPr lang="id-ID" dirty="0" smtClean="0">
                <a:latin typeface="Comic Sans MS" pitchFamily="66" charset="0"/>
              </a:rPr>
              <a:t>Teknik sampling-Nonprobability sampling</a:t>
            </a:r>
            <a:endParaRPr lang="id-ID" dirty="0">
              <a:latin typeface="Comic Sans MS" pitchFamily="66" charset="0"/>
            </a:endParaRPr>
          </a:p>
        </p:txBody>
      </p:sp>
      <p:sp>
        <p:nvSpPr>
          <p:cNvPr id="3" name="Content Placeholder 2"/>
          <p:cNvSpPr>
            <a:spLocks noGrp="1"/>
          </p:cNvSpPr>
          <p:nvPr>
            <p:ph idx="1"/>
          </p:nvPr>
        </p:nvSpPr>
        <p:spPr>
          <a:xfrm>
            <a:off x="251520" y="1628800"/>
            <a:ext cx="8686800" cy="4320480"/>
          </a:xfrm>
        </p:spPr>
        <p:txBody>
          <a:bodyPr>
            <a:noAutofit/>
          </a:bodyPr>
          <a:lstStyle/>
          <a:p>
            <a:pPr marL="273050" indent="-273050" algn="just"/>
            <a:r>
              <a:rPr lang="id-ID" sz="2400" dirty="0" smtClean="0">
                <a:latin typeface="Comic Sans MS" pitchFamily="66" charset="0"/>
              </a:rPr>
              <a:t>Sampling insidental</a:t>
            </a:r>
          </a:p>
          <a:p>
            <a:pPr marL="273050" indent="-273050" algn="just">
              <a:buNone/>
            </a:pPr>
            <a:r>
              <a:rPr lang="id-ID" sz="2400" dirty="0" smtClean="0">
                <a:latin typeface="Comic Sans MS" pitchFamily="66" charset="0"/>
              </a:rPr>
              <a:t>	Pengambilan sampel berdasarkan kebetulan, yaitu siapa saja yang secara kebetulan bertemu dengan peneliti dapat digunakan sebagai sampel bila orang yang kebetulan dijumpai dianggap cocok sebagai sumber data.</a:t>
            </a:r>
          </a:p>
          <a:p>
            <a:pPr marL="273050" indent="-273050" algn="just"/>
            <a:r>
              <a:rPr lang="id-ID" sz="2400" dirty="0" smtClean="0">
                <a:latin typeface="Comic Sans MS" pitchFamily="66" charset="0"/>
              </a:rPr>
              <a:t>Purposive sampling</a:t>
            </a:r>
          </a:p>
          <a:p>
            <a:pPr marL="273050" indent="-273050" algn="just">
              <a:buNone/>
            </a:pPr>
            <a:r>
              <a:rPr lang="id-ID" sz="2400" dirty="0" smtClean="0">
                <a:latin typeface="Comic Sans MS" pitchFamily="66" charset="0"/>
              </a:rPr>
              <a:t>	Penentuan sampel berdasarkan pertimbangan tertentu.</a:t>
            </a:r>
          </a:p>
          <a:p>
            <a:pPr marL="273050" indent="-273050" algn="just"/>
            <a:r>
              <a:rPr lang="id-ID" sz="2400" dirty="0" smtClean="0">
                <a:latin typeface="Comic Sans MS" pitchFamily="66" charset="0"/>
              </a:rPr>
              <a:t>Sampling jenuh</a:t>
            </a:r>
          </a:p>
          <a:p>
            <a:pPr marL="273050" indent="-273050" algn="just">
              <a:buNone/>
            </a:pPr>
            <a:r>
              <a:rPr lang="id-ID" sz="2400" dirty="0" smtClean="0">
                <a:latin typeface="Comic Sans MS" pitchFamily="66" charset="0"/>
              </a:rPr>
              <a:t>	Penentuan sampel bila semua anggota populasi digunakan sebagai sampel, biasanya kurang dari 30 orang.</a:t>
            </a:r>
            <a:endParaRPr lang="id-ID" sz="24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20688"/>
            <a:ext cx="8929718" cy="560406"/>
          </a:xfrm>
        </p:spPr>
        <p:txBody>
          <a:bodyPr>
            <a:normAutofit fontScale="90000"/>
          </a:bodyPr>
          <a:lstStyle/>
          <a:p>
            <a:r>
              <a:rPr lang="id-ID" dirty="0" smtClean="0">
                <a:latin typeface="Comic Sans MS" pitchFamily="66" charset="0"/>
              </a:rPr>
              <a:t>Teknik sampling-Nonprobability sampling</a:t>
            </a:r>
            <a:endParaRPr lang="id-ID" dirty="0">
              <a:latin typeface="Comic Sans MS" pitchFamily="66" charset="0"/>
            </a:endParaRPr>
          </a:p>
        </p:txBody>
      </p:sp>
      <p:sp>
        <p:nvSpPr>
          <p:cNvPr id="3" name="Content Placeholder 2"/>
          <p:cNvSpPr>
            <a:spLocks noGrp="1"/>
          </p:cNvSpPr>
          <p:nvPr>
            <p:ph idx="1"/>
          </p:nvPr>
        </p:nvSpPr>
        <p:spPr>
          <a:xfrm>
            <a:off x="457200" y="1291552"/>
            <a:ext cx="8219256" cy="4873752"/>
          </a:xfrm>
        </p:spPr>
        <p:txBody>
          <a:bodyPr>
            <a:noAutofit/>
          </a:bodyPr>
          <a:lstStyle/>
          <a:p>
            <a:pPr marL="273050" indent="-273050" algn="just"/>
            <a:r>
              <a:rPr lang="id-ID" sz="2400" dirty="0" smtClean="0">
                <a:latin typeface="Comic Sans MS" pitchFamily="66" charset="0"/>
              </a:rPr>
              <a:t>Snowball sampling</a:t>
            </a:r>
          </a:p>
          <a:p>
            <a:pPr marL="273050" indent="-273050" algn="just">
              <a:buNone/>
            </a:pPr>
            <a:r>
              <a:rPr lang="id-ID" sz="2400" dirty="0" smtClean="0">
                <a:latin typeface="Comic Sans MS" pitchFamily="66" charset="0"/>
              </a:rPr>
              <a:t>	penentuan sampel yang mula-mula jumlahnya kecil, kemudian sampel itu disuruh memilih teman-temannya untuk dijadikan sampel. Demikian seterusnya, sehingga jumlah sampel semakin banyak. Ibarat bola salju.</a:t>
            </a: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3074" name="Picture 2"/>
          <p:cNvPicPr>
            <a:picLocks noChangeAspect="1" noChangeArrowheads="1"/>
          </p:cNvPicPr>
          <p:nvPr/>
        </p:nvPicPr>
        <p:blipFill>
          <a:blip r:embed="rId2"/>
          <a:srcRect/>
          <a:stretch>
            <a:fillRect/>
          </a:stretch>
        </p:blipFill>
        <p:spPr bwMode="auto">
          <a:xfrm>
            <a:off x="1928794" y="3215800"/>
            <a:ext cx="5410221" cy="3453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548680"/>
            <a:ext cx="9433048" cy="560406"/>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340768"/>
            <a:ext cx="8291264" cy="4873752"/>
          </a:xfrm>
        </p:spPr>
        <p:txBody>
          <a:bodyPr>
            <a:normAutofit/>
          </a:bodyPr>
          <a:lstStyle/>
          <a:p>
            <a:pPr marL="273050" indent="-273050" algn="just"/>
            <a:r>
              <a:rPr lang="sv-SE" sz="2400" dirty="0" smtClean="0">
                <a:latin typeface="Comic Sans MS" pitchFamily="66" charset="0"/>
              </a:rPr>
              <a:t> Makin   besar   jumlah   sampel   mendekati   populasi,   maka peluang</a:t>
            </a:r>
            <a:r>
              <a:rPr lang="id-ID" sz="2400" dirty="0" smtClean="0">
                <a:latin typeface="Comic Sans MS" pitchFamily="66" charset="0"/>
              </a:rPr>
              <a:t> </a:t>
            </a:r>
            <a:r>
              <a:rPr lang="sv-SE" sz="2400" dirty="0" smtClean="0">
                <a:latin typeface="Comic Sans MS" pitchFamily="66" charset="0"/>
              </a:rPr>
              <a:t>kesalahan  generalisasi  semakin  kecil  dan  sebaliknya  makin  kecil  jumlah sampel   menjauhi   populasi,   maka   makin   besar   kesalahan   generalisasi (diberlakukan umum). </a:t>
            </a:r>
          </a:p>
          <a:p>
            <a:pPr marL="273050" indent="-273050" algn="just"/>
            <a:r>
              <a:rPr lang="sv-SE" sz="2400" dirty="0" smtClean="0">
                <a:latin typeface="Comic Sans MS" pitchFamily="66" charset="0"/>
              </a:rPr>
              <a:t>Bila  keadaan  populasi  homogen,  jumlah  sampel  hampir-hampir  tidak menjadi  persoalan,  sebaliknya,  jika  keadaan  populasi  heterogen,  maka pertimbangan  pengambilan  sampel  harus  memperhatikan  hal:  (1)</a:t>
            </a:r>
            <a:r>
              <a:rPr lang="id-ID" sz="2400" dirty="0" smtClean="0">
                <a:latin typeface="Comic Sans MS" pitchFamily="66" charset="0"/>
              </a:rPr>
              <a:t> </a:t>
            </a:r>
            <a:r>
              <a:rPr lang="sv-SE" sz="2400" dirty="0" smtClean="0">
                <a:latin typeface="Comic Sans MS" pitchFamily="66" charset="0"/>
              </a:rPr>
              <a:t>harus diselidiki  kategori-kategori  heterogenitas;  dan  (2)  besarnya  populasi  dalam setiap kategori.</a:t>
            </a:r>
            <a:endParaRPr lang="id-ID" sz="2400" dirty="0" smtClean="0">
              <a:latin typeface="Comic Sans MS" pitchFamily="66" charset="0"/>
            </a:endParaRPr>
          </a:p>
          <a:p>
            <a:pPr marL="273050" indent="-273050" algn="just"/>
            <a:r>
              <a:rPr lang="id-ID" sz="2400" dirty="0" smtClean="0">
                <a:latin typeface="Comic Sans MS" pitchFamily="66" charset="0"/>
              </a:rPr>
              <a:t>Memilih taraf signifikansi</a:t>
            </a:r>
          </a:p>
          <a:p>
            <a:pPr marL="273050" indent="-273050" algn="just">
              <a:buNone/>
            </a:pPr>
            <a:endParaRPr lang="id-ID" b="1" dirty="0" smtClean="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620688"/>
            <a:ext cx="9587408" cy="560406"/>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939624"/>
            <a:ext cx="7467600" cy="4009656"/>
          </a:xfrm>
        </p:spPr>
        <p:txBody>
          <a:bodyPr>
            <a:normAutofit/>
          </a:bodyPr>
          <a:lstStyle/>
          <a:p>
            <a:pPr marL="273050" indent="-273050" algn="just">
              <a:buNone/>
            </a:pPr>
            <a:r>
              <a:rPr lang="sv-SE" b="1" dirty="0" smtClean="0">
                <a:latin typeface="Comic Sans MS" pitchFamily="66" charset="0"/>
              </a:rPr>
              <a:t> </a:t>
            </a:r>
            <a:r>
              <a:rPr lang="id-ID" dirty="0" smtClean="0">
                <a:latin typeface="Comic Sans MS" pitchFamily="66" charset="0"/>
                <a:ea typeface="Cambria Math"/>
              </a:rPr>
              <a:t>Terdapat 3 metode praktis, yaitu:</a:t>
            </a:r>
          </a:p>
          <a:p>
            <a:pPr marL="457200" indent="-457200" algn="just">
              <a:buAutoNum type="arabicPeriod"/>
            </a:pPr>
            <a:r>
              <a:rPr lang="id-ID" dirty="0" smtClean="0">
                <a:latin typeface="Comic Sans MS" pitchFamily="66" charset="0"/>
                <a:ea typeface="Cambria Math"/>
              </a:rPr>
              <a:t>Tabel Kretjie</a:t>
            </a:r>
          </a:p>
          <a:p>
            <a:pPr marL="457200" indent="-457200" algn="just">
              <a:buAutoNum type="arabicPeriod"/>
            </a:pPr>
            <a:r>
              <a:rPr lang="id-ID" dirty="0" smtClean="0">
                <a:latin typeface="Comic Sans MS" pitchFamily="66" charset="0"/>
                <a:ea typeface="Cambria Math"/>
              </a:rPr>
              <a:t>Nomogram Harry King</a:t>
            </a:r>
          </a:p>
          <a:p>
            <a:pPr marL="457200" indent="-457200" algn="just">
              <a:buAutoNum type="arabicPeriod"/>
            </a:pPr>
            <a:r>
              <a:rPr lang="id-ID" dirty="0" smtClean="0">
                <a:latin typeface="Comic Sans MS" pitchFamily="66" charset="0"/>
                <a:ea typeface="Cambria Math"/>
              </a:rPr>
              <a:t>Rumus Slovin</a:t>
            </a:r>
            <a:endParaRPr lang="id-ID"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76672"/>
            <a:ext cx="9613732" cy="560406"/>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dirty="0">
              <a:latin typeface="Comic Sans MS" pitchFamily="66" charset="0"/>
            </a:endParaRPr>
          </a:p>
        </p:txBody>
      </p:sp>
      <p:sp>
        <p:nvSpPr>
          <p:cNvPr id="19458" name="Rectangle 2"/>
          <p:cNvSpPr>
            <a:spLocks noChangeArrowheads="1"/>
          </p:cNvSpPr>
          <p:nvPr/>
        </p:nvSpPr>
        <p:spPr bwMode="auto">
          <a:xfrm>
            <a:off x="0" y="59553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4098" name="Picture 2"/>
          <p:cNvPicPr>
            <a:picLocks noChangeAspect="1" noChangeArrowheads="1"/>
          </p:cNvPicPr>
          <p:nvPr/>
        </p:nvPicPr>
        <p:blipFill>
          <a:blip r:embed="rId2"/>
          <a:srcRect/>
          <a:stretch>
            <a:fillRect/>
          </a:stretch>
        </p:blipFill>
        <p:spPr bwMode="auto">
          <a:xfrm>
            <a:off x="323528" y="1052736"/>
            <a:ext cx="8462744" cy="56840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510678"/>
            <a:ext cx="9828584" cy="542058"/>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5122" name="Picture 2"/>
          <p:cNvPicPr>
            <a:picLocks noChangeAspect="1" noChangeArrowheads="1"/>
          </p:cNvPicPr>
          <p:nvPr/>
        </p:nvPicPr>
        <p:blipFill>
          <a:blip r:embed="rId2"/>
          <a:srcRect/>
          <a:stretch>
            <a:fillRect/>
          </a:stretch>
        </p:blipFill>
        <p:spPr bwMode="auto">
          <a:xfrm>
            <a:off x="285720" y="1120754"/>
            <a:ext cx="6915198" cy="5737246"/>
          </a:xfrm>
          <a:prstGeom prst="rect">
            <a:avLst/>
          </a:prstGeom>
          <a:noFill/>
          <a:ln w="9525">
            <a:noFill/>
            <a:miter lim="800000"/>
            <a:headEnd/>
            <a:tailEnd/>
          </a:ln>
          <a:effectLst/>
        </p:spPr>
      </p:pic>
      <p:sp>
        <p:nvSpPr>
          <p:cNvPr id="10" name="TextBox 9"/>
          <p:cNvSpPr txBox="1"/>
          <p:nvPr/>
        </p:nvSpPr>
        <p:spPr>
          <a:xfrm>
            <a:off x="6858016" y="1934830"/>
            <a:ext cx="2000264" cy="2862322"/>
          </a:xfrm>
          <a:prstGeom prst="rect">
            <a:avLst/>
          </a:prstGeom>
          <a:noFill/>
        </p:spPr>
        <p:txBody>
          <a:bodyPr wrap="square" rtlCol="0">
            <a:spAutoFit/>
          </a:bodyPr>
          <a:lstStyle/>
          <a:p>
            <a:r>
              <a:rPr lang="id-ID" dirty="0" smtClean="0">
                <a:latin typeface="Comic Sans MS" pitchFamily="66" charset="0"/>
              </a:rPr>
              <a:t>Contoh: untuk populasi 200 dengan sig 5 %, maka sampel diperoleh:</a:t>
            </a:r>
          </a:p>
          <a:p>
            <a:endParaRPr lang="id-ID" dirty="0" smtClean="0">
              <a:latin typeface="Comic Sans MS" pitchFamily="66" charset="0"/>
            </a:endParaRPr>
          </a:p>
          <a:p>
            <a:r>
              <a:rPr lang="id-ID" dirty="0" smtClean="0">
                <a:latin typeface="Comic Sans MS" pitchFamily="66" charset="0"/>
              </a:rPr>
              <a:t>0,58 x 200 x 1,195 = 19,12 orang atau 20 orang </a:t>
            </a:r>
            <a:endParaRPr lang="id-ID" dirty="0">
              <a:latin typeface="Comic Sans MS" pitchFamily="66" charset="0"/>
            </a:endParaRPr>
          </a:p>
        </p:txBody>
      </p:sp>
      <p:sp>
        <p:nvSpPr>
          <p:cNvPr id="11" name="TextBox 10"/>
          <p:cNvSpPr txBox="1"/>
          <p:nvPr/>
        </p:nvSpPr>
        <p:spPr>
          <a:xfrm flipH="1" flipV="1">
            <a:off x="5620258" y="2825589"/>
            <a:ext cx="785818" cy="246221"/>
          </a:xfrm>
          <a:prstGeom prst="rect">
            <a:avLst/>
          </a:prstGeom>
          <a:noFill/>
        </p:spPr>
        <p:txBody>
          <a:bodyPr wrap="square" rtlCol="0">
            <a:spAutoFit/>
          </a:bodyPr>
          <a:lstStyle/>
          <a:p>
            <a:r>
              <a:rPr lang="id-ID" sz="1000" dirty="0" smtClean="0"/>
              <a:t>0</a:t>
            </a:r>
            <a:endParaRPr lang="id-ID" sz="1000" dirty="0"/>
          </a:p>
        </p:txBody>
      </p:sp>
      <p:sp>
        <p:nvSpPr>
          <p:cNvPr id="12" name="TextBox 11"/>
          <p:cNvSpPr txBox="1"/>
          <p:nvPr/>
        </p:nvSpPr>
        <p:spPr>
          <a:xfrm flipH="1" flipV="1">
            <a:off x="5643570" y="3325655"/>
            <a:ext cx="785818" cy="246221"/>
          </a:xfrm>
          <a:prstGeom prst="rect">
            <a:avLst/>
          </a:prstGeom>
          <a:noFill/>
        </p:spPr>
        <p:txBody>
          <a:bodyPr wrap="square" rtlCol="0">
            <a:spAutoFit/>
          </a:bodyPr>
          <a:lstStyle/>
          <a:p>
            <a:r>
              <a:rPr lang="id-ID" sz="1000" dirty="0" smtClean="0"/>
              <a:t>0</a:t>
            </a:r>
            <a:endParaRPr lang="id-ID" sz="1000" dirty="0"/>
          </a:p>
        </p:txBody>
      </p:sp>
      <p:sp>
        <p:nvSpPr>
          <p:cNvPr id="13" name="TextBox 12"/>
          <p:cNvSpPr txBox="1"/>
          <p:nvPr/>
        </p:nvSpPr>
        <p:spPr>
          <a:xfrm flipH="1" flipV="1">
            <a:off x="5666882" y="3714929"/>
            <a:ext cx="785818" cy="246221"/>
          </a:xfrm>
          <a:prstGeom prst="rect">
            <a:avLst/>
          </a:prstGeom>
          <a:noFill/>
        </p:spPr>
        <p:txBody>
          <a:bodyPr wrap="square" rtlCol="0">
            <a:spAutoFit/>
          </a:bodyPr>
          <a:lstStyle/>
          <a:p>
            <a:r>
              <a:rPr lang="id-ID" sz="1000" dirty="0" smtClean="0"/>
              <a:t>0</a:t>
            </a:r>
            <a:endParaRPr lang="id-ID" sz="1000" dirty="0"/>
          </a:p>
        </p:txBody>
      </p:sp>
      <p:sp>
        <p:nvSpPr>
          <p:cNvPr id="14" name="TextBox 13"/>
          <p:cNvSpPr txBox="1"/>
          <p:nvPr/>
        </p:nvSpPr>
        <p:spPr>
          <a:xfrm flipH="1" flipV="1">
            <a:off x="5643570" y="3975867"/>
            <a:ext cx="785818" cy="246221"/>
          </a:xfrm>
          <a:prstGeom prst="rect">
            <a:avLst/>
          </a:prstGeom>
          <a:noFill/>
        </p:spPr>
        <p:txBody>
          <a:bodyPr wrap="square" rtlCol="0">
            <a:spAutoFit/>
          </a:bodyPr>
          <a:lstStyle/>
          <a:p>
            <a:r>
              <a:rPr lang="id-ID" sz="1000" dirty="0" smtClean="0"/>
              <a:t>0</a:t>
            </a:r>
            <a:endParaRPr lang="id-ID" sz="1000" dirty="0"/>
          </a:p>
        </p:txBody>
      </p:sp>
      <p:sp>
        <p:nvSpPr>
          <p:cNvPr id="15" name="TextBox 14"/>
          <p:cNvSpPr txBox="1"/>
          <p:nvPr/>
        </p:nvSpPr>
        <p:spPr>
          <a:xfrm flipH="1" flipV="1">
            <a:off x="5659612" y="4214995"/>
            <a:ext cx="785818" cy="246221"/>
          </a:xfrm>
          <a:prstGeom prst="rect">
            <a:avLst/>
          </a:prstGeom>
          <a:noFill/>
        </p:spPr>
        <p:txBody>
          <a:bodyPr wrap="square" rtlCol="0">
            <a:spAutoFit/>
          </a:bodyPr>
          <a:lstStyle/>
          <a:p>
            <a:r>
              <a:rPr lang="id-ID" sz="1000" dirty="0" smtClean="0"/>
              <a:t>0</a:t>
            </a:r>
            <a:endParaRPr lang="id-ID" sz="1000" dirty="0"/>
          </a:p>
        </p:txBody>
      </p:sp>
      <p:sp>
        <p:nvSpPr>
          <p:cNvPr id="16" name="TextBox 15"/>
          <p:cNvSpPr txBox="1"/>
          <p:nvPr/>
        </p:nvSpPr>
        <p:spPr>
          <a:xfrm flipH="1" flipV="1">
            <a:off x="5643570" y="4420537"/>
            <a:ext cx="785818" cy="246221"/>
          </a:xfrm>
          <a:prstGeom prst="rect">
            <a:avLst/>
          </a:prstGeom>
          <a:noFill/>
        </p:spPr>
        <p:txBody>
          <a:bodyPr wrap="square" rtlCol="0">
            <a:spAutoFit/>
          </a:bodyPr>
          <a:lstStyle/>
          <a:p>
            <a:r>
              <a:rPr lang="id-ID" sz="1000" dirty="0" smtClean="0"/>
              <a:t>0</a:t>
            </a:r>
            <a:endParaRPr lang="id-ID" sz="1000" dirty="0"/>
          </a:p>
        </p:txBody>
      </p:sp>
      <p:sp>
        <p:nvSpPr>
          <p:cNvPr id="17" name="TextBox 16"/>
          <p:cNvSpPr txBox="1"/>
          <p:nvPr/>
        </p:nvSpPr>
        <p:spPr>
          <a:xfrm flipH="1" flipV="1">
            <a:off x="5643570" y="4579455"/>
            <a:ext cx="785818" cy="246221"/>
          </a:xfrm>
          <a:prstGeom prst="rect">
            <a:avLst/>
          </a:prstGeom>
          <a:noFill/>
        </p:spPr>
        <p:txBody>
          <a:bodyPr wrap="square" rtlCol="0">
            <a:spAutoFit/>
          </a:bodyPr>
          <a:lstStyle/>
          <a:p>
            <a:r>
              <a:rPr lang="id-ID" sz="1000" dirty="0" smtClean="0"/>
              <a:t>0</a:t>
            </a:r>
            <a:endParaRPr lang="id-ID" sz="1000" dirty="0"/>
          </a:p>
        </p:txBody>
      </p:sp>
      <p:sp>
        <p:nvSpPr>
          <p:cNvPr id="18" name="TextBox 17"/>
          <p:cNvSpPr txBox="1"/>
          <p:nvPr/>
        </p:nvSpPr>
        <p:spPr>
          <a:xfrm flipH="1" flipV="1">
            <a:off x="5660364" y="4754415"/>
            <a:ext cx="785818" cy="246221"/>
          </a:xfrm>
          <a:prstGeom prst="rect">
            <a:avLst/>
          </a:prstGeom>
          <a:noFill/>
        </p:spPr>
        <p:txBody>
          <a:bodyPr wrap="square" rtlCol="0">
            <a:spAutoFit/>
          </a:bodyPr>
          <a:lstStyle/>
          <a:p>
            <a:r>
              <a:rPr lang="id-ID" sz="1000" dirty="0" smtClean="0"/>
              <a:t>0</a:t>
            </a:r>
            <a:endParaRPr lang="id-ID" sz="10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61698"/>
            <a:ext cx="9685740" cy="735054"/>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dirty="0">
              <a:latin typeface="Comic Sans MS" pitchFamily="66" charset="0"/>
            </a:endParaRPr>
          </a:p>
        </p:txBody>
      </p:sp>
      <p:sp>
        <p:nvSpPr>
          <p:cNvPr id="19458" name="Rectangle 2"/>
          <p:cNvSpPr>
            <a:spLocks noChangeArrowheads="1"/>
          </p:cNvSpPr>
          <p:nvPr/>
        </p:nvSpPr>
        <p:spPr bwMode="auto">
          <a:xfrm>
            <a:off x="0" y="0"/>
            <a:ext cx="9828584"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6146" name="Picture 2"/>
          <p:cNvPicPr>
            <a:picLocks noChangeAspect="1" noChangeArrowheads="1"/>
          </p:cNvPicPr>
          <p:nvPr/>
        </p:nvPicPr>
        <p:blipFill>
          <a:blip r:embed="rId2"/>
          <a:srcRect/>
          <a:stretch>
            <a:fillRect/>
          </a:stretch>
        </p:blipFill>
        <p:spPr bwMode="auto">
          <a:xfrm>
            <a:off x="323528" y="1331044"/>
            <a:ext cx="8535322" cy="519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564338"/>
            <a:ext cx="9685740" cy="560406"/>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dirty="0">
              <a:latin typeface="Comic Sans MS" pitchFamily="66" charset="0"/>
            </a:endParaRPr>
          </a:p>
        </p:txBody>
      </p:sp>
      <p:sp>
        <p:nvSpPr>
          <p:cNvPr id="19458" name="Rectangle 2"/>
          <p:cNvSpPr>
            <a:spLocks noChangeArrowheads="1"/>
          </p:cNvSpPr>
          <p:nvPr/>
        </p:nvSpPr>
        <p:spPr bwMode="auto">
          <a:xfrm>
            <a:off x="0" y="163488"/>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7170" name="Picture 2"/>
          <p:cNvPicPr>
            <a:picLocks noChangeAspect="1" noChangeArrowheads="1"/>
          </p:cNvPicPr>
          <p:nvPr/>
        </p:nvPicPr>
        <p:blipFill>
          <a:blip r:embed="rId2"/>
          <a:srcRect/>
          <a:stretch>
            <a:fillRect/>
          </a:stretch>
        </p:blipFill>
        <p:spPr bwMode="auto">
          <a:xfrm>
            <a:off x="347691" y="1348060"/>
            <a:ext cx="8367713" cy="5321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564338"/>
            <a:ext cx="9685740" cy="560406"/>
          </a:xfrm>
        </p:spPr>
        <p:txBody>
          <a:bodyPr>
            <a:normAutofit fontScale="90000"/>
          </a:bodyPr>
          <a:lstStyle/>
          <a:p>
            <a:r>
              <a:rPr lang="id-ID" dirty="0" smtClean="0">
                <a:latin typeface="Comic Sans MS" pitchFamily="66" charset="0"/>
              </a:rPr>
              <a:t>Teknik sampling-menentukan ukuran sampel</a:t>
            </a:r>
            <a:endParaRPr lang="id-ID" dirty="0">
              <a:latin typeface="Comic Sans MS" pitchFamily="66" charset="0"/>
            </a:endParaRPr>
          </a:p>
        </p:txBody>
      </p:sp>
      <p:sp>
        <p:nvSpPr>
          <p:cNvPr id="3" name="Content Placeholder 2"/>
          <p:cNvSpPr>
            <a:spLocks noGrp="1"/>
          </p:cNvSpPr>
          <p:nvPr>
            <p:ph idx="1"/>
          </p:nvPr>
        </p:nvSpPr>
        <p:spPr>
          <a:xfrm>
            <a:off x="457200" y="1435568"/>
            <a:ext cx="8219256" cy="4873752"/>
          </a:xfrm>
        </p:spPr>
        <p:txBody>
          <a:bodyPr>
            <a:normAutofit lnSpcReduction="10000"/>
          </a:bodyPr>
          <a:lstStyle/>
          <a:p>
            <a:pPr marL="0" indent="0" algn="just">
              <a:buNone/>
            </a:pPr>
            <a:r>
              <a:rPr lang="id-ID" dirty="0" smtClean="0">
                <a:latin typeface="Comic Sans MS" pitchFamily="66" charset="0"/>
              </a:rPr>
              <a:t>Roscoe memberikan saran-saran tentang ukuran sampel untuk penelitian seperti berikut:</a:t>
            </a:r>
          </a:p>
          <a:p>
            <a:pPr marL="457200" indent="-457200" algn="just">
              <a:buAutoNum type="arabicPeriod"/>
            </a:pPr>
            <a:r>
              <a:rPr lang="id-ID" dirty="0" smtClean="0">
                <a:latin typeface="Comic Sans MS" pitchFamily="66" charset="0"/>
              </a:rPr>
              <a:t>Ukuran yang layak 30-500</a:t>
            </a:r>
          </a:p>
          <a:p>
            <a:pPr marL="457200" indent="-457200" algn="just">
              <a:buAutoNum type="arabicPeriod"/>
            </a:pPr>
            <a:r>
              <a:rPr lang="id-ID" dirty="0" smtClean="0">
                <a:latin typeface="Comic Sans MS" pitchFamily="66" charset="0"/>
              </a:rPr>
              <a:t>Bila dibagi dalam kategori, maka jumlah anggota sampel setiap kategori min 30.</a:t>
            </a:r>
          </a:p>
          <a:p>
            <a:pPr marL="457200" indent="-457200" algn="just">
              <a:buAutoNum type="arabicPeriod"/>
            </a:pPr>
            <a:r>
              <a:rPr lang="id-ID" dirty="0" smtClean="0">
                <a:latin typeface="Comic Sans MS" pitchFamily="66" charset="0"/>
              </a:rPr>
              <a:t>Bila dalam penelitian menggunakan analisis multivariat, maka jumlah sampel 10 kali jumlah variabel.</a:t>
            </a:r>
          </a:p>
          <a:p>
            <a:pPr marL="457200" indent="-457200" algn="just">
              <a:buAutoNum type="arabicPeriod"/>
            </a:pPr>
            <a:r>
              <a:rPr lang="id-ID" dirty="0" smtClean="0">
                <a:latin typeface="Comic Sans MS" pitchFamily="66" charset="0"/>
              </a:rPr>
              <a:t>Untuk penelitian eksperimen sederhana (eksperimen dan kontrol) maka jumlah sampel masing-masing 10-20</a:t>
            </a:r>
            <a:endParaRPr lang="id-ID"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4338"/>
            <a:ext cx="7467600" cy="560406"/>
          </a:xfrm>
        </p:spPr>
        <p:txBody>
          <a:bodyPr>
            <a:normAutofit fontScale="90000"/>
          </a:bodyPr>
          <a:lstStyle/>
          <a:p>
            <a:r>
              <a:rPr lang="id-ID" dirty="0">
                <a:latin typeface="Comic Sans MS" pitchFamily="66" charset="0"/>
              </a:rPr>
              <a:t>S</a:t>
            </a:r>
            <a:r>
              <a:rPr lang="id-ID" dirty="0" smtClean="0">
                <a:latin typeface="Comic Sans MS" pitchFamily="66" charset="0"/>
              </a:rPr>
              <a:t>ampel dan </a:t>
            </a:r>
            <a:r>
              <a:rPr lang="id-ID" dirty="0">
                <a:latin typeface="Comic Sans MS" pitchFamily="66" charset="0"/>
              </a:rPr>
              <a:t>T</a:t>
            </a:r>
            <a:r>
              <a:rPr lang="id-ID" dirty="0" smtClean="0">
                <a:latin typeface="Comic Sans MS" pitchFamily="66" charset="0"/>
              </a:rPr>
              <a:t>eknik sampling</a:t>
            </a:r>
            <a:endParaRPr lang="id-ID" dirty="0">
              <a:latin typeface="Comic Sans MS" pitchFamily="66" charset="0"/>
            </a:endParaRPr>
          </a:p>
        </p:txBody>
      </p:sp>
      <p:sp>
        <p:nvSpPr>
          <p:cNvPr id="3" name="Content Placeholder 2"/>
          <p:cNvSpPr>
            <a:spLocks noGrp="1"/>
          </p:cNvSpPr>
          <p:nvPr>
            <p:ph idx="1"/>
          </p:nvPr>
        </p:nvSpPr>
        <p:spPr>
          <a:xfrm>
            <a:off x="457200" y="1291552"/>
            <a:ext cx="7467600" cy="4873752"/>
          </a:xfrm>
        </p:spPr>
        <p:txBody>
          <a:bodyPr>
            <a:noAutofit/>
          </a:bodyPr>
          <a:lstStyle/>
          <a:p>
            <a:pPr marL="176213" indent="-176213"/>
            <a:r>
              <a:rPr lang="id-ID" sz="2000" dirty="0" smtClean="0">
                <a:latin typeface="Comic Sans MS" pitchFamily="66" charset="0"/>
              </a:rPr>
              <a:t>Sampel adalah bagian dari jumlah dan karakteristik yang dimiliki   oleh   populasi   tersebut. </a:t>
            </a:r>
          </a:p>
          <a:p>
            <a:pPr marL="176213" indent="-176213">
              <a:buNone/>
            </a:pPr>
            <a:endParaRPr lang="id-ID" sz="2000" dirty="0" smtClean="0">
              <a:latin typeface="Comic Sans MS" pitchFamily="66" charset="0"/>
            </a:endParaRPr>
          </a:p>
          <a:p>
            <a:pPr marL="176213" indent="-176213"/>
            <a:r>
              <a:rPr lang="id-ID" sz="2000" dirty="0" smtClean="0">
                <a:latin typeface="Comic Sans MS" pitchFamily="66" charset="0"/>
              </a:rPr>
              <a:t>Sampling adalah suatu proses memilih sebagian dari unsur populasi yang   jumlahnya   mencukupi   secara   statistik   sehingga dengan mempelajari sampel serta memahami karakteristik-karakteristiknya (ciri-cirinya) akan diketahui informasi tentang keadaan populasi.</a:t>
            </a:r>
          </a:p>
          <a:p>
            <a:pPr marL="176213" indent="-176213">
              <a:buNone/>
            </a:pPr>
            <a:endParaRPr lang="id-ID" sz="2000" dirty="0" smtClean="0">
              <a:latin typeface="Comic Sans MS" pitchFamily="66" charset="0"/>
            </a:endParaRPr>
          </a:p>
          <a:p>
            <a:pPr marL="273050" indent="-273050"/>
            <a:r>
              <a:rPr lang="id-ID" sz="2000" dirty="0" smtClean="0">
                <a:latin typeface="Comic Sans MS" pitchFamily="66" charset="0"/>
              </a:rPr>
              <a:t>Teknik  sampling  adalah  suatu  cara untuk  menentukan banyaknya  sampel  dan  pemilihan  calon  anggota  sampel, sehingga  setiap  sampel  yang  terpilih  dalam  penelitian dapat  mewakili   populasinya  (representatif)   baik   dari aspek   jumlah   maupun   dari   aspek   karakteristik   yang dimiliki populasi.</a:t>
            </a:r>
          </a:p>
          <a:p>
            <a:pPr marL="0" indent="0">
              <a:buNone/>
            </a:pPr>
            <a:endParaRPr lang="id-ID" sz="2000" dirty="0" smtClean="0">
              <a:latin typeface="Comic Sans MS" pitchFamily="66" charset="0"/>
            </a:endParaRPr>
          </a:p>
          <a:p>
            <a:pPr marL="0" indent="0">
              <a:buNone/>
            </a:pPr>
            <a:endParaRPr lang="id-ID" sz="2000" dirty="0" smtClean="0">
              <a:latin typeface="Comic Sans MS" pitchFamily="66" charset="0"/>
            </a:endParaRPr>
          </a:p>
          <a:p>
            <a:pPr>
              <a:buNone/>
            </a:pPr>
            <a:endParaRPr lang="id-ID" sz="2000" dirty="0" smtClean="0">
              <a:latin typeface="Comic Sans MS" pitchFamily="66" charset="0"/>
            </a:endParaRPr>
          </a:p>
          <a:p>
            <a:pPr>
              <a:buNone/>
            </a:pPr>
            <a:r>
              <a:rPr lang="id-ID" sz="2000" dirty="0" smtClean="0">
                <a:latin typeface="Comic Sans MS" pitchFamily="66" charset="0"/>
              </a:rPr>
              <a:t>  </a:t>
            </a:r>
            <a:endParaRPr lang="id-ID" sz="20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492330"/>
            <a:ext cx="8472518" cy="560406"/>
          </a:xfrm>
        </p:spPr>
        <p:txBody>
          <a:bodyPr>
            <a:normAutofit fontScale="90000"/>
          </a:bodyPr>
          <a:lstStyle/>
          <a:p>
            <a:r>
              <a:rPr lang="id-ID" dirty="0" smtClean="0">
                <a:latin typeface="Comic Sans MS" pitchFamily="66" charset="0"/>
              </a:rPr>
              <a:t>latihan</a:t>
            </a:r>
            <a:endParaRPr lang="id-ID" dirty="0">
              <a:latin typeface="Comic Sans MS" pitchFamily="66" charset="0"/>
            </a:endParaRPr>
          </a:p>
        </p:txBody>
      </p:sp>
      <p:sp>
        <p:nvSpPr>
          <p:cNvPr id="3" name="Content Placeholder 2"/>
          <p:cNvSpPr>
            <a:spLocks noGrp="1"/>
          </p:cNvSpPr>
          <p:nvPr>
            <p:ph idx="1"/>
          </p:nvPr>
        </p:nvSpPr>
        <p:spPr>
          <a:xfrm>
            <a:off x="457200" y="1363560"/>
            <a:ext cx="8075240" cy="4873752"/>
          </a:xfrm>
        </p:spPr>
        <p:txBody>
          <a:bodyPr>
            <a:normAutofit fontScale="92500" lnSpcReduction="10000"/>
          </a:bodyPr>
          <a:lstStyle/>
          <a:p>
            <a:pPr marL="457200" indent="-457200" algn="just">
              <a:buAutoNum type="arabicPeriod"/>
            </a:pPr>
            <a:r>
              <a:rPr lang="id-ID" dirty="0" smtClean="0">
                <a:latin typeface="Comic Sans MS" pitchFamily="66" charset="0"/>
              </a:rPr>
              <a:t>Bila  diketahui  populasi  homogen  dari  dari  suatu penelitian berjumlah 460 orang.  Berapakah  sampel  yang  harus  diambil  bila  menggunakan  tabel Krejcie dengan </a:t>
            </a:r>
            <a:r>
              <a:rPr lang="el-GR" dirty="0" smtClean="0">
                <a:latin typeface="Cambria Math"/>
                <a:ea typeface="Cambria Math"/>
              </a:rPr>
              <a:t>α</a:t>
            </a:r>
            <a:r>
              <a:rPr lang="id-ID" dirty="0" smtClean="0">
                <a:latin typeface="Cambria Math"/>
                <a:ea typeface="Cambria Math"/>
              </a:rPr>
              <a:t>= 0,05</a:t>
            </a:r>
            <a:r>
              <a:rPr lang="id-ID" dirty="0" smtClean="0">
                <a:latin typeface="Comic Sans MS" pitchFamily="66" charset="0"/>
              </a:rPr>
              <a:t>? </a:t>
            </a:r>
          </a:p>
          <a:p>
            <a:pPr marL="457200" indent="-457200" algn="just">
              <a:buAutoNum type="arabicPeriod"/>
            </a:pPr>
            <a:r>
              <a:rPr lang="id-ID" dirty="0" smtClean="0">
                <a:latin typeface="Comic Sans MS" pitchFamily="66" charset="0"/>
              </a:rPr>
              <a:t> Ahmad akan meneliti kebiasaan kerja dengan populasi sejumlah 350 orang petani di pedesaan. Taraf kesalahan yang dikehendaki adalah 5%. Dengan menggunakan   Nomogram   Harry   King,   berapakan   sampel   yang   harus diambil? </a:t>
            </a:r>
          </a:p>
          <a:p>
            <a:pPr marL="457200" indent="-457200" algn="just">
              <a:buAutoNum type="arabicPeriod"/>
            </a:pPr>
            <a:r>
              <a:rPr lang="id-ID" dirty="0" smtClean="0">
                <a:latin typeface="Comic Sans MS" pitchFamily="66" charset="0"/>
              </a:rPr>
              <a:t>Dengan menggunakan rumus Slovin tentukan sampel minimum jika diketahui populasi sebesar 65.430 jiwa dengan sig. 5% dan 10%?</a:t>
            </a:r>
          </a:p>
          <a:p>
            <a:pPr marL="457200" indent="-457200" algn="just">
              <a:buAutoNum type="arabicPeriod"/>
            </a:pPr>
            <a:endParaRPr lang="id-ID"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4338"/>
            <a:ext cx="7467600" cy="560406"/>
          </a:xfrm>
        </p:spPr>
        <p:txBody>
          <a:bodyPr>
            <a:normAutofit fontScale="90000"/>
          </a:bodyPr>
          <a:lstStyle/>
          <a:p>
            <a:r>
              <a:rPr lang="id-ID" dirty="0" smtClean="0">
                <a:latin typeface="Comic Sans MS" pitchFamily="66" charset="0"/>
              </a:rPr>
              <a:t>Teknik sampling</a:t>
            </a:r>
            <a:endParaRPr lang="id-ID" dirty="0">
              <a:latin typeface="Comic Sans MS" pitchFamily="66" charset="0"/>
            </a:endParaRPr>
          </a:p>
        </p:txBody>
      </p:sp>
      <p:sp>
        <p:nvSpPr>
          <p:cNvPr id="3" name="Content Placeholder 2"/>
          <p:cNvSpPr>
            <a:spLocks noGrp="1"/>
          </p:cNvSpPr>
          <p:nvPr>
            <p:ph idx="1"/>
          </p:nvPr>
        </p:nvSpPr>
        <p:spPr>
          <a:xfrm>
            <a:off x="457200" y="1291552"/>
            <a:ext cx="7467600" cy="4873752"/>
          </a:xfrm>
        </p:spPr>
        <p:txBody>
          <a:bodyPr>
            <a:normAutofit/>
          </a:bodyPr>
          <a:lstStyle/>
          <a:p>
            <a:pPr marL="273050" indent="-273050" algn="just"/>
            <a:r>
              <a:rPr lang="sv-SE" dirty="0" smtClean="0">
                <a:latin typeface="Comic Sans MS" pitchFamily="66" charset="0"/>
              </a:rPr>
              <a:t>Apabila semua anggota populasi dipilih menjadi anggota</a:t>
            </a:r>
            <a:r>
              <a:rPr lang="id-ID" dirty="0" smtClean="0">
                <a:latin typeface="Comic Sans MS" pitchFamily="66" charset="0"/>
              </a:rPr>
              <a:t> </a:t>
            </a:r>
            <a:r>
              <a:rPr lang="sv-SE" dirty="0" smtClean="0">
                <a:latin typeface="Comic Sans MS" pitchFamily="66" charset="0"/>
              </a:rPr>
              <a:t>sampel, maka proses ini disebut </a:t>
            </a:r>
            <a:r>
              <a:rPr lang="sv-SE" b="1" dirty="0" smtClean="0">
                <a:latin typeface="Comic Sans MS" pitchFamily="66" charset="0"/>
              </a:rPr>
              <a:t>sensus (sampel jenuh). </a:t>
            </a:r>
            <a:endParaRPr lang="id-ID" b="1"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 name="Diagram 8"/>
          <p:cNvGraphicFramePr/>
          <p:nvPr>
            <p:extLst>
              <p:ext uri="{D42A27DB-BD31-4B8C-83A1-F6EECF244321}">
                <p14:modId xmlns:p14="http://schemas.microsoft.com/office/powerpoint/2010/main" xmlns="" val="1027158619"/>
              </p:ext>
            </p:extLst>
          </p:nvPr>
        </p:nvGraphicFramePr>
        <p:xfrm>
          <a:off x="1738314" y="2808288"/>
          <a:ext cx="5476892"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467600" cy="560406"/>
          </a:xfrm>
        </p:spPr>
        <p:txBody>
          <a:bodyPr>
            <a:normAutofit fontScale="90000"/>
          </a:bodyPr>
          <a:lstStyle/>
          <a:p>
            <a:r>
              <a:rPr lang="id-ID" dirty="0" smtClean="0">
                <a:latin typeface="Comic Sans MS" pitchFamily="66" charset="0"/>
              </a:rPr>
              <a:t>Teknik sampling</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b="1"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0" name="Diagram 9"/>
          <p:cNvGraphicFramePr/>
          <p:nvPr>
            <p:extLst>
              <p:ext uri="{D42A27DB-BD31-4B8C-83A1-F6EECF244321}">
                <p14:modId xmlns:p14="http://schemas.microsoft.com/office/powerpoint/2010/main" xmlns="" val="485287486"/>
              </p:ext>
            </p:extLst>
          </p:nvPr>
        </p:nvGraphicFramePr>
        <p:xfrm>
          <a:off x="785786" y="1397000"/>
          <a:ext cx="7386614" cy="4746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6346"/>
            <a:ext cx="7467600" cy="560406"/>
          </a:xfrm>
        </p:spPr>
        <p:txBody>
          <a:bodyPr>
            <a:normAutofit fontScale="90000"/>
          </a:bodyPr>
          <a:lstStyle/>
          <a:p>
            <a:r>
              <a:rPr lang="id-ID" dirty="0" smtClean="0">
                <a:latin typeface="Comic Sans MS" pitchFamily="66" charset="0"/>
              </a:rPr>
              <a:t>Teknik sampling</a:t>
            </a:r>
            <a:endParaRPr lang="id-ID" dirty="0">
              <a:latin typeface="Comic Sans MS" pitchFamily="66" charset="0"/>
            </a:endParaRPr>
          </a:p>
        </p:txBody>
      </p:sp>
      <p:sp>
        <p:nvSpPr>
          <p:cNvPr id="3" name="Content Placeholder 2"/>
          <p:cNvSpPr>
            <a:spLocks noGrp="1"/>
          </p:cNvSpPr>
          <p:nvPr>
            <p:ph idx="1"/>
          </p:nvPr>
        </p:nvSpPr>
        <p:spPr>
          <a:xfrm>
            <a:off x="457200" y="1071546"/>
            <a:ext cx="7467600" cy="4873752"/>
          </a:xfrm>
        </p:spPr>
        <p:txBody>
          <a:bodyPr>
            <a:normAutofit/>
          </a:bodyPr>
          <a:lstStyle/>
          <a:p>
            <a:pPr marL="273050" indent="-273050" algn="just">
              <a:buNone/>
            </a:pPr>
            <a:r>
              <a:rPr lang="sv-SE" b="1" dirty="0" smtClean="0">
                <a:latin typeface="Comic Sans MS" pitchFamily="66" charset="0"/>
              </a:rPr>
              <a:t> </a:t>
            </a:r>
            <a:endParaRPr lang="id-ID" b="1"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0" name="Diagram 9"/>
          <p:cNvGraphicFramePr/>
          <p:nvPr>
            <p:extLst>
              <p:ext uri="{D42A27DB-BD31-4B8C-83A1-F6EECF244321}">
                <p14:modId xmlns:p14="http://schemas.microsoft.com/office/powerpoint/2010/main" xmlns="" val="2703214327"/>
              </p:ext>
            </p:extLst>
          </p:nvPr>
        </p:nvGraphicFramePr>
        <p:xfrm>
          <a:off x="785786" y="1397000"/>
          <a:ext cx="7386614" cy="4746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92696"/>
            <a:ext cx="8075240" cy="560406"/>
          </a:xfrm>
        </p:spPr>
        <p:txBody>
          <a:bodyPr>
            <a:normAutofit fontScale="90000"/>
          </a:bodyPr>
          <a:lstStyle/>
          <a:p>
            <a:r>
              <a:rPr lang="id-ID" dirty="0" smtClean="0">
                <a:latin typeface="Comic Sans MS" pitchFamily="66" charset="0"/>
              </a:rPr>
              <a:t>Teknik sampling-Probability sampling</a:t>
            </a:r>
            <a:endParaRPr lang="id-ID" dirty="0">
              <a:latin typeface="Comic Sans MS" pitchFamily="66" charset="0"/>
            </a:endParaRPr>
          </a:p>
        </p:txBody>
      </p:sp>
      <p:sp>
        <p:nvSpPr>
          <p:cNvPr id="3" name="Content Placeholder 2"/>
          <p:cNvSpPr>
            <a:spLocks noGrp="1"/>
          </p:cNvSpPr>
          <p:nvPr>
            <p:ph idx="1"/>
          </p:nvPr>
        </p:nvSpPr>
        <p:spPr>
          <a:xfrm>
            <a:off x="457200" y="1795608"/>
            <a:ext cx="8075240" cy="4873752"/>
          </a:xfrm>
        </p:spPr>
        <p:txBody>
          <a:bodyPr>
            <a:normAutofit/>
          </a:bodyPr>
          <a:lstStyle/>
          <a:p>
            <a:pPr marL="273050" indent="-273050" algn="just"/>
            <a:r>
              <a:rPr lang="sv-SE" sz="2400" dirty="0" smtClean="0">
                <a:latin typeface="Comic Sans MS" pitchFamily="66" charset="0"/>
              </a:rPr>
              <a:t> Simple random sampling (populasi homogen)</a:t>
            </a:r>
            <a:endParaRPr lang="id-ID" sz="2400" dirty="0" smtClean="0">
              <a:latin typeface="Comic Sans MS" pitchFamily="66" charset="0"/>
            </a:endParaRPr>
          </a:p>
          <a:p>
            <a:pPr marL="273050" indent="-273050" algn="just">
              <a:buNone/>
            </a:pPr>
            <a:r>
              <a:rPr lang="id-ID" sz="2400" dirty="0" smtClean="0">
                <a:latin typeface="Comic Sans MS" pitchFamily="66" charset="0"/>
              </a:rPr>
              <a:t>	</a:t>
            </a:r>
            <a:r>
              <a:rPr lang="sv-SE" sz="2400" dirty="0" smtClean="0">
                <a:latin typeface="Comic Sans MS" pitchFamily="66" charset="0"/>
              </a:rPr>
              <a:t>pengambilan sampel dilakukan secara acak tanpa memperhatikan strata yang ada. Teknik</a:t>
            </a:r>
            <a:r>
              <a:rPr lang="id-ID" sz="2400" dirty="0" smtClean="0">
                <a:latin typeface="Comic Sans MS" pitchFamily="66" charset="0"/>
              </a:rPr>
              <a:t> </a:t>
            </a:r>
            <a:r>
              <a:rPr lang="sv-SE" sz="2400" dirty="0" smtClean="0">
                <a:latin typeface="Comic Sans MS" pitchFamily="66" charset="0"/>
              </a:rPr>
              <a:t>ini hanya digunakan jika populasinya homogen</a:t>
            </a:r>
            <a:r>
              <a:rPr lang="sv-SE" dirty="0" smtClean="0">
                <a:latin typeface="Comic Sans MS" pitchFamily="66" charset="0"/>
              </a:rPr>
              <a:t>.</a:t>
            </a:r>
            <a:endParaRPr lang="id-ID" dirty="0" smtClean="0">
              <a:latin typeface="Comic Sans MS" pitchFamily="66" charset="0"/>
            </a:endParaRPr>
          </a:p>
          <a:p>
            <a:pPr marL="273050" indent="-273050" algn="just">
              <a:buNone/>
            </a:pPr>
            <a:endParaRPr lang="id-ID" dirty="0" smtClean="0">
              <a:latin typeface="Comic Sans MS" pitchFamily="66" charset="0"/>
            </a:endParaRPr>
          </a:p>
          <a:p>
            <a:pPr marL="273050" indent="-273050" algn="just">
              <a:buNone/>
            </a:pPr>
            <a:endParaRPr lang="id-ID" dirty="0" smtClean="0">
              <a:latin typeface="Comic Sans MS" pitchFamily="66" charset="0"/>
            </a:endParaRPr>
          </a:p>
          <a:p>
            <a:pPr marL="273050" indent="-273050" algn="just">
              <a:buNone/>
            </a:pPr>
            <a:endParaRPr lang="id-ID" dirty="0" smtClean="0">
              <a:latin typeface="Comic Sans MS" pitchFamily="66" charset="0"/>
            </a:endParaRPr>
          </a:p>
          <a:p>
            <a:pPr marL="273050" indent="-273050" algn="just">
              <a:buNone/>
            </a:pPr>
            <a:endParaRPr lang="id-ID" dirty="0" smtClean="0">
              <a:latin typeface="Comic Sans MS" pitchFamily="66" charset="0"/>
            </a:endParaRPr>
          </a:p>
          <a:p>
            <a:pPr marL="273050" indent="-273050" algn="just">
              <a:buNone/>
            </a:pPr>
            <a:endParaRPr lang="id-ID" dirty="0" smtClean="0">
              <a:latin typeface="Comic Sans MS" pitchFamily="66" charset="0"/>
            </a:endParaRPr>
          </a:p>
          <a:p>
            <a:pPr marL="273050" indent="-273050" algn="just">
              <a:buNone/>
            </a:pPr>
            <a:r>
              <a:rPr lang="id-ID" dirty="0" smtClean="0">
                <a:latin typeface="Comic Sans MS" pitchFamily="66" charset="0"/>
              </a:rPr>
              <a:t>	</a:t>
            </a:r>
            <a:endParaRPr lang="id-ID"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1028" name="Picture 4"/>
          <p:cNvPicPr>
            <a:picLocks noChangeAspect="1" noChangeArrowheads="1"/>
          </p:cNvPicPr>
          <p:nvPr/>
        </p:nvPicPr>
        <p:blipFill>
          <a:blip r:embed="rId2"/>
          <a:srcRect/>
          <a:stretch>
            <a:fillRect/>
          </a:stretch>
        </p:blipFill>
        <p:spPr bwMode="auto">
          <a:xfrm>
            <a:off x="1714480" y="3722902"/>
            <a:ext cx="5662011" cy="1938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692696"/>
            <a:ext cx="8291264" cy="560406"/>
          </a:xfrm>
        </p:spPr>
        <p:txBody>
          <a:bodyPr>
            <a:normAutofit fontScale="90000"/>
          </a:bodyPr>
          <a:lstStyle/>
          <a:p>
            <a:r>
              <a:rPr lang="id-ID" dirty="0" smtClean="0">
                <a:latin typeface="Comic Sans MS" pitchFamily="66" charset="0"/>
              </a:rPr>
              <a:t>Teknik sampling-Probability sampling</a:t>
            </a:r>
            <a:endParaRPr lang="id-ID" dirty="0">
              <a:latin typeface="Comic Sans MS" pitchFamily="66" charset="0"/>
            </a:endParaRPr>
          </a:p>
        </p:txBody>
      </p:sp>
      <p:sp>
        <p:nvSpPr>
          <p:cNvPr id="3" name="Content Placeholder 2"/>
          <p:cNvSpPr>
            <a:spLocks noGrp="1"/>
          </p:cNvSpPr>
          <p:nvPr>
            <p:ph idx="1"/>
          </p:nvPr>
        </p:nvSpPr>
        <p:spPr>
          <a:xfrm>
            <a:off x="457200" y="1692828"/>
            <a:ext cx="8291264" cy="4873752"/>
          </a:xfrm>
        </p:spPr>
        <p:txBody>
          <a:bodyPr>
            <a:noAutofit/>
          </a:bodyPr>
          <a:lstStyle/>
          <a:p>
            <a:pPr marL="273050" indent="-273050" algn="just"/>
            <a:r>
              <a:rPr lang="sv-SE" sz="2400" dirty="0" smtClean="0">
                <a:latin typeface="Comic Sans MS" pitchFamily="66" charset="0"/>
              </a:rPr>
              <a:t>Proportiona</a:t>
            </a:r>
            <a:r>
              <a:rPr lang="id-ID" sz="2400" dirty="0" smtClean="0">
                <a:latin typeface="Comic Sans MS" pitchFamily="66" charset="0"/>
              </a:rPr>
              <a:t>t</a:t>
            </a:r>
            <a:r>
              <a:rPr lang="sv-SE" sz="2400" dirty="0" smtClean="0">
                <a:latin typeface="Comic Sans MS" pitchFamily="66" charset="0"/>
              </a:rPr>
              <a:t>e stratified random sampling (populasi tidak homogen)</a:t>
            </a:r>
          </a:p>
          <a:p>
            <a:pPr marL="273050" indent="-273050" algn="just">
              <a:buNone/>
            </a:pPr>
            <a:r>
              <a:rPr lang="id-ID" sz="2400" dirty="0" smtClean="0">
                <a:latin typeface="Comic Sans MS" pitchFamily="66" charset="0"/>
              </a:rPr>
              <a:t>	</a:t>
            </a:r>
            <a:r>
              <a:rPr lang="id-ID" sz="2400" dirty="0">
                <a:latin typeface="Comic Sans MS" pitchFamily="66" charset="0"/>
              </a:rPr>
              <a:t>P</a:t>
            </a:r>
            <a:r>
              <a:rPr lang="sv-SE" sz="2400" dirty="0" smtClean="0">
                <a:latin typeface="Comic Sans MS" pitchFamily="66" charset="0"/>
              </a:rPr>
              <a:t>engambilan  sampel  dilakukan  secara  acak  dengan  memperhatikan  strata  yang  ada.</a:t>
            </a:r>
            <a:r>
              <a:rPr lang="id-ID" sz="2400" dirty="0" smtClean="0">
                <a:latin typeface="Comic Sans MS" pitchFamily="66" charset="0"/>
              </a:rPr>
              <a:t> 	</a:t>
            </a:r>
            <a:r>
              <a:rPr lang="sv-SE" sz="2400" dirty="0" smtClean="0">
                <a:latin typeface="Comic Sans MS" pitchFamily="66" charset="0"/>
              </a:rPr>
              <a:t>Artinya setiap strata terwakili sesuai proporsinya.</a:t>
            </a:r>
            <a:endParaRPr lang="id-ID" sz="2400" dirty="0" smtClean="0">
              <a:latin typeface="Comic Sans MS" pitchFamily="66" charset="0"/>
            </a:endParaRPr>
          </a:p>
          <a:p>
            <a:pPr marL="273050" indent="-273050" algn="just">
              <a:buNone/>
            </a:pPr>
            <a:endParaRPr lang="id-ID" sz="2000" dirty="0" smtClean="0">
              <a:latin typeface="Comic Sans MS" pitchFamily="66" charset="0"/>
            </a:endParaRPr>
          </a:p>
          <a:p>
            <a:pPr marL="273050" indent="-273050" algn="just">
              <a:buNone/>
            </a:pPr>
            <a:r>
              <a:rPr lang="id-ID" sz="2000" dirty="0" smtClean="0">
                <a:latin typeface="Comic Sans MS" pitchFamily="66" charset="0"/>
              </a:rPr>
              <a:t>Contoh: Suatu  organisasi  yang  mempunyai  pegawai  dari berbagai latar belakang pendidikan, maka populasi pegawai itu berstrata. Misalnya jumlah pegawai yang lulus S1  = 45, S2  = 30, STM = 800, ST = 900, SMEA = 400, SD = 300. Jumlah  sampel yang harus diambil meliputi strata  pendidikan  tersebut  yang  diambil  secara  proporsional sesuai jumlah  sampel</a:t>
            </a:r>
          </a:p>
          <a:p>
            <a:pPr marL="273050" indent="-273050" algn="just">
              <a:buNone/>
            </a:pPr>
            <a:endParaRPr lang="id-ID" sz="2000" dirty="0" smtClean="0">
              <a:latin typeface="Comic Sans MS" pitchFamily="66" charset="0"/>
            </a:endParaRPr>
          </a:p>
          <a:p>
            <a:pPr marL="273050" indent="-273050" algn="just">
              <a:buNone/>
            </a:pPr>
            <a:endParaRPr lang="id-ID" sz="2000" dirty="0" smtClean="0">
              <a:latin typeface="Comic Sans MS" pitchFamily="66" charset="0"/>
            </a:endParaRP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r>
              <a:rPr lang="id-ID" sz="2000" dirty="0" smtClean="0">
                <a:latin typeface="Comic Sans MS" pitchFamily="66" charset="0"/>
              </a:rPr>
              <a:t>	</a:t>
            </a:r>
            <a:endParaRPr lang="id-ID" sz="20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8354"/>
            <a:ext cx="8075240" cy="560406"/>
          </a:xfrm>
        </p:spPr>
        <p:txBody>
          <a:bodyPr>
            <a:normAutofit fontScale="90000"/>
          </a:bodyPr>
          <a:lstStyle/>
          <a:p>
            <a:r>
              <a:rPr lang="id-ID" dirty="0" smtClean="0">
                <a:latin typeface="Comic Sans MS" pitchFamily="66" charset="0"/>
              </a:rPr>
              <a:t>Teknik sampling-Probability sampling</a:t>
            </a:r>
            <a:endParaRPr lang="id-ID" dirty="0">
              <a:latin typeface="Comic Sans MS" pitchFamily="66" charset="0"/>
            </a:endParaRPr>
          </a:p>
        </p:txBody>
      </p:sp>
      <p:sp>
        <p:nvSpPr>
          <p:cNvPr id="3" name="Content Placeholder 2"/>
          <p:cNvSpPr>
            <a:spLocks noGrp="1"/>
          </p:cNvSpPr>
          <p:nvPr>
            <p:ph idx="1"/>
          </p:nvPr>
        </p:nvSpPr>
        <p:spPr>
          <a:xfrm>
            <a:off x="457200" y="1620820"/>
            <a:ext cx="8075240" cy="4873752"/>
          </a:xfrm>
        </p:spPr>
        <p:txBody>
          <a:bodyPr>
            <a:noAutofit/>
          </a:bodyPr>
          <a:lstStyle/>
          <a:p>
            <a:pPr marL="273050" indent="-273050" algn="just"/>
            <a:r>
              <a:rPr lang="id-ID" sz="2400" dirty="0" smtClean="0">
                <a:latin typeface="Comic Sans MS" pitchFamily="66" charset="0"/>
              </a:rPr>
              <a:t>Disproportionate stratifiled random sampling</a:t>
            </a:r>
          </a:p>
          <a:p>
            <a:pPr marL="273050" indent="-273050" algn="just">
              <a:buNone/>
            </a:pPr>
            <a:r>
              <a:rPr lang="id-ID" sz="2400" dirty="0" smtClean="0">
                <a:latin typeface="Comic Sans MS" pitchFamily="66" charset="0"/>
              </a:rPr>
              <a:t>	Teknik ini digunakan untuk menentukan jumlah sampel dengan populasi berstrata tetapi kurang proporsional, artinya ada beberapa kelompok strata yang ukurannya kecil sekali.</a:t>
            </a:r>
          </a:p>
          <a:p>
            <a:pPr marL="273050" indent="-273050" algn="just">
              <a:buNone/>
            </a:pPr>
            <a:endParaRPr lang="id-ID" sz="2000" dirty="0" smtClean="0">
              <a:latin typeface="Comic Sans MS" pitchFamily="66" charset="0"/>
            </a:endParaRPr>
          </a:p>
          <a:p>
            <a:pPr marL="273050" indent="-273050" algn="just">
              <a:buNone/>
            </a:pPr>
            <a:r>
              <a:rPr lang="id-ID" sz="2000" dirty="0" smtClean="0">
                <a:latin typeface="Comic Sans MS" pitchFamily="66" charset="0"/>
              </a:rPr>
              <a:t>Contoh: Pegawai dari PT tertentu mempunyai mempunyai 3 orang lulusan S3 , 4 orang lulusan S2 , 90 orang lulusan S1 ,  800 orang lulusan  SMA,  700  orang  lulusan  SMP,  maka  3  orang  lulusan  S3  dan empat  orang  S2   itu  diambil  semuanya  sebagai  sampel.  Karena  dua kelompok itu terlalu kecil bila dibandingkan dengan kelompok lainnya.</a:t>
            </a: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r>
              <a:rPr lang="id-ID" sz="2000" dirty="0" smtClean="0">
                <a:latin typeface="Comic Sans MS" pitchFamily="66" charset="0"/>
              </a:rPr>
              <a:t>	</a:t>
            </a:r>
            <a:endParaRPr lang="id-ID" sz="20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08354"/>
            <a:ext cx="8003232" cy="560406"/>
          </a:xfrm>
        </p:spPr>
        <p:txBody>
          <a:bodyPr>
            <a:normAutofit fontScale="90000"/>
          </a:bodyPr>
          <a:lstStyle/>
          <a:p>
            <a:r>
              <a:rPr lang="id-ID" dirty="0" smtClean="0">
                <a:latin typeface="Comic Sans MS" pitchFamily="66" charset="0"/>
              </a:rPr>
              <a:t>Teknik sampling-Probability sampling</a:t>
            </a:r>
            <a:endParaRPr lang="id-ID" dirty="0">
              <a:latin typeface="Comic Sans MS" pitchFamily="66" charset="0"/>
            </a:endParaRPr>
          </a:p>
        </p:txBody>
      </p:sp>
      <p:sp>
        <p:nvSpPr>
          <p:cNvPr id="3" name="Content Placeholder 2"/>
          <p:cNvSpPr>
            <a:spLocks noGrp="1"/>
          </p:cNvSpPr>
          <p:nvPr>
            <p:ph idx="1"/>
          </p:nvPr>
        </p:nvSpPr>
        <p:spPr>
          <a:xfrm>
            <a:off x="457200" y="1507576"/>
            <a:ext cx="8003232" cy="4873752"/>
          </a:xfrm>
        </p:spPr>
        <p:txBody>
          <a:bodyPr>
            <a:noAutofit/>
          </a:bodyPr>
          <a:lstStyle/>
          <a:p>
            <a:pPr marL="273050" indent="-273050" algn="just"/>
            <a:r>
              <a:rPr lang="id-ID" sz="2400" dirty="0" smtClean="0">
                <a:latin typeface="Comic Sans MS" pitchFamily="66" charset="0"/>
              </a:rPr>
              <a:t>Cluster sampling (Sampling Daerah)</a:t>
            </a:r>
          </a:p>
          <a:p>
            <a:pPr marL="273050" indent="-273050" algn="just">
              <a:buNone/>
            </a:pPr>
            <a:r>
              <a:rPr lang="id-ID" sz="2400" dirty="0" smtClean="0">
                <a:latin typeface="Comic Sans MS" pitchFamily="66" charset="0"/>
              </a:rPr>
              <a:t>	Teknik ini digunakan untuk menentukan jumlah sampel jika sumber data sangat luas. Pengambilan sampel didasarkan daerah populasi yang telah ditetapkan.</a:t>
            </a:r>
          </a:p>
          <a:p>
            <a:pPr marL="273050" indent="-273050" algn="just">
              <a:buNone/>
            </a:pPr>
            <a:r>
              <a:rPr lang="id-ID" sz="2000" dirty="0" smtClean="0">
                <a:latin typeface="Comic Sans MS" pitchFamily="66" charset="0"/>
              </a:rPr>
              <a:t>	Misalnya dari 27 propinsi diambil 10 propinsi secara random/acak.</a:t>
            </a:r>
          </a:p>
          <a:p>
            <a:pPr marL="273050" indent="-273050" algn="just">
              <a:lnSpc>
                <a:spcPct val="170000"/>
              </a:lnSpc>
              <a:buNone/>
            </a:pPr>
            <a:endParaRPr lang="id-ID" sz="2000" dirty="0" smtClean="0">
              <a:latin typeface="Comic Sans MS" pitchFamily="66" charset="0"/>
            </a:endParaRPr>
          </a:p>
          <a:p>
            <a:pPr marL="273050" indent="-273050" algn="just">
              <a:lnSpc>
                <a:spcPct val="170000"/>
              </a:lnSpc>
              <a:buNone/>
            </a:pPr>
            <a:r>
              <a:rPr lang="id-ID" sz="2000" dirty="0" smtClean="0">
                <a:latin typeface="Comic Sans MS" pitchFamily="66" charset="0"/>
              </a:rPr>
              <a:t>	</a:t>
            </a:r>
            <a:endParaRPr lang="id-ID" sz="2000" dirty="0">
              <a:latin typeface="Comic Sans MS" pitchFamily="66" charset="0"/>
            </a:endParaRPr>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pic>
        <p:nvPicPr>
          <p:cNvPr id="2050" name="Picture 2"/>
          <p:cNvPicPr>
            <a:picLocks noChangeAspect="1" noChangeArrowheads="1"/>
          </p:cNvPicPr>
          <p:nvPr/>
        </p:nvPicPr>
        <p:blipFill>
          <a:blip r:embed="rId2"/>
          <a:srcRect/>
          <a:stretch>
            <a:fillRect/>
          </a:stretch>
        </p:blipFill>
        <p:spPr bwMode="auto">
          <a:xfrm>
            <a:off x="1357290" y="4113679"/>
            <a:ext cx="6500858" cy="25556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3227</TotalTime>
  <Words>549</Words>
  <Application>Microsoft Office PowerPoint</Application>
  <PresentationFormat>On-screen Show (4:3)</PresentationFormat>
  <Paragraphs>126</Paragraphs>
  <Slides>20</Slides>
  <Notes>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Teknik Pengambilan Sampel</vt:lpstr>
      <vt:lpstr>Sampel dan Teknik sampling</vt:lpstr>
      <vt:lpstr>Teknik sampling</vt:lpstr>
      <vt:lpstr>Teknik sampling</vt:lpstr>
      <vt:lpstr>Teknik sampling</vt:lpstr>
      <vt:lpstr>Teknik sampling-Probability sampling</vt:lpstr>
      <vt:lpstr>Teknik sampling-Probability sampling</vt:lpstr>
      <vt:lpstr>Teknik sampling-Probability sampling</vt:lpstr>
      <vt:lpstr>Teknik sampling-Probability sampling</vt:lpstr>
      <vt:lpstr>Teknik sampling-Nonprobability sampling</vt:lpstr>
      <vt:lpstr>Teknik sampling-Nonprobability sampling</vt:lpstr>
      <vt:lpstr>Teknik sampling-Nonprobability sampling</vt:lpstr>
      <vt:lpstr>Teknik sampling-menentukan ukuran sampel</vt:lpstr>
      <vt:lpstr>Teknik sampling-menentukan ukuran sampel</vt:lpstr>
      <vt:lpstr>Teknik sampling-menentukan ukuran sampel</vt:lpstr>
      <vt:lpstr>Teknik sampling-menentukan ukuran sampel</vt:lpstr>
      <vt:lpstr>Teknik sampling-menentukan ukuran sampel</vt:lpstr>
      <vt:lpstr>Teknik sampling-menentukan ukuran sampel</vt:lpstr>
      <vt:lpstr>Teknik sampling-menentukan ukuran sampel</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Penyajian data</dc:title>
  <dc:creator>Khaola</dc:creator>
  <cp:lastModifiedBy>Alberth</cp:lastModifiedBy>
  <cp:revision>175</cp:revision>
  <dcterms:created xsi:type="dcterms:W3CDTF">2015-09-20T04:33:15Z</dcterms:created>
  <dcterms:modified xsi:type="dcterms:W3CDTF">2018-04-09T04:15:50Z</dcterms:modified>
</cp:coreProperties>
</file>