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8" r:id="rId2"/>
    <p:sldId id="258" r:id="rId3"/>
    <p:sldId id="259" r:id="rId4"/>
    <p:sldId id="260" r:id="rId5"/>
    <p:sldId id="262" r:id="rId6"/>
    <p:sldId id="263" r:id="rId7"/>
    <p:sldId id="265" r:id="rId8"/>
    <p:sldId id="275" r:id="rId9"/>
    <p:sldId id="266" r:id="rId10"/>
    <p:sldId id="267" r:id="rId11"/>
    <p:sldId id="268" r:id="rId12"/>
    <p:sldId id="269" r:id="rId13"/>
    <p:sldId id="270" r:id="rId14"/>
    <p:sldId id="277" r:id="rId15"/>
    <p:sldId id="271" r:id="rId16"/>
    <p:sldId id="27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1" d="100"/>
          <a:sy n="41" d="100"/>
        </p:scale>
        <p:origin x="-462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83B34-C6ED-4F13-AC13-B02A2DE7A5AC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048C3-1E43-406B-B4C0-CA3BEAC94FD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1159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048C3-1E43-406B-B4C0-CA3BEAC94FD5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5885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A391FB3-5D97-4445-AD56-C90C636BF918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CAC401B-5B84-4995-8430-423ADC5C48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FB3-5D97-4445-AD56-C90C636BF918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401B-5B84-4995-8430-423ADC5C48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FB3-5D97-4445-AD56-C90C636BF918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401B-5B84-4995-8430-423ADC5C48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FB3-5D97-4445-AD56-C90C636BF918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401B-5B84-4995-8430-423ADC5C48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FB3-5D97-4445-AD56-C90C636BF918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401B-5B84-4995-8430-423ADC5C48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FB3-5D97-4445-AD56-C90C636BF918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401B-5B84-4995-8430-423ADC5C48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FB3-5D97-4445-AD56-C90C636BF918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401B-5B84-4995-8430-423ADC5C48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FB3-5D97-4445-AD56-C90C636BF918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401B-5B84-4995-8430-423ADC5C48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FB3-5D97-4445-AD56-C90C636BF918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401B-5B84-4995-8430-423ADC5C48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FB3-5D97-4445-AD56-C90C636BF918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401B-5B84-4995-8430-423ADC5C48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FB3-5D97-4445-AD56-C90C636BF918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401B-5B84-4995-8430-423ADC5C48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A391FB3-5D97-4445-AD56-C90C636BF918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CAC401B-5B84-4995-8430-423ADC5C484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Statistika Dasar</a:t>
            </a:r>
            <a:endParaRPr lang="id-ID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23640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Probabilitas Dalam Distribusi Binomial</a:t>
            </a:r>
            <a:endParaRPr lang="id-ID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980" t="-1377"/>
            </a:stretch>
          </a:blipFill>
        </p:spPr>
        <p:txBody>
          <a:bodyPr/>
          <a:lstStyle/>
          <a:p>
            <a:r>
              <a:rPr lang="id-ID" dirty="0">
                <a:noFill/>
              </a:rPr>
              <a:t> 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846818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3224" y="764705"/>
                <a:ext cx="7859216" cy="43924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000" dirty="0" smtClean="0"/>
                  <a:t>Pada kasus pelemparan koin sebanyak 3 kali</a:t>
                </a:r>
              </a:p>
              <a:p>
                <a:pPr marL="0" indent="0">
                  <a:buNone/>
                </a:pPr>
                <a:r>
                  <a:rPr lang="id-ID" sz="2000" dirty="0" smtClean="0"/>
                  <a:t>Berapa probabilitas atas keluar 2 kali gambar rumah minang tanpa memperhatikan letak </a:t>
                </a:r>
              </a:p>
              <a:p>
                <a:pPr marL="0" indent="0">
                  <a:buNone/>
                </a:pPr>
                <a:r>
                  <a:rPr lang="id-ID" sz="2000" dirty="0" smtClean="0"/>
                  <a:t>Jawab : </a:t>
                </a:r>
              </a:p>
              <a:p>
                <a:pPr marL="0" indent="0">
                  <a:buNone/>
                </a:pPr>
                <a:r>
                  <a:rPr lang="id-ID" sz="2000" dirty="0" smtClean="0"/>
                  <a:t>n = 3     	p = 1/2</a:t>
                </a:r>
              </a:p>
              <a:p>
                <a:pPr marL="0" indent="0">
                  <a:buNone/>
                </a:pPr>
                <a:r>
                  <a:rPr lang="id-ID" sz="2000" dirty="0" smtClean="0"/>
                  <a:t>x = 2		q = ½</a:t>
                </a:r>
              </a:p>
              <a:p>
                <a:pPr marL="0" indent="0">
                  <a:buNone/>
                </a:pPr>
                <a:r>
                  <a:rPr lang="id-ID" sz="2000" dirty="0" smtClean="0"/>
                  <a:t>Sehingga </a:t>
                </a:r>
                <a:r>
                  <a:rPr lang="id-ID" sz="2000" dirty="0" smtClean="0"/>
                  <a:t/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id-ID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2000" b="0" i="1" smtClean="0">
                            <a:latin typeface="Cambria Math"/>
                          </a:rPr>
                          <m:t>𝑥</m:t>
                        </m:r>
                        <m:r>
                          <a:rPr lang="id-ID" sz="2000" b="0" i="1" smtClean="0">
                            <a:latin typeface="Cambria Math"/>
                          </a:rPr>
                          <m:t>=2</m:t>
                        </m:r>
                      </m:e>
                    </m:d>
                    <m:r>
                      <a:rPr lang="id-ID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/>
                          </a:rPr>
                          <m:t>3!</m:t>
                        </m:r>
                      </m:num>
                      <m:den>
                        <m:d>
                          <m:dPr>
                            <m:ctrlPr>
                              <a:rPr lang="id-ID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2000" b="0" i="1" smtClean="0">
                                <a:latin typeface="Cambria Math"/>
                              </a:rPr>
                              <m:t>3 −2</m:t>
                            </m:r>
                          </m:e>
                        </m:d>
                        <m:r>
                          <a:rPr lang="id-ID" sz="2000" b="0" i="1" smtClean="0">
                            <a:latin typeface="Cambria Math"/>
                          </a:rPr>
                          <m:t>!2!</m:t>
                        </m:r>
                      </m:den>
                    </m:f>
                    <m:sSup>
                      <m:sSupPr>
                        <m:ctrlPr>
                          <a:rPr lang="id-ID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d-ID" sz="2000" b="0" i="1" smtClean="0">
                            <a:latin typeface="Cambria Math"/>
                          </a:rPr>
                          <m:t>0,5</m:t>
                        </m:r>
                      </m:e>
                      <m:sup>
                        <m:r>
                          <a:rPr lang="id-ID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id-ID" sz="2000" b="0" i="0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id-ID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d-ID" sz="2000" b="0" i="1" smtClean="0">
                            <a:latin typeface="Cambria Math"/>
                          </a:rPr>
                          <m:t>0,5</m:t>
                        </m:r>
                      </m:e>
                      <m:sup>
                        <m:r>
                          <a:rPr lang="id-ID" sz="2000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id-ID" sz="2000" dirty="0" smtClean="0"/>
              </a:p>
              <a:p>
                <a:pPr marL="0" indent="0">
                  <a:buNone/>
                </a:pPr>
                <a:r>
                  <a:rPr lang="id-ID" sz="2000" dirty="0" smtClean="0"/>
                  <a:t>		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/>
                          </a:rPr>
                          <m:t>3</m:t>
                        </m:r>
                        <m:r>
                          <a:rPr lang="id-ID" sz="2000" b="0" i="1" smtClean="0">
                            <a:latin typeface="Cambria Math"/>
                          </a:rPr>
                          <m:t>𝑥</m:t>
                        </m:r>
                        <m:r>
                          <a:rPr lang="id-ID" sz="2000" b="0" i="1" smtClean="0">
                            <a:latin typeface="Cambria Math"/>
                          </a:rPr>
                          <m:t>2</m:t>
                        </m:r>
                        <m:r>
                          <a:rPr lang="id-ID" sz="2000" b="0" i="1" smtClean="0">
                            <a:latin typeface="Cambria Math"/>
                          </a:rPr>
                          <m:t>𝑥</m:t>
                        </m:r>
                        <m:r>
                          <a:rPr lang="id-ID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d-ID" sz="2000" b="0" i="1" smtClean="0">
                            <a:latin typeface="Cambria Math"/>
                          </a:rPr>
                          <m:t>1</m:t>
                        </m:r>
                        <m:r>
                          <a:rPr lang="id-ID" sz="2000" b="0" i="1" smtClean="0">
                            <a:latin typeface="Cambria Math"/>
                          </a:rPr>
                          <m:t>𝑥</m:t>
                        </m:r>
                        <m:r>
                          <a:rPr lang="id-ID" sz="2000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id-ID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2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id-ID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id-ID" sz="20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</m:oMath>
                </a14:m>
                <a:r>
                  <a:rPr lang="id-ID" sz="2000" dirty="0" smtClean="0"/>
                  <a:t> 0,25 x 0,5</a:t>
                </a:r>
              </a:p>
              <a:p>
                <a:pPr marL="0" indent="0">
                  <a:buNone/>
                </a:pPr>
                <a:r>
                  <a:rPr lang="id-ID" sz="2000" dirty="0" smtClean="0"/>
                  <a:t>		   = 3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d-ID" sz="20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id-ID" sz="2000" dirty="0" smtClean="0"/>
              </a:p>
              <a:p>
                <a:pPr marL="0" indent="0">
                  <a:buNone/>
                </a:pPr>
                <a:r>
                  <a:rPr lang="id-ID" sz="2000" dirty="0" smtClean="0"/>
                  <a:t>		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id-ID" sz="20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id-ID" sz="2000" dirty="0" smtClean="0"/>
              </a:p>
              <a:p>
                <a:pPr marL="0" indent="0">
                  <a:buNone/>
                </a:pPr>
                <a:endParaRPr lang="id-ID" sz="2000" dirty="0" smtClean="0"/>
              </a:p>
              <a:p>
                <a:pPr marL="0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:endParaRPr lang="id-ID" dirty="0" smtClean="0"/>
              </a:p>
              <a:p>
                <a:pPr marL="0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:endParaRPr lang="id-ID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3224" y="764705"/>
                <a:ext cx="7859216" cy="4392488"/>
              </a:xfrm>
              <a:blipFill rotWithShape="1">
                <a:blip r:embed="rId2"/>
                <a:stretch>
                  <a:fillRect l="-775" t="-69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696071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980728"/>
            <a:ext cx="8229600" cy="5688632"/>
          </a:xfrm>
          <a:blipFill rotWithShape="1">
            <a:blip r:embed="rId2"/>
            <a:stretch>
              <a:fillRect l="-296" t="-857" r="-370"/>
            </a:stretch>
          </a:blipFill>
          <a:ln>
            <a:noFill/>
          </a:ln>
        </p:spPr>
        <p:txBody>
          <a:bodyPr/>
          <a:lstStyle/>
          <a:p>
            <a:r>
              <a:rPr lang="id-ID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4049044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59829"/>
                <a:ext cx="8229600" cy="5649491"/>
              </a:xfrm>
            </p:spPr>
            <p:txBody>
              <a:bodyPr>
                <a:normAutofit lnSpcReduction="10000"/>
              </a:bodyPr>
              <a:lstStyle/>
              <a:p>
                <a:pPr indent="-342900"/>
                <a:r>
                  <a:rPr lang="id-ID" dirty="0" smtClean="0"/>
                  <a:t>Contoh kelemparan koin sebanyak 4 kali akan menghasilkan : </a:t>
                </a:r>
              </a:p>
              <a:p>
                <a:pPr marL="0" indent="0">
                  <a:buNone/>
                </a:pPr>
                <a:r>
                  <a:rPr lang="id-ID" dirty="0" smtClean="0">
                    <a:sym typeface="Symbol"/>
                  </a:rPr>
                  <a:t>	 = 4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id-ID" dirty="0" smtClean="0"/>
                  <a:t> = 2</a:t>
                </a:r>
              </a:p>
              <a:p>
                <a:pPr marL="0" indent="0">
                  <a:buNone/>
                </a:pPr>
                <a:r>
                  <a:rPr lang="id-ID" dirty="0" smtClean="0">
                    <a:sym typeface="Symbol"/>
                  </a:rPr>
                  <a:t>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d-ID" i="1" smtClean="0">
                            <a:latin typeface="Cambria Math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/>
                            <a:sym typeface="Symbol"/>
                          </a:rPr>
                          <m:t>4 </m:t>
                        </m:r>
                        <m:r>
                          <a:rPr lang="id-ID" b="0" i="1" smtClean="0">
                            <a:latin typeface="Cambria Math"/>
                            <a:sym typeface="Symbol"/>
                          </a:rPr>
                          <m:t>𝑥</m:t>
                        </m:r>
                        <m:r>
                          <a:rPr lang="id-ID" b="0" i="1" smtClean="0">
                            <a:latin typeface="Cambria Math"/>
                            <a:sym typeface="Symbol"/>
                          </a:rPr>
                          <m:t> </m:t>
                        </m:r>
                        <m:f>
                          <m:fPr>
                            <m:ctrlPr>
                              <a:rPr lang="id-ID" b="0" i="1" smtClean="0">
                                <a:latin typeface="Cambria Math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/>
                                <a:sym typeface="Symbol"/>
                              </a:rPr>
                              <m:t>1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/>
                                <a:sym typeface="Symbol"/>
                              </a:rPr>
                              <m:t>2 </m:t>
                            </m:r>
                          </m:den>
                        </m:f>
                      </m:e>
                    </m:rad>
                    <m:r>
                      <a:rPr lang="id-ID" b="0" i="0" smtClean="0">
                        <a:latin typeface="Cambria Math"/>
                        <a:sym typeface="Symbol"/>
                      </a:rPr>
                      <m:t> 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  <a:sym typeface="Symbol"/>
                      </a:rPr>
                      <m:t>x</m:t>
                    </m:r>
                    <m:r>
                      <a:rPr lang="id-ID" b="0" i="0" smtClean="0">
                        <a:latin typeface="Cambria Math"/>
                        <a:sym typeface="Symbol"/>
                      </a:rPr>
                      <m:t> </m:t>
                    </m:r>
                    <m:f>
                      <m:fPr>
                        <m:ctrlPr>
                          <a:rPr lang="id-ID" b="0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id-ID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d-ID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/>
                          </a:rPr>
                          <m:t>1</m:t>
                        </m:r>
                      </m:e>
                    </m:rad>
                  </m:oMath>
                </a14:m>
                <a:r>
                  <a:rPr lang="id-ID" dirty="0" smtClean="0"/>
                  <a:t> = 1</a:t>
                </a:r>
              </a:p>
              <a:p>
                <a:pPr marL="0" indent="0">
                  <a:buNone/>
                </a:pPr>
                <a:r>
                  <a:rPr lang="id-ID" dirty="0" smtClean="0"/>
                  <a:t>Jika kita ingin mencari pobabilitas keluan RM sebanyak 3 kali dalam 4 lemparan , maka kita melakukan tranformasi ke Z skor yaitu sebagai berikut : </a:t>
                </a:r>
              </a:p>
              <a:p>
                <a:pPr marL="0" indent="0">
                  <a:buNone/>
                </a:pPr>
                <a:r>
                  <a:rPr lang="id-ID" dirty="0" smtClean="0"/>
                  <a:t>	Z = ( x - </a:t>
                </a:r>
                <a:r>
                  <a:rPr lang="id-ID" dirty="0" smtClean="0">
                    <a:sym typeface="Symbol"/>
                  </a:rPr>
                  <a:t> ) : </a:t>
                </a:r>
              </a:p>
              <a:p>
                <a:pPr marL="0" indent="0">
                  <a:buNone/>
                </a:pPr>
                <a:r>
                  <a:rPr lang="id-ID" dirty="0" smtClean="0">
                    <a:sym typeface="Symbol"/>
                  </a:rPr>
                  <a:t/>
                </a:r>
                <a:r>
                  <a:rPr lang="id-ID" dirty="0" smtClean="0">
                    <a:sym typeface="Symbol"/>
                  </a:rPr>
                  <a:t>            = </a:t>
                </a:r>
                <a:r>
                  <a:rPr lang="id-ID" dirty="0" smtClean="0">
                    <a:sym typeface="Symbol"/>
                  </a:rPr>
                  <a:t>( 3 – 2 ) : 1</a:t>
                </a:r>
              </a:p>
              <a:p>
                <a:pPr marL="0" indent="0">
                  <a:buNone/>
                </a:pPr>
                <a:r>
                  <a:rPr lang="id-ID" dirty="0" smtClean="0">
                    <a:sym typeface="Symbol"/>
                  </a:rPr>
                  <a:t/>
                </a:r>
                <a:r>
                  <a:rPr lang="id-ID" dirty="0" smtClean="0">
                    <a:sym typeface="Symbol"/>
                  </a:rPr>
                  <a:t/>
                </a:r>
                <a:r>
                  <a:rPr lang="id-ID" dirty="0" smtClean="0">
                    <a:sym typeface="Symbol"/>
                  </a:rPr>
                  <a:t>= + 1</a:t>
                </a:r>
              </a:p>
              <a:p>
                <a:pPr marL="0" indent="0">
                  <a:buNone/>
                </a:pPr>
                <a:r>
                  <a:rPr lang="id-ID" dirty="0" smtClean="0">
                    <a:sym typeface="Symbol"/>
                  </a:rPr>
                  <a:t>Baru kemudian cari dalam tabel dalam tabel Z (+). Probabilitas keluar RM sebanyak 3 kali dalam 4</a:t>
                </a:r>
              </a:p>
              <a:p>
                <a:pPr marL="0" indent="0">
                  <a:buNone/>
                </a:pPr>
                <a:r>
                  <a:rPr lang="id-ID" dirty="0" smtClean="0"/>
                  <a:t>Kali lemparan adalah 15,87%.</a:t>
                </a: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59829"/>
                <a:ext cx="8229600" cy="5649491"/>
              </a:xfrm>
              <a:blipFill rotWithShape="1">
                <a:blip r:embed="rId3"/>
                <a:stretch>
                  <a:fillRect l="-1111" t="-1510" r="-1926" b="-4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2350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15304" cy="1143000"/>
          </a:xfrm>
        </p:spPr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71612"/>
            <a:ext cx="8507288" cy="4873752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Jika sebuah koin di lempar sebanyak 8 kali. Hitunglah:</a:t>
            </a:r>
          </a:p>
          <a:p>
            <a:pPr>
              <a:buNone/>
            </a:pPr>
            <a:r>
              <a:rPr lang="id-ID" dirty="0" smtClean="0"/>
              <a:t>	a. Rata-ratanya</a:t>
            </a:r>
          </a:p>
          <a:p>
            <a:pPr>
              <a:buNone/>
            </a:pPr>
            <a:r>
              <a:rPr lang="id-ID" dirty="0" smtClean="0"/>
              <a:t>	b. Simpangan Baku dalam distribusi binomialnya</a:t>
            </a:r>
          </a:p>
          <a:p>
            <a:pPr>
              <a:buNone/>
            </a:pPr>
            <a:r>
              <a:rPr lang="id-ID" dirty="0" smtClean="0"/>
              <a:t>	c. Berapa probabilitas keluar RM sebanyak 7 kali?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762" y="3356992"/>
            <a:ext cx="464347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Probabilitas Dalam Distrubusi Poisson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id-ID" dirty="0" smtClean="0"/>
                  <a:t>Fungsi probabilitas distribusi diskrit yang mempunyai n banyak atau tak terhinggal dapat di hitung dengan rumus </a:t>
                </a:r>
              </a:p>
              <a:p>
                <a14:m>
                  <m:oMath xmlns:m="http://schemas.openxmlformats.org/officeDocument/2006/math">
                    <m:r>
                      <a:rPr lang="id-ID" b="0" i="1" smtClean="0">
                        <a:latin typeface="Cambria Math"/>
                      </a:rPr>
                      <m:t>𝑓</m:t>
                    </m:r>
                    <m:r>
                      <a:rPr lang="id-ID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id-ID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id-ID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id-ID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id-ID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  <m:r>
                              <a:rPr lang="id-ID" b="0" i="1" smtClean="0">
                                <a:latin typeface="Cambria Math"/>
                                <a:ea typeface="Cambria Math"/>
                              </a:rPr>
                              <m:t> . </m:t>
                            </m:r>
                            <m:sSup>
                              <m:sSupPr>
                                <m:ctrlPr>
                                  <a:rPr lang="id-ID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b="0" i="1" smtClean="0">
                                    <a:latin typeface="Cambria Math"/>
                                    <a:ea typeface="Cambria Math"/>
                                  </a:rPr>
                                  <m:t>𝜇</m:t>
                                </m:r>
                              </m:e>
                              <m:sup>
                                <m:r>
                                  <a:rPr lang="id-ID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/>
                          </a:rPr>
                          <m:t>𝑥</m:t>
                        </m:r>
                        <m:r>
                          <a:rPr lang="id-ID" b="0" i="1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id-ID" dirty="0" smtClean="0"/>
              </a:p>
              <a:p>
                <a:r>
                  <a:rPr lang="id-ID" dirty="0" smtClean="0"/>
                  <a:t>Contoh : </a:t>
                </a:r>
              </a:p>
              <a:p>
                <a:pPr marL="352425" indent="0">
                  <a:buNone/>
                </a:pPr>
                <a:r>
                  <a:rPr lang="id-ID" dirty="0" smtClean="0"/>
                  <a:t>Apabila kita melempar 5 buah koin secara serentak sebanyak 64kali . Berapakah probabilitas keluarnya 5 RM untuk 5 koin secara bersamaan?</a:t>
                </a: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8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5277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620688"/>
                <a:ext cx="8003232" cy="590465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id-ID" dirty="0" smtClean="0"/>
                  <a:t>Jawab: </a:t>
                </a:r>
              </a:p>
              <a:p>
                <a:pPr marL="352425" indent="0">
                  <a:buNone/>
                </a:pPr>
                <a:r>
                  <a:rPr lang="id-ID" dirty="0" smtClean="0"/>
                  <a:t>Lemparan 5 koin menghasilkan kombinasi sebanyak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id-ID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id-ID" dirty="0" smtClean="0"/>
                  <a:t> (32 kombinasi) dengan demikian probabilitas keluarnya 5 RM dalam sekali lemparan 1/32. Apabika kita menginginn pasangan 5 RM keluar sebanyak 4 kali </a:t>
                </a:r>
                <a:r>
                  <a:rPr lang="id-ID" dirty="0" smtClean="0"/>
                  <a:t>maka:</a:t>
                </a:r>
                <a:endParaRPr lang="id-ID" dirty="0" smtClean="0"/>
              </a:p>
              <a:p>
                <a:pPr marL="3524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𝑓</m:t>
                      </m:r>
                      <m:r>
                        <a:rPr lang="id-ID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id-ID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sup>
                          </m:sSup>
                          <m:r>
                            <a:rPr lang="id-ID" b="0" i="1" smtClean="0">
                              <a:latin typeface="Cambria Math"/>
                            </a:rPr>
                            <m:t>.  </m:t>
                          </m:r>
                          <m:sSup>
                            <m:sSup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 !</m:t>
                          </m:r>
                        </m:den>
                      </m:f>
                    </m:oMath>
                  </m:oMathPara>
                </a14:m>
                <a:endParaRPr lang="id-ID" b="0" i="1" dirty="0" smtClean="0">
                  <a:latin typeface="Cambria Math"/>
                </a:endParaRPr>
              </a:p>
              <a:p>
                <a:pPr marL="3524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2,71728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−2</m:t>
                              </m:r>
                            </m:sup>
                          </m:sSup>
                          <m:r>
                            <a:rPr lang="id-ID" b="0" i="1" smtClean="0">
                              <a:latin typeface="Cambria Math"/>
                            </a:rPr>
                            <m:t>.   </m:t>
                          </m:r>
                          <m:sSup>
                            <m:sSup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4 !</m:t>
                          </m:r>
                        </m:den>
                      </m:f>
                    </m:oMath>
                  </m:oMathPara>
                </a14:m>
                <a:endParaRPr lang="id-ID" b="0" i="1" dirty="0" smtClean="0">
                  <a:latin typeface="Cambria Math"/>
                </a:endParaRPr>
              </a:p>
              <a:p>
                <a:pPr marL="3524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0,1353352832 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 16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 4 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 3 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 2 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1 </m:t>
                          </m:r>
                        </m:den>
                      </m:f>
                    </m:oMath>
                  </m:oMathPara>
                </a14:m>
                <a:endParaRPr lang="id-ID" b="0" i="1" dirty="0" smtClean="0">
                  <a:latin typeface="Cambria Math"/>
                </a:endParaRPr>
              </a:p>
              <a:p>
                <a:pPr marL="3524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2.165364531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id-ID" b="0" i="1" dirty="0" smtClean="0">
                  <a:latin typeface="Cambria Math"/>
                </a:endParaRPr>
              </a:p>
              <a:p>
                <a:pPr marL="3524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0" smtClean="0">
                          <a:latin typeface="Cambria Math"/>
                        </a:rPr>
                        <m:t>0,0902235221</m:t>
                      </m:r>
                      <m:r>
                        <a:rPr lang="id-ID" b="0" i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id-ID" b="0" i="0" dirty="0" smtClean="0">
                  <a:latin typeface="Cambria Math"/>
                </a:endParaRPr>
              </a:p>
              <a:p>
                <a:pPr marL="3524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0" smtClean="0">
                          <a:latin typeface="Cambria Math"/>
                        </a:rPr>
                        <m:t>=0,090</m:t>
                      </m:r>
                    </m:oMath>
                  </m:oMathPara>
                </a14:m>
                <a:endParaRPr lang="id-ID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620688"/>
                <a:ext cx="8003232" cy="5904656"/>
              </a:xfrm>
              <a:blipFill rotWithShape="1">
                <a:blip r:embed="rId2"/>
                <a:stretch>
                  <a:fillRect t="-14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397642" y="2996952"/>
                <a:ext cx="4248588" cy="18254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id-ID" dirty="0" smtClean="0"/>
                  <a:t>rata –rata distribusi poisson sama dengan nilai m = n . P = 64 x 1/32 = 2</a:t>
                </a:r>
              </a:p>
              <a:p>
                <a:r>
                  <a:rPr lang="id-ID" dirty="0" smtClean="0"/>
                  <a:t>Simpangan bakunya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d-ID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id-ID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id-ID" dirty="0" smtClean="0"/>
                  <a:t> = 1,414213526 =1,41</a:t>
                </a:r>
              </a:p>
              <a:p>
                <a:pPr marL="0" indent="0">
                  <a:buFont typeface="Wingdings 2" pitchFamily="18" charset="2"/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642" y="2996952"/>
                <a:ext cx="4248588" cy="1825428"/>
              </a:xfrm>
              <a:prstGeom prst="rect">
                <a:avLst/>
              </a:prstGeom>
              <a:blipFill rotWithShape="1">
                <a:blip r:embed="rId3"/>
                <a:stretch>
                  <a:fillRect t="-4013" r="-100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3304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Hukum Probabilitas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23652"/>
            <a:ext cx="7488832" cy="369763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id-ID" sz="1800" dirty="0" smtClean="0"/>
              <a:t>Terdapat 2 macam aturan yang berlaku umum dalam pembahasan probabilitas, yaitu </a:t>
            </a:r>
            <a:r>
              <a:rPr lang="id-ID" sz="1800" i="1" dirty="0" smtClean="0"/>
              <a:t>penjumlahan</a:t>
            </a:r>
            <a:r>
              <a:rPr lang="id-ID" sz="1800" dirty="0" smtClean="0"/>
              <a:t> dan </a:t>
            </a:r>
            <a:r>
              <a:rPr lang="id-ID" sz="1800" i="1" dirty="0" smtClean="0"/>
              <a:t>perkalian</a:t>
            </a:r>
          </a:p>
          <a:p>
            <a:pPr marL="0" indent="0">
              <a:buNone/>
            </a:pPr>
            <a:endParaRPr lang="id-ID" sz="1800" i="1" dirty="0" smtClean="0"/>
          </a:p>
          <a:p>
            <a:r>
              <a:rPr lang="id-ID" sz="1800" dirty="0" smtClean="0"/>
              <a:t>Aturan penambahan probabilitas “</a:t>
            </a:r>
            <a:r>
              <a:rPr lang="id-ID" sz="1800" i="1" dirty="0" smtClean="0"/>
              <a:t>akan terjadi jika dua kejadian akan mungkin muncul dalam satu pengambilan</a:t>
            </a:r>
            <a:r>
              <a:rPr lang="id-ID" sz="1800" dirty="0" smtClean="0"/>
              <a:t>”</a:t>
            </a:r>
          </a:p>
          <a:p>
            <a:pPr marL="354013" indent="0">
              <a:buNone/>
            </a:pPr>
            <a:r>
              <a:rPr lang="id-ID" sz="1800" dirty="0" smtClean="0"/>
              <a:t>Dengan rumus:</a:t>
            </a:r>
          </a:p>
          <a:p>
            <a:pPr marL="354013" indent="0">
              <a:buNone/>
            </a:pPr>
            <a:r>
              <a:rPr lang="id-ID" sz="1800" dirty="0"/>
              <a:t>	</a:t>
            </a:r>
            <a:r>
              <a:rPr lang="id-ID" sz="1800" dirty="0" smtClean="0"/>
              <a:t>	P(x </a:t>
            </a:r>
            <a:r>
              <a:rPr lang="id-ID" sz="1800" dirty="0"/>
              <a:t>atau y) = P(x) + P(y</a:t>
            </a:r>
            <a:r>
              <a:rPr lang="id-ID" sz="1800" dirty="0" smtClean="0"/>
              <a:t>)</a:t>
            </a:r>
          </a:p>
          <a:p>
            <a:r>
              <a:rPr lang="id-ID" sz="1800" dirty="0" smtClean="0"/>
              <a:t>Aturan </a:t>
            </a:r>
            <a:r>
              <a:rPr lang="id-ID" sz="1800" dirty="0"/>
              <a:t>perkalian dalam probabilitas akan terjadi jika 2 atau lebih kejadian yang terjadi secara beruntun atau stimultan. </a:t>
            </a:r>
            <a:endParaRPr lang="id-ID" sz="1800" dirty="0" smtClean="0"/>
          </a:p>
          <a:p>
            <a:pPr marL="350838" indent="0">
              <a:buNone/>
            </a:pPr>
            <a:r>
              <a:rPr lang="id-ID" sz="1800" dirty="0"/>
              <a:t>Dengan rumus:</a:t>
            </a:r>
          </a:p>
          <a:p>
            <a:pPr marL="68580" indent="0">
              <a:buNone/>
            </a:pPr>
            <a:r>
              <a:rPr lang="id-ID" sz="1800" dirty="0" smtClean="0"/>
              <a:t>		P(x </a:t>
            </a:r>
            <a:r>
              <a:rPr lang="id-ID" sz="1800" dirty="0"/>
              <a:t>dan y) = P(x) x P(y</a:t>
            </a:r>
            <a:r>
              <a:rPr lang="id-ID" sz="1800" dirty="0" smtClean="0"/>
              <a:t>)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xmlns="" val="422029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Contoh soal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Dalam pelemparan dadu, masing-masing bidang mempunyai probabilitas muncul 1/6. Sekarang kita ingin menghitung:</a:t>
            </a:r>
          </a:p>
          <a:p>
            <a:pPr marL="514350" indent="-514350">
              <a:buAutoNum type="alphaLcPeriod"/>
            </a:pPr>
            <a:r>
              <a:rPr lang="id-ID" dirty="0" smtClean="0"/>
              <a:t>Probabilitas munculnya bidang 3 atau 6</a:t>
            </a:r>
          </a:p>
          <a:p>
            <a:pPr marL="514350" indent="-514350">
              <a:buAutoNum type="alphaLcPeriod"/>
            </a:pPr>
            <a:r>
              <a:rPr lang="id-ID" dirty="0" smtClean="0"/>
              <a:t>Probabilitas munculnya bidang 2 atau 4</a:t>
            </a:r>
          </a:p>
          <a:p>
            <a:pPr marL="514350" indent="-514350">
              <a:buFont typeface="Wingdings 2" pitchFamily="18" charset="2"/>
              <a:buAutoNum type="alphaLcPeriod"/>
            </a:pPr>
            <a:r>
              <a:rPr lang="id-ID" dirty="0"/>
              <a:t>Probabilitas munculnya bidang </a:t>
            </a:r>
            <a:r>
              <a:rPr lang="id-ID" dirty="0" smtClean="0"/>
              <a:t>3 dan 6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0473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Pada kasus diatas :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611560" y="1214422"/>
            <a:ext cx="7920880" cy="208823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040000" scaled="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/>
              <a:t>P(3 atau 6) = P(3) + P(6)  	   P(2 atau 6) = P(2) +P(6)</a:t>
            </a:r>
          </a:p>
          <a:p>
            <a:r>
              <a:rPr lang="id-ID" sz="2000" dirty="0"/>
              <a:t>	</a:t>
            </a:r>
            <a:r>
              <a:rPr lang="id-ID" sz="2000" dirty="0" smtClean="0"/>
              <a:t>       = 1/6 + 1/6      	              </a:t>
            </a:r>
            <a:r>
              <a:rPr lang="id-ID" sz="2000" dirty="0"/>
              <a:t> </a:t>
            </a:r>
            <a:r>
              <a:rPr lang="id-ID" sz="2000" dirty="0" smtClean="0"/>
              <a:t>        = 1/6 + 1/6</a:t>
            </a:r>
          </a:p>
          <a:p>
            <a:r>
              <a:rPr lang="id-ID" sz="2000" dirty="0"/>
              <a:t>	</a:t>
            </a:r>
            <a:r>
              <a:rPr lang="id-ID" sz="2000" dirty="0" smtClean="0"/>
              <a:t>       = 2/6  = 1/3	</a:t>
            </a:r>
            <a:r>
              <a:rPr lang="id-ID" sz="2000" dirty="0"/>
              <a:t>	</a:t>
            </a:r>
            <a:r>
              <a:rPr lang="id-ID" sz="2000" dirty="0" smtClean="0"/>
              <a:t>          = 2/6  = 1/3</a:t>
            </a:r>
          </a:p>
        </p:txBody>
      </p:sp>
      <p:sp>
        <p:nvSpPr>
          <p:cNvPr id="2" name="Rectangle 1"/>
          <p:cNvSpPr/>
          <p:nvPr/>
        </p:nvSpPr>
        <p:spPr>
          <a:xfrm>
            <a:off x="611560" y="3861048"/>
            <a:ext cx="7920880" cy="1200329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040000" scaled="0"/>
          </a:gradFill>
        </p:spPr>
        <p:txBody>
          <a:bodyPr wrap="square">
            <a:spAutoFit/>
          </a:bodyPr>
          <a:lstStyle/>
          <a:p>
            <a:r>
              <a:rPr lang="id-ID" dirty="0" smtClean="0"/>
              <a:t>Sedangkan probabilitas </a:t>
            </a:r>
            <a:r>
              <a:rPr lang="id-ID" dirty="0"/>
              <a:t>akan keluar bidang 3 dan 6 adalah :</a:t>
            </a:r>
          </a:p>
          <a:p>
            <a:r>
              <a:rPr lang="id-ID" dirty="0"/>
              <a:t>    P (3 dan 6) = P(3) x P(6)</a:t>
            </a:r>
          </a:p>
          <a:p>
            <a:r>
              <a:rPr lang="id-ID" dirty="0"/>
              <a:t>	 </a:t>
            </a:r>
            <a:r>
              <a:rPr lang="id-ID" dirty="0" smtClean="0"/>
              <a:t>         = </a:t>
            </a:r>
            <a:r>
              <a:rPr lang="id-ID" dirty="0"/>
              <a:t>1/6 x 1/6</a:t>
            </a:r>
          </a:p>
          <a:p>
            <a:r>
              <a:rPr lang="id-ID" dirty="0" smtClean="0"/>
              <a:t>	</a:t>
            </a:r>
            <a:r>
              <a:rPr lang="id-ID" dirty="0"/>
              <a:t> </a:t>
            </a:r>
            <a:r>
              <a:rPr lang="id-ID" dirty="0" smtClean="0"/>
              <a:t>         = </a:t>
            </a:r>
            <a:r>
              <a:rPr lang="id-ID" dirty="0"/>
              <a:t>1/36</a:t>
            </a:r>
          </a:p>
        </p:txBody>
      </p:sp>
    </p:spTree>
    <p:extLst>
      <p:ext uri="{BB962C8B-B14F-4D97-AF65-F5344CB8AC3E}">
        <p14:creationId xmlns:p14="http://schemas.microsoft.com/office/powerpoint/2010/main" xmlns="" val="98906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Probabilitas dalam Distribusi Frekuensi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Dalam pengumpulan nilai-nilai statistik mahasiswa S1 diperoleh daftar nilai sebagai berikut :</a:t>
            </a:r>
          </a:p>
          <a:p>
            <a:pPr marL="0" indent="0">
              <a:buNone/>
            </a:pPr>
            <a:r>
              <a:rPr lang="id-ID" dirty="0" smtClean="0"/>
              <a:t>   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     N=25</a:t>
            </a:r>
          </a:p>
          <a:p>
            <a:pPr marL="0" indent="0">
              <a:buNone/>
            </a:pPr>
            <a:r>
              <a:rPr lang="id-ID" dirty="0" smtClean="0"/>
              <a:t> Berapa probabilitas  akan keluar di atas 70?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nilai &gt;70 = 5 siswa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Probabilitas (x = 70) adalah 5/25 atau 1/5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295706"/>
              </p:ext>
            </p:extLst>
          </p:nvPr>
        </p:nvGraphicFramePr>
        <p:xfrm>
          <a:off x="1284312" y="34074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901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01824"/>
            <a:ext cx="8100510" cy="71095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Probabilitas dalam distribusi normal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56792"/>
            <a:ext cx="7128908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Misalkan rata-rata nilai statistik adalah 80 sedangkan simpangan bakunya adalah 10. berapakah probabilitas seorang mahasiswa untuk memperoleh nilai &gt; 88 ?</a:t>
            </a:r>
          </a:p>
          <a:p>
            <a:pPr marL="0" indent="0">
              <a:buNone/>
            </a:pP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/>
              <a:t>Y</a:t>
            </a:r>
            <a:r>
              <a:rPr lang="id-ID" dirty="0" smtClean="0"/>
              <a:t>ang akan dicari adalah probabilitas X yang bernilai di atas 88 </a:t>
            </a:r>
          </a:p>
          <a:p>
            <a:pPr marL="514350" indent="-514350">
              <a:buAutoNum type="arabicPeriod"/>
            </a:pPr>
            <a:r>
              <a:rPr lang="id-ID" dirty="0" smtClean="0"/>
              <a:t>Tentukan Z skor dari batas bawah nilai yang kita inginkan</a:t>
            </a:r>
          </a:p>
          <a:p>
            <a:pPr marL="0" indent="0">
              <a:buNone/>
            </a:pPr>
            <a:r>
              <a:rPr lang="id-ID" dirty="0" smtClean="0"/>
              <a:t>		Z </a:t>
            </a:r>
            <a:r>
              <a:rPr lang="id-ID" dirty="0"/>
              <a:t>= (88 – 80) : 10 = </a:t>
            </a:r>
            <a:r>
              <a:rPr lang="id-ID" dirty="0" smtClean="0"/>
              <a:t>0,8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/>
              <a:t>T</a:t>
            </a:r>
            <a:r>
              <a:rPr lang="id-ID" dirty="0" smtClean="0"/>
              <a:t>entukan </a:t>
            </a:r>
            <a:r>
              <a:rPr lang="id-ID" dirty="0"/>
              <a:t>posisi untuk Z &gt; 88 dalam </a:t>
            </a:r>
            <a:r>
              <a:rPr lang="id-ID" dirty="0" smtClean="0"/>
              <a:t>distribusi normal.</a:t>
            </a:r>
          </a:p>
          <a:p>
            <a:pPr marL="539750" indent="0">
              <a:buNone/>
            </a:pPr>
            <a:endParaRPr lang="id-ID" dirty="0" smtClean="0"/>
          </a:p>
          <a:p>
            <a:pPr marL="539750" indent="0">
              <a:buNone/>
            </a:pPr>
            <a:r>
              <a:rPr lang="id-ID" dirty="0" smtClean="0"/>
              <a:t>Lihat tabel Z (tabel distribusi normal) pada kolom A yang brnilai 0,80 kemudian lihat kolom C yang merupakan pasangan pada nilai Z 0,80 yaitu 0,2119 . Dengan demikian maka p (x) &gt; 88 adalah 0,2119 atau 21,19%</a:t>
            </a:r>
          </a:p>
          <a:p>
            <a:pPr marL="514350" indent="25400">
              <a:buAutoNum type="arabicPeriod"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9207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id-ID" dirty="0" smtClean="0"/>
              <a:t>Kondisi contoh soal di atas dapat di lihat pada kurva normal berikut ini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2486534" y="656682"/>
            <a:ext cx="3492429" cy="646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52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6" y="692696"/>
            <a:ext cx="7859216" cy="5760640"/>
          </a:xfrm>
        </p:spPr>
        <p:txBody>
          <a:bodyPr>
            <a:normAutofit fontScale="92500" lnSpcReduction="10000"/>
          </a:bodyPr>
          <a:lstStyle/>
          <a:p>
            <a:r>
              <a:rPr lang="id-ID" sz="2000" dirty="0" smtClean="0"/>
              <a:t>Jika kebetulan nilai Z tidak terdapat pada tabel Z, kita bisa menghitung dengan jalan interpolasi.</a:t>
            </a:r>
          </a:p>
          <a:p>
            <a:pPr>
              <a:buNone/>
            </a:pPr>
            <a:r>
              <a:rPr lang="id-ID" sz="2000" dirty="0" smtClean="0"/>
              <a:t>	Misal Z – 0,045 dan langkah yang harus di tempuh:</a:t>
            </a:r>
          </a:p>
          <a:p>
            <a:pPr marL="457200" indent="-457200">
              <a:buAutoNum type="arabicPeriod"/>
            </a:pPr>
            <a:r>
              <a:rPr lang="id-ID" sz="2000" dirty="0" smtClean="0"/>
              <a:t>Cari 2 angka Z yg terdekat dengan yg kita cari ( 0,045 terletak antara 0,04 dan 0,05</a:t>
            </a:r>
          </a:p>
          <a:p>
            <a:pPr marL="457200" indent="-457200">
              <a:buAutoNum type="arabicPeriod"/>
            </a:pPr>
            <a:r>
              <a:rPr lang="id-ID" sz="2000" dirty="0" smtClean="0"/>
              <a:t>Tentukan rentangan Z yang megapit Z yang kita cari (0,01)</a:t>
            </a:r>
          </a:p>
          <a:p>
            <a:pPr marL="457200" indent="-457200">
              <a:buAutoNum type="arabicPeriod"/>
            </a:pPr>
            <a:r>
              <a:rPr lang="id-ID" sz="2000" dirty="0" smtClean="0"/>
              <a:t>Tentukan selisih probabilitas nilai-nilai Z yang mengapit Z yg kita cari</a:t>
            </a:r>
          </a:p>
          <a:p>
            <a:pPr marL="457200" indent="-457200">
              <a:buNone/>
            </a:pPr>
            <a:r>
              <a:rPr lang="id-ID" sz="2000" dirty="0" smtClean="0"/>
              <a:t>	Z(0,04) adalah 0,0160 (B); 0,4840 (C)</a:t>
            </a:r>
          </a:p>
          <a:p>
            <a:pPr marL="457200" indent="-457200">
              <a:buNone/>
            </a:pPr>
            <a:r>
              <a:rPr lang="id-ID" sz="2000" dirty="0" smtClean="0"/>
              <a:t>	Z(0,04) adalah 0,0199 (B); 0,4801 (C)</a:t>
            </a:r>
          </a:p>
          <a:p>
            <a:pPr marL="457200" indent="-457200">
              <a:buNone/>
            </a:pPr>
            <a:r>
              <a:rPr lang="id-ID" sz="2000" dirty="0" smtClean="0"/>
              <a:t>	selisihnya =     0,0039 (B): 0.0039 (C)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id-ID" sz="2000" dirty="0" smtClean="0"/>
              <a:t>Tentukan </a:t>
            </a:r>
            <a:r>
              <a:rPr lang="id-ID" sz="2000" dirty="0"/>
              <a:t>probabilitas Z (0,045) antara rata-rata dan simpangan bakunya (B):</a:t>
            </a:r>
          </a:p>
          <a:p>
            <a:pPr marL="530225" indent="-273050">
              <a:buNone/>
            </a:pPr>
            <a:r>
              <a:rPr lang="id-ID" sz="2000" dirty="0"/>
              <a:t>	0,0160 + 5/10 (0,0039) = 0,01795  atau</a:t>
            </a:r>
          </a:p>
          <a:p>
            <a:pPr marL="530225" indent="-273050">
              <a:buNone/>
            </a:pPr>
            <a:r>
              <a:rPr lang="id-ID" sz="2000" dirty="0"/>
              <a:t>	0,0199 – 5/10 (0,0039) = 0,01795</a:t>
            </a:r>
          </a:p>
          <a:p>
            <a:pPr marL="530225" indent="-273050">
              <a:buNone/>
            </a:pPr>
            <a:r>
              <a:rPr lang="id-ID" sz="2000" dirty="0"/>
              <a:t>	rata-rata simpangan baku (C)</a:t>
            </a:r>
          </a:p>
          <a:p>
            <a:pPr marL="530225" indent="-273050">
              <a:buNone/>
            </a:pPr>
            <a:r>
              <a:rPr lang="id-ID" sz="2000" dirty="0"/>
              <a:t>	0,4840 + 5/10 (0,0039) = 0,48205 atau</a:t>
            </a:r>
          </a:p>
          <a:p>
            <a:pPr marL="530225" indent="-273050">
              <a:buNone/>
            </a:pPr>
            <a:r>
              <a:rPr lang="id-ID" sz="2000" dirty="0"/>
              <a:t>	0,4801 – 5/10 (0,0038) = 0,48205</a:t>
            </a:r>
          </a:p>
          <a:p>
            <a:pPr marL="457200" indent="-457200">
              <a:buNone/>
            </a:pPr>
            <a:endParaRPr lang="id-ID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816" y="1196752"/>
            <a:ext cx="7467600" cy="5277200"/>
          </a:xfrm>
        </p:spPr>
        <p:txBody>
          <a:bodyPr>
            <a:normAutofit/>
          </a:bodyPr>
          <a:lstStyle/>
          <a:p>
            <a:r>
              <a:rPr lang="id-ID" dirty="0" smtClean="0"/>
              <a:t>Contoh probabilitas keluarnya suatu nilai di bawah rata-rata </a:t>
            </a:r>
          </a:p>
          <a:p>
            <a:pPr marL="352425" indent="0">
              <a:buNone/>
            </a:pPr>
            <a:r>
              <a:rPr lang="id-ID" dirty="0" smtClean="0"/>
              <a:t>Berapa probabilitas seorang siswa untuk bisa memperoleh nilai dibawah 80 ? </a:t>
            </a:r>
          </a:p>
          <a:p>
            <a:pPr marL="352425" indent="0">
              <a:buNone/>
            </a:pPr>
            <a:endParaRPr lang="id-ID" dirty="0" smtClean="0"/>
          </a:p>
          <a:p>
            <a:pPr marL="352425" indent="0">
              <a:buNone/>
            </a:pPr>
            <a:r>
              <a:rPr lang="id-ID" dirty="0" smtClean="0"/>
              <a:t>Probabilitas ( 70 &lt; X &lt; 80 ) atau Z (0,88) adalah 0,3106.</a:t>
            </a:r>
          </a:p>
          <a:p>
            <a:pPr marL="352425" indent="0">
              <a:buNone/>
            </a:pPr>
            <a:r>
              <a:rPr lang="id-ID" dirty="0" smtClean="0">
                <a:sym typeface="Symbol"/>
              </a:rPr>
              <a:t> membagi kurva normal menjadi dua bagian sama besar, sehingga probabilitas dibawah</a:t>
            </a:r>
            <a:r>
              <a:rPr lang="id-ID" dirty="0">
                <a:sym typeface="Symbol"/>
              </a:rPr>
              <a:t> </a:t>
            </a:r>
            <a:r>
              <a:rPr lang="id-ID" dirty="0" smtClean="0">
                <a:sym typeface="Symbol"/>
              </a:rPr>
              <a:t> 0,5. </a:t>
            </a:r>
          </a:p>
          <a:p>
            <a:pPr marL="352425" indent="0">
              <a:buNone/>
            </a:pPr>
            <a:r>
              <a:rPr lang="id-ID" dirty="0" smtClean="0">
                <a:sym typeface="Symbol"/>
              </a:rPr>
              <a:t>demikian maka p ( X &lt;80 ) adalah 0,5 + 0,3106 = 0,8106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392121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447</TotalTime>
  <Words>326</Words>
  <Application>Microsoft Office PowerPoint</Application>
  <PresentationFormat>On-screen Show (4:3)</PresentationFormat>
  <Paragraphs>97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Statistika Dasar</vt:lpstr>
      <vt:lpstr>Hukum Probabilitas</vt:lpstr>
      <vt:lpstr>Contoh soal :</vt:lpstr>
      <vt:lpstr>Slide 4</vt:lpstr>
      <vt:lpstr>Probabilitas dalam Distribusi Frekuensi</vt:lpstr>
      <vt:lpstr>Probabilitas dalam distribusi normal</vt:lpstr>
      <vt:lpstr>Slide 7</vt:lpstr>
      <vt:lpstr>Slide 8</vt:lpstr>
      <vt:lpstr>Slide 9</vt:lpstr>
      <vt:lpstr>Probabilitas Dalam Distribusi Binomial</vt:lpstr>
      <vt:lpstr>Slide 11</vt:lpstr>
      <vt:lpstr>Slide 12</vt:lpstr>
      <vt:lpstr>Slide 13</vt:lpstr>
      <vt:lpstr>Latihan</vt:lpstr>
      <vt:lpstr>Probabilitas Dalam Distrubusi Poisson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Statatistika Dasar</dc:title>
  <dc:creator>Khaola</dc:creator>
  <cp:lastModifiedBy>Alberth</cp:lastModifiedBy>
  <cp:revision>53</cp:revision>
  <dcterms:created xsi:type="dcterms:W3CDTF">2016-11-07T00:19:07Z</dcterms:created>
  <dcterms:modified xsi:type="dcterms:W3CDTF">2018-04-09T04:16:00Z</dcterms:modified>
</cp:coreProperties>
</file>