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8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75" r:id="rId10"/>
    <p:sldId id="265" r:id="rId11"/>
    <p:sldId id="266" r:id="rId12"/>
    <p:sldId id="267" r:id="rId13"/>
    <p:sldId id="268" r:id="rId14"/>
    <p:sldId id="270" r:id="rId15"/>
    <p:sldId id="277" r:id="rId16"/>
    <p:sldId id="271" r:id="rId17"/>
    <p:sldId id="272" r:id="rId18"/>
    <p:sldId id="273" r:id="rId19"/>
    <p:sldId id="276" r:id="rId20"/>
    <p:sldId id="278" r:id="rId21"/>
    <p:sldId id="279" r:id="rId22"/>
    <p:sldId id="280" r:id="rId23"/>
    <p:sldId id="281" r:id="rId24"/>
    <p:sldId id="283" r:id="rId25"/>
    <p:sldId id="284" r:id="rId26"/>
    <p:sldId id="282" r:id="rId27"/>
    <p:sldId id="285" r:id="rId28"/>
    <p:sldId id="286" r:id="rId2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CC"/>
    <a:srgbClr val="FF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961" autoAdjust="0"/>
  </p:normalViewPr>
  <p:slideViewPr>
    <p:cSldViewPr>
      <p:cViewPr>
        <p:scale>
          <a:sx n="35" d="100"/>
          <a:sy n="35" d="100"/>
        </p:scale>
        <p:origin x="-612" y="-7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9689935-0D3E-4887-8A05-54EF9639056B}" type="datetimeFigureOut">
              <a:rPr lang="id-ID" smtClean="0"/>
              <a:pPr/>
              <a:t>09/04/2018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B817DEF-8D54-4558-B94C-19E1152C25F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9935-0D3E-4887-8A05-54EF9639056B}" type="datetimeFigureOut">
              <a:rPr lang="id-ID" smtClean="0"/>
              <a:pPr/>
              <a:t>09/04/2018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7DEF-8D54-4558-B94C-19E1152C25F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9935-0D3E-4887-8A05-54EF9639056B}" type="datetimeFigureOut">
              <a:rPr lang="id-ID" smtClean="0"/>
              <a:pPr/>
              <a:t>09/04/2018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7DEF-8D54-4558-B94C-19E1152C25F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9935-0D3E-4887-8A05-54EF9639056B}" type="datetimeFigureOut">
              <a:rPr lang="id-ID" smtClean="0"/>
              <a:pPr/>
              <a:t>09/04/2018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7DEF-8D54-4558-B94C-19E1152C25F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9935-0D3E-4887-8A05-54EF9639056B}" type="datetimeFigureOut">
              <a:rPr lang="id-ID" smtClean="0"/>
              <a:pPr/>
              <a:t>09/04/2018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7DEF-8D54-4558-B94C-19E1152C25F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9935-0D3E-4887-8A05-54EF9639056B}" type="datetimeFigureOut">
              <a:rPr lang="id-ID" smtClean="0"/>
              <a:pPr/>
              <a:t>09/04/2018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7DEF-8D54-4558-B94C-19E1152C25F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9935-0D3E-4887-8A05-54EF9639056B}" type="datetimeFigureOut">
              <a:rPr lang="id-ID" smtClean="0"/>
              <a:pPr/>
              <a:t>09/04/2018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7DEF-8D54-4558-B94C-19E1152C25F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9935-0D3E-4887-8A05-54EF9639056B}" type="datetimeFigureOut">
              <a:rPr lang="id-ID" smtClean="0"/>
              <a:pPr/>
              <a:t>09/04/2018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7DEF-8D54-4558-B94C-19E1152C25F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9935-0D3E-4887-8A05-54EF9639056B}" type="datetimeFigureOut">
              <a:rPr lang="id-ID" smtClean="0"/>
              <a:pPr/>
              <a:t>09/04/2018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7DEF-8D54-4558-B94C-19E1152C25F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9689935-0D3E-4887-8A05-54EF9639056B}" type="datetimeFigureOut">
              <a:rPr lang="id-ID" smtClean="0"/>
              <a:pPr/>
              <a:t>09/04/2018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B817DEF-8D54-4558-B94C-19E1152C25F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9689935-0D3E-4887-8A05-54EF9639056B}" type="datetimeFigureOut">
              <a:rPr lang="id-ID" smtClean="0"/>
              <a:pPr/>
              <a:t>09/04/2018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B817DEF-8D54-4558-B94C-19E1152C25F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9689935-0D3E-4887-8A05-54EF9639056B}" type="datetimeFigureOut">
              <a:rPr lang="id-ID" smtClean="0"/>
              <a:pPr/>
              <a:t>09/04/2018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B817DEF-8D54-4558-B94C-19E1152C25FA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Statistika Dasar</a:t>
            </a:r>
            <a:endParaRPr lang="id-ID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717712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665" y="1124744"/>
            <a:ext cx="7434736" cy="3589859"/>
          </a:xfrm>
        </p:spPr>
        <p:txBody>
          <a:bodyPr/>
          <a:lstStyle/>
          <a:p>
            <a:pPr marL="274320" indent="-274320" algn="just">
              <a:spcBef>
                <a:spcPts val="580"/>
              </a:spcBef>
              <a:defRPr/>
            </a:pPr>
            <a:r>
              <a:rPr lang="en-US" dirty="0">
                <a:latin typeface="Century Gothic" pitchFamily="34" charset="0"/>
                <a:cs typeface="Times New Roman" pitchFamily="18" charset="0"/>
              </a:rPr>
              <a:t>X= data </a:t>
            </a:r>
            <a:r>
              <a:rPr lang="en-US" dirty="0" err="1">
                <a:latin typeface="Century Gothic" pitchFamily="34" charset="0"/>
                <a:cs typeface="Times New Roman" pitchFamily="18" charset="0"/>
              </a:rPr>
              <a:t>disusun</a:t>
            </a:r>
            <a:r>
              <a:rPr lang="en-US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Century Gothic" pitchFamily="34" charset="0"/>
                <a:cs typeface="Times New Roman" pitchFamily="18" charset="0"/>
              </a:rPr>
              <a:t>berurutan</a:t>
            </a:r>
            <a:r>
              <a:rPr lang="en-US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Century Gothic" pitchFamily="34" charset="0"/>
                <a:cs typeface="Times New Roman" pitchFamily="18" charset="0"/>
              </a:rPr>
              <a:t>mulai</a:t>
            </a:r>
            <a:r>
              <a:rPr lang="en-US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Century Gothic" pitchFamily="34" charset="0"/>
                <a:cs typeface="Times New Roman" pitchFamily="18" charset="0"/>
              </a:rPr>
              <a:t>dari</a:t>
            </a:r>
            <a:r>
              <a:rPr lang="en-US" dirty="0">
                <a:latin typeface="Century Gothic" pitchFamily="34" charset="0"/>
                <a:cs typeface="Times New Roman" pitchFamily="18" charset="0"/>
              </a:rPr>
              <a:t> yang </a:t>
            </a:r>
            <a:r>
              <a:rPr lang="en-US" dirty="0" err="1">
                <a:latin typeface="Century Gothic" pitchFamily="34" charset="0"/>
                <a:cs typeface="Times New Roman" pitchFamily="18" charset="0"/>
              </a:rPr>
              <a:t>terkecil</a:t>
            </a:r>
            <a:endParaRPr lang="en-US" dirty="0">
              <a:latin typeface="Century Gothic" pitchFamily="34" charset="0"/>
              <a:cs typeface="Times New Roman" pitchFamily="18" charset="0"/>
            </a:endParaRPr>
          </a:p>
          <a:p>
            <a:pPr marL="274320" indent="-274320" algn="just">
              <a:spcBef>
                <a:spcPts val="580"/>
              </a:spcBef>
              <a:defRPr/>
            </a:pPr>
            <a:r>
              <a:rPr lang="en-US" dirty="0">
                <a:latin typeface="Century Gothic" pitchFamily="34" charset="0"/>
                <a:cs typeface="Times New Roman" pitchFamily="18" charset="0"/>
              </a:rPr>
              <a:t>f= </a:t>
            </a:r>
            <a:r>
              <a:rPr lang="en-US" dirty="0" err="1">
                <a:latin typeface="Century Gothic" pitchFamily="34" charset="0"/>
                <a:cs typeface="Times New Roman" pitchFamily="18" charset="0"/>
              </a:rPr>
              <a:t>frekuensi</a:t>
            </a:r>
            <a:r>
              <a:rPr lang="en-US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Century Gothic" pitchFamily="34" charset="0"/>
                <a:cs typeface="Times New Roman" pitchFamily="18" charset="0"/>
              </a:rPr>
              <a:t>masing</a:t>
            </a:r>
            <a:r>
              <a:rPr lang="en-US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Century Gothic" pitchFamily="34" charset="0"/>
                <a:cs typeface="Times New Roman" pitchFamily="18" charset="0"/>
              </a:rPr>
              <a:t>masing</a:t>
            </a:r>
            <a:r>
              <a:rPr lang="en-US" dirty="0">
                <a:latin typeface="Century Gothic" pitchFamily="34" charset="0"/>
                <a:cs typeface="Times New Roman" pitchFamily="18" charset="0"/>
              </a:rPr>
              <a:t> data</a:t>
            </a:r>
          </a:p>
          <a:p>
            <a:pPr marL="274320" indent="-274320" algn="just">
              <a:spcBef>
                <a:spcPts val="580"/>
              </a:spcBef>
              <a:defRPr/>
            </a:pPr>
            <a:r>
              <a:rPr lang="en-US" dirty="0">
                <a:latin typeface="Century Gothic" pitchFamily="34" charset="0"/>
                <a:cs typeface="Times New Roman" pitchFamily="18" charset="0"/>
              </a:rPr>
              <a:t>F= </a:t>
            </a:r>
            <a:r>
              <a:rPr lang="en-US" dirty="0" err="1">
                <a:latin typeface="Century Gothic" pitchFamily="34" charset="0"/>
                <a:cs typeface="Times New Roman" pitchFamily="18" charset="0"/>
              </a:rPr>
              <a:t>frekuensi</a:t>
            </a:r>
            <a:r>
              <a:rPr lang="en-US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Century Gothic" pitchFamily="34" charset="0"/>
                <a:cs typeface="Times New Roman" pitchFamily="18" charset="0"/>
              </a:rPr>
              <a:t>kumulatif</a:t>
            </a:r>
            <a:endParaRPr lang="en-US" dirty="0">
              <a:latin typeface="Century Gothic" pitchFamily="34" charset="0"/>
              <a:cs typeface="Times New Roman" pitchFamily="18" charset="0"/>
            </a:endParaRPr>
          </a:p>
          <a:p>
            <a:pPr marL="274320" indent="-274320" algn="just">
              <a:spcBef>
                <a:spcPts val="580"/>
              </a:spcBef>
              <a:defRPr/>
            </a:pPr>
            <a:r>
              <a:rPr lang="en-US" dirty="0" err="1">
                <a:latin typeface="Century Gothic" pitchFamily="34" charset="0"/>
                <a:cs typeface="Times New Roman" pitchFamily="18" charset="0"/>
              </a:rPr>
              <a:t>Fz</a:t>
            </a:r>
            <a:r>
              <a:rPr lang="en-US" dirty="0">
                <a:latin typeface="Century Gothic" pitchFamily="34" charset="0"/>
                <a:cs typeface="Times New Roman" pitchFamily="18" charset="0"/>
              </a:rPr>
              <a:t>= </a:t>
            </a:r>
            <a:r>
              <a:rPr lang="en-US" dirty="0" err="1">
                <a:latin typeface="Century Gothic" pitchFamily="34" charset="0"/>
                <a:cs typeface="Times New Roman" pitchFamily="18" charset="0"/>
              </a:rPr>
              <a:t>Frekuensi</a:t>
            </a:r>
            <a:r>
              <a:rPr lang="en-US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Century Gothic" pitchFamily="34" charset="0"/>
                <a:cs typeface="Times New Roman" pitchFamily="18" charset="0"/>
              </a:rPr>
              <a:t>kumulatif</a:t>
            </a:r>
            <a:r>
              <a:rPr lang="en-US" dirty="0">
                <a:latin typeface="Century Gothic" pitchFamily="34" charset="0"/>
                <a:cs typeface="Times New Roman" pitchFamily="18" charset="0"/>
              </a:rPr>
              <a:t> : </a:t>
            </a:r>
            <a:r>
              <a:rPr lang="en-US" dirty="0" err="1">
                <a:latin typeface="Century Gothic" pitchFamily="34" charset="0"/>
                <a:cs typeface="Times New Roman" pitchFamily="18" charset="0"/>
              </a:rPr>
              <a:t>banyak</a:t>
            </a:r>
            <a:r>
              <a:rPr lang="en-US" dirty="0">
                <a:latin typeface="Century Gothic" pitchFamily="34" charset="0"/>
                <a:cs typeface="Times New Roman" pitchFamily="18" charset="0"/>
              </a:rPr>
              <a:t> data (</a:t>
            </a:r>
            <a:r>
              <a:rPr lang="en-US" dirty="0" err="1">
                <a:latin typeface="Century Gothic" pitchFamily="34" charset="0"/>
                <a:cs typeface="Times New Roman" pitchFamily="18" charset="0"/>
              </a:rPr>
              <a:t>sama</a:t>
            </a:r>
            <a:r>
              <a:rPr lang="en-US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Century Gothic" pitchFamily="34" charset="0"/>
                <a:cs typeface="Times New Roman" pitchFamily="18" charset="0"/>
              </a:rPr>
              <a:t>dengan</a:t>
            </a:r>
            <a:r>
              <a:rPr lang="en-US" dirty="0">
                <a:latin typeface="Century Gothic" pitchFamily="34" charset="0"/>
                <a:cs typeface="Times New Roman" pitchFamily="18" charset="0"/>
              </a:rPr>
              <a:t> F/n di </a:t>
            </a:r>
            <a:r>
              <a:rPr lang="en-US" dirty="0" err="1">
                <a:latin typeface="Century Gothic" pitchFamily="34" charset="0"/>
                <a:cs typeface="Times New Roman" pitchFamily="18" charset="0"/>
              </a:rPr>
              <a:t>rumus</a:t>
            </a:r>
            <a:r>
              <a:rPr lang="en-US" dirty="0">
                <a:latin typeface="Century Gothic" pitchFamily="34" charset="0"/>
                <a:cs typeface="Times New Roman" pitchFamily="18" charset="0"/>
              </a:rPr>
              <a:t> Kolmogorov-Smirnov)</a:t>
            </a:r>
          </a:p>
          <a:p>
            <a:endParaRPr lang="id-ID" dirty="0">
              <a:solidFill>
                <a:schemeClr val="bg1"/>
              </a:solidFill>
            </a:endParaRPr>
          </a:p>
        </p:txBody>
      </p:sp>
      <p:pic>
        <p:nvPicPr>
          <p:cNvPr id="4" name="Picture 3" descr="zscor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9713" y="4077072"/>
            <a:ext cx="3114255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4624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00808"/>
            <a:ext cx="7632848" cy="3600400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dirty="0">
                <a:latin typeface="Century Gothic" pitchFamily="34" charset="0"/>
                <a:cs typeface="Times New Roman" pitchFamily="18" charset="0"/>
              </a:rPr>
              <a:t>P ≤ Z = </a:t>
            </a:r>
            <a:r>
              <a:rPr lang="en-US" dirty="0" err="1">
                <a:latin typeface="Century Gothic" pitchFamily="34" charset="0"/>
                <a:cs typeface="Times New Roman" pitchFamily="18" charset="0"/>
              </a:rPr>
              <a:t>dilihat</a:t>
            </a:r>
            <a:r>
              <a:rPr lang="en-US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Century Gothic" pitchFamily="34" charset="0"/>
                <a:cs typeface="Times New Roman" pitchFamily="18" charset="0"/>
              </a:rPr>
              <a:t>pada</a:t>
            </a:r>
            <a:r>
              <a:rPr lang="en-US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Century Gothic" pitchFamily="34" charset="0"/>
                <a:cs typeface="Times New Roman" pitchFamily="18" charset="0"/>
              </a:rPr>
              <a:t>tabel</a:t>
            </a:r>
            <a:r>
              <a:rPr lang="en-US" dirty="0">
                <a:latin typeface="Century Gothic" pitchFamily="34" charset="0"/>
                <a:cs typeface="Times New Roman" pitchFamily="18" charset="0"/>
              </a:rPr>
              <a:t> 1 </a:t>
            </a:r>
            <a:r>
              <a:rPr lang="en-US" dirty="0" err="1" smtClean="0">
                <a:latin typeface="Century Gothic" pitchFamily="34" charset="0"/>
                <a:cs typeface="Times New Roman" pitchFamily="18" charset="0"/>
              </a:rPr>
              <a:t>distribusi</a:t>
            </a:r>
            <a:r>
              <a:rPr lang="en-US" dirty="0" smtClean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dirty="0">
                <a:latin typeface="Century Gothic" pitchFamily="34" charset="0"/>
                <a:cs typeface="Times New Roman" pitchFamily="18" charset="0"/>
              </a:rPr>
              <a:t>normal </a:t>
            </a:r>
            <a:r>
              <a:rPr lang="en-US" dirty="0" err="1">
                <a:latin typeface="Century Gothic" pitchFamily="34" charset="0"/>
                <a:cs typeface="Times New Roman" pitchFamily="18" charset="0"/>
              </a:rPr>
              <a:t>pada</a:t>
            </a:r>
            <a:r>
              <a:rPr lang="en-US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Century Gothic" pitchFamily="34" charset="0"/>
                <a:cs typeface="Times New Roman" pitchFamily="18" charset="0"/>
              </a:rPr>
              <a:t>kolom</a:t>
            </a:r>
            <a:r>
              <a:rPr lang="en-US" dirty="0">
                <a:latin typeface="Century Gothic" pitchFamily="34" charset="0"/>
                <a:cs typeface="Times New Roman" pitchFamily="18" charset="0"/>
              </a:rPr>
              <a:t> C </a:t>
            </a:r>
          </a:p>
          <a:p>
            <a:pPr algn="just">
              <a:defRPr/>
            </a:pPr>
            <a:r>
              <a:rPr lang="en-US" dirty="0">
                <a:latin typeface="Century Gothic" pitchFamily="34" charset="0"/>
                <a:cs typeface="Times New Roman" pitchFamily="18" charset="0"/>
              </a:rPr>
              <a:t>L = </a:t>
            </a:r>
            <a:r>
              <a:rPr lang="en-US" dirty="0" err="1">
                <a:latin typeface="Century Gothic" pitchFamily="34" charset="0"/>
                <a:cs typeface="Times New Roman" pitchFamily="18" charset="0"/>
              </a:rPr>
              <a:t>selisih</a:t>
            </a:r>
            <a:r>
              <a:rPr lang="en-US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Century Gothic" pitchFamily="34" charset="0"/>
                <a:cs typeface="Times New Roman" pitchFamily="18" charset="0"/>
              </a:rPr>
              <a:t>kolom</a:t>
            </a:r>
            <a:r>
              <a:rPr lang="en-US" dirty="0">
                <a:latin typeface="Century Gothic" pitchFamily="34" charset="0"/>
                <a:cs typeface="Times New Roman" pitchFamily="18" charset="0"/>
              </a:rPr>
              <a:t> 4 </a:t>
            </a:r>
            <a:r>
              <a:rPr lang="en-US" dirty="0" err="1">
                <a:latin typeface="Century Gothic" pitchFamily="34" charset="0"/>
                <a:cs typeface="Times New Roman" pitchFamily="18" charset="0"/>
              </a:rPr>
              <a:t>dengan</a:t>
            </a:r>
            <a:r>
              <a:rPr lang="en-US" dirty="0">
                <a:latin typeface="Century Gothic" pitchFamily="34" charset="0"/>
                <a:cs typeface="Times New Roman" pitchFamily="18" charset="0"/>
              </a:rPr>
              <a:t> 6 (</a:t>
            </a:r>
            <a:r>
              <a:rPr lang="en-US" dirty="0" err="1" smtClean="0">
                <a:latin typeface="Century Gothic" pitchFamily="34" charset="0"/>
                <a:cs typeface="Times New Roman" pitchFamily="18" charset="0"/>
              </a:rPr>
              <a:t>Fz</a:t>
            </a:r>
            <a:r>
              <a:rPr lang="id-ID" dirty="0" smtClean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Century Gothic" pitchFamily="34" charset="0"/>
                <a:cs typeface="Times New Roman" pitchFamily="18" charset="0"/>
              </a:rPr>
              <a:t>- </a:t>
            </a:r>
            <a:r>
              <a:rPr lang="en-US" dirty="0">
                <a:latin typeface="Century Gothic" pitchFamily="34" charset="0"/>
                <a:cs typeface="Times New Roman" pitchFamily="18" charset="0"/>
              </a:rPr>
              <a:t>P ≤ Z)</a:t>
            </a:r>
          </a:p>
          <a:p>
            <a:pPr algn="just">
              <a:defRPr/>
            </a:pPr>
            <a:r>
              <a:rPr lang="en-US" dirty="0" err="1">
                <a:latin typeface="Century Gothic" pitchFamily="34" charset="0"/>
                <a:cs typeface="Times New Roman" pitchFamily="18" charset="0"/>
              </a:rPr>
              <a:t>Berdasarkan</a:t>
            </a:r>
            <a:r>
              <a:rPr lang="en-US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Century Gothic" pitchFamily="34" charset="0"/>
                <a:cs typeface="Times New Roman" pitchFamily="18" charset="0"/>
              </a:rPr>
              <a:t>contoh</a:t>
            </a:r>
            <a:r>
              <a:rPr lang="en-US" dirty="0">
                <a:latin typeface="Century Gothic" pitchFamily="34" charset="0"/>
                <a:cs typeface="Times New Roman" pitchFamily="18" charset="0"/>
              </a:rPr>
              <a:t> data yang </a:t>
            </a:r>
            <a:r>
              <a:rPr lang="en-US" dirty="0" err="1">
                <a:latin typeface="Century Gothic" pitchFamily="34" charset="0"/>
                <a:cs typeface="Times New Roman" pitchFamily="18" charset="0"/>
              </a:rPr>
              <a:t>sama</a:t>
            </a:r>
            <a:r>
              <a:rPr lang="en-US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Century Gothic" pitchFamily="34" charset="0"/>
                <a:cs typeface="Times New Roman" pitchFamily="18" charset="0"/>
              </a:rPr>
              <a:t>jumlah</a:t>
            </a:r>
            <a:r>
              <a:rPr lang="en-US" dirty="0">
                <a:latin typeface="Century Gothic" pitchFamily="34" charset="0"/>
                <a:cs typeface="Times New Roman" pitchFamily="18" charset="0"/>
              </a:rPr>
              <a:t> sample (n) </a:t>
            </a:r>
            <a:r>
              <a:rPr lang="en-US" dirty="0" err="1">
                <a:latin typeface="Century Gothic" pitchFamily="34" charset="0"/>
                <a:cs typeface="Times New Roman" pitchFamily="18" charset="0"/>
              </a:rPr>
              <a:t>sebanyak</a:t>
            </a:r>
            <a:r>
              <a:rPr lang="en-US" dirty="0">
                <a:latin typeface="Century Gothic" pitchFamily="34" charset="0"/>
                <a:cs typeface="Times New Roman" pitchFamily="18" charset="0"/>
              </a:rPr>
              <a:t> 39</a:t>
            </a:r>
          </a:p>
          <a:p>
            <a:pPr algn="just">
              <a:defRPr/>
            </a:pPr>
            <a:r>
              <a:rPr lang="en-US" dirty="0" err="1">
                <a:latin typeface="Century Gothic" pitchFamily="34" charset="0"/>
                <a:cs typeface="Times New Roman" pitchFamily="18" charset="0"/>
              </a:rPr>
              <a:t>Sehingga</a:t>
            </a:r>
            <a:r>
              <a:rPr lang="en-US" dirty="0">
                <a:latin typeface="Century Gothic" pitchFamily="34" charset="0"/>
                <a:cs typeface="Times New Roman" pitchFamily="18" charset="0"/>
              </a:rPr>
              <a:t> rata-rata </a:t>
            </a:r>
            <a:r>
              <a:rPr lang="en-US" dirty="0" err="1">
                <a:latin typeface="Century Gothic" pitchFamily="34" charset="0"/>
                <a:cs typeface="Times New Roman" pitchFamily="18" charset="0"/>
              </a:rPr>
              <a:t>skor</a:t>
            </a:r>
            <a:r>
              <a:rPr lang="en-US" dirty="0">
                <a:latin typeface="Century Gothic" pitchFamily="34" charset="0"/>
                <a:cs typeface="Times New Roman" pitchFamily="18" charset="0"/>
              </a:rPr>
              <a:t> X = 59,89</a:t>
            </a:r>
          </a:p>
          <a:p>
            <a:pPr algn="just">
              <a:defRPr/>
            </a:pPr>
            <a:r>
              <a:rPr lang="en-US" dirty="0" err="1">
                <a:latin typeface="Century Gothic" pitchFamily="34" charset="0"/>
                <a:cs typeface="Times New Roman" pitchFamily="18" charset="0"/>
              </a:rPr>
              <a:t>Standar</a:t>
            </a:r>
            <a:r>
              <a:rPr lang="en-US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Century Gothic" pitchFamily="34" charset="0"/>
                <a:cs typeface="Times New Roman" pitchFamily="18" charset="0"/>
              </a:rPr>
              <a:t>Deviasinya</a:t>
            </a:r>
            <a:r>
              <a:rPr lang="en-US" dirty="0">
                <a:latin typeface="Century Gothic" pitchFamily="34" charset="0"/>
                <a:cs typeface="Times New Roman" pitchFamily="18" charset="0"/>
              </a:rPr>
              <a:t> (</a:t>
            </a:r>
            <a:r>
              <a:rPr lang="en-US" dirty="0" err="1">
                <a:latin typeface="Century Gothic" pitchFamily="34" charset="0"/>
                <a:cs typeface="Times New Roman" pitchFamily="18" charset="0"/>
              </a:rPr>
              <a:t>Sd</a:t>
            </a:r>
            <a:r>
              <a:rPr lang="en-US" dirty="0">
                <a:latin typeface="Century Gothic" pitchFamily="34" charset="0"/>
                <a:cs typeface="Times New Roman" pitchFamily="18" charset="0"/>
              </a:rPr>
              <a:t>) = 11,85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166697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836712"/>
            <a:ext cx="7632848" cy="5309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 fontAlgn="auto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100" dirty="0" err="1">
                <a:latin typeface="Century Gothic" pitchFamily="34" charset="0"/>
              </a:rPr>
              <a:t>Apabila</a:t>
            </a:r>
            <a:r>
              <a:rPr lang="en-US" sz="2100" dirty="0">
                <a:latin typeface="Century Gothic" pitchFamily="34" charset="0"/>
              </a:rPr>
              <a:t> </a:t>
            </a:r>
            <a:r>
              <a:rPr lang="en-US" sz="2100" dirty="0" err="1">
                <a:latin typeface="Century Gothic" pitchFamily="34" charset="0"/>
              </a:rPr>
              <a:t>mengambil</a:t>
            </a:r>
            <a:r>
              <a:rPr lang="en-US" sz="2100" dirty="0">
                <a:latin typeface="Century Gothic" pitchFamily="34" charset="0"/>
              </a:rPr>
              <a:t> </a:t>
            </a:r>
            <a:r>
              <a:rPr lang="en-US" sz="2100" dirty="0" err="1">
                <a:latin typeface="Century Gothic" pitchFamily="34" charset="0"/>
              </a:rPr>
              <a:t>batas</a:t>
            </a:r>
            <a:r>
              <a:rPr lang="en-US" sz="2100" dirty="0">
                <a:latin typeface="Century Gothic" pitchFamily="34" charset="0"/>
              </a:rPr>
              <a:t> </a:t>
            </a:r>
            <a:r>
              <a:rPr lang="en-US" sz="2100" dirty="0" err="1">
                <a:latin typeface="Century Gothic" pitchFamily="34" charset="0"/>
              </a:rPr>
              <a:t>kesalahan</a:t>
            </a:r>
            <a:r>
              <a:rPr lang="en-US" sz="2100" dirty="0">
                <a:latin typeface="Century Gothic" pitchFamily="34" charset="0"/>
              </a:rPr>
              <a:t> </a:t>
            </a:r>
            <a:r>
              <a:rPr lang="en-US" sz="2100" dirty="0" smtClean="0">
                <a:latin typeface="Century Gothic" pitchFamily="34" charset="0"/>
              </a:rPr>
              <a:t>0,05</a:t>
            </a:r>
            <a:r>
              <a:rPr lang="id-ID" sz="2100" dirty="0" smtClean="0">
                <a:latin typeface="Century Gothic" pitchFamily="34" charset="0"/>
              </a:rPr>
              <a:t>, </a:t>
            </a:r>
            <a:r>
              <a:rPr lang="id-ID" sz="2100" dirty="0">
                <a:latin typeface="Century Gothic" pitchFamily="34" charset="0"/>
              </a:rPr>
              <a:t>k</a:t>
            </a:r>
            <a:r>
              <a:rPr lang="en-US" sz="2100" dirty="0" err="1" smtClean="0">
                <a:latin typeface="Century Gothic" pitchFamily="34" charset="0"/>
              </a:rPr>
              <a:t>ita</a:t>
            </a:r>
            <a:r>
              <a:rPr lang="en-US" sz="2100" dirty="0" smtClean="0">
                <a:latin typeface="Century Gothic" pitchFamily="34" charset="0"/>
              </a:rPr>
              <a:t> </a:t>
            </a:r>
            <a:r>
              <a:rPr lang="en-US" sz="2100" dirty="0" err="1">
                <a:latin typeface="Century Gothic" pitchFamily="34" charset="0"/>
              </a:rPr>
              <a:t>dapat</a:t>
            </a:r>
            <a:r>
              <a:rPr lang="en-US" sz="2100" dirty="0">
                <a:latin typeface="Century Gothic" pitchFamily="34" charset="0"/>
              </a:rPr>
              <a:t> </a:t>
            </a:r>
            <a:r>
              <a:rPr lang="en-US" sz="2100" dirty="0" err="1">
                <a:latin typeface="Century Gothic" pitchFamily="34" charset="0"/>
              </a:rPr>
              <a:t>menghitung</a:t>
            </a:r>
            <a:r>
              <a:rPr lang="en-US" sz="2100" dirty="0">
                <a:latin typeface="Century Gothic" pitchFamily="34" charset="0"/>
              </a:rPr>
              <a:t> </a:t>
            </a:r>
            <a:r>
              <a:rPr lang="en-US" sz="2100" dirty="0" err="1">
                <a:latin typeface="Century Gothic" pitchFamily="34" charset="0"/>
              </a:rPr>
              <a:t>dengan</a:t>
            </a:r>
            <a:r>
              <a:rPr lang="en-US" sz="2100" dirty="0">
                <a:latin typeface="Century Gothic" pitchFamily="34" charset="0"/>
              </a:rPr>
              <a:t> </a:t>
            </a:r>
            <a:r>
              <a:rPr lang="en-US" sz="2100" dirty="0" err="1">
                <a:latin typeface="Century Gothic" pitchFamily="34" charset="0"/>
              </a:rPr>
              <a:t>melihat</a:t>
            </a:r>
            <a:r>
              <a:rPr lang="en-US" sz="2100" dirty="0">
                <a:latin typeface="Century Gothic" pitchFamily="34" charset="0"/>
              </a:rPr>
              <a:t> </a:t>
            </a:r>
            <a:r>
              <a:rPr lang="en-US" sz="2100" dirty="0" err="1">
                <a:latin typeface="Century Gothic" pitchFamily="34" charset="0"/>
              </a:rPr>
              <a:t>tabel</a:t>
            </a:r>
            <a:r>
              <a:rPr lang="en-US" sz="2100" dirty="0">
                <a:latin typeface="Century Gothic" pitchFamily="34" charset="0"/>
              </a:rPr>
              <a:t> 14 </a:t>
            </a:r>
            <a:r>
              <a:rPr lang="en-US" sz="2100" dirty="0" err="1">
                <a:latin typeface="Century Gothic" pitchFamily="34" charset="0"/>
              </a:rPr>
              <a:t>hal</a:t>
            </a:r>
            <a:r>
              <a:rPr lang="en-US" sz="2100" dirty="0">
                <a:latin typeface="Century Gothic" pitchFamily="34" charset="0"/>
              </a:rPr>
              <a:t>. </a:t>
            </a:r>
            <a:r>
              <a:rPr lang="en-US" sz="2100" dirty="0" smtClean="0">
                <a:latin typeface="Century Gothic" pitchFamily="34" charset="0"/>
              </a:rPr>
              <a:t>327</a:t>
            </a:r>
            <a:endParaRPr lang="id-ID" sz="2100" dirty="0" smtClean="0">
              <a:latin typeface="Century Gothic" pitchFamily="34" charset="0"/>
            </a:endParaRPr>
          </a:p>
          <a:p>
            <a:pPr marL="342900" indent="-342900" algn="just" fontAlgn="auto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100" dirty="0" err="1" smtClean="0">
                <a:latin typeface="Century Gothic" pitchFamily="34" charset="0"/>
              </a:rPr>
              <a:t>Karena</a:t>
            </a:r>
            <a:r>
              <a:rPr lang="en-US" sz="2100" dirty="0" smtClean="0">
                <a:latin typeface="Century Gothic" pitchFamily="34" charset="0"/>
              </a:rPr>
              <a:t> </a:t>
            </a:r>
            <a:r>
              <a:rPr lang="en-US" sz="2100" dirty="0">
                <a:latin typeface="Century Gothic" pitchFamily="34" charset="0"/>
              </a:rPr>
              <a:t>n &gt; 30 </a:t>
            </a:r>
            <a:r>
              <a:rPr lang="en-US" sz="2100" dirty="0" err="1">
                <a:latin typeface="Century Gothic" pitchFamily="34" charset="0"/>
              </a:rPr>
              <a:t>dan</a:t>
            </a:r>
            <a:r>
              <a:rPr lang="en-US" sz="2100" dirty="0">
                <a:latin typeface="Century Gothic" pitchFamily="34" charset="0"/>
              </a:rPr>
              <a:t> </a:t>
            </a:r>
            <a:r>
              <a:rPr lang="en-US" sz="2100" dirty="0" err="1">
                <a:latin typeface="Century Gothic" pitchFamily="34" charset="0"/>
              </a:rPr>
              <a:t>batas</a:t>
            </a:r>
            <a:r>
              <a:rPr lang="en-US" sz="2100" dirty="0">
                <a:latin typeface="Century Gothic" pitchFamily="34" charset="0"/>
              </a:rPr>
              <a:t> </a:t>
            </a:r>
            <a:r>
              <a:rPr lang="en-US" sz="2100" dirty="0" err="1">
                <a:latin typeface="Century Gothic" pitchFamily="34" charset="0"/>
              </a:rPr>
              <a:t>kesalahan</a:t>
            </a:r>
            <a:r>
              <a:rPr lang="en-US" sz="2100" dirty="0">
                <a:latin typeface="Century Gothic" pitchFamily="34" charset="0"/>
              </a:rPr>
              <a:t> 0,05 </a:t>
            </a:r>
            <a:r>
              <a:rPr lang="en-US" sz="2100" dirty="0" err="1">
                <a:latin typeface="Century Gothic" pitchFamily="34" charset="0"/>
              </a:rPr>
              <a:t>maka</a:t>
            </a:r>
            <a:r>
              <a:rPr lang="en-US" sz="2100" dirty="0">
                <a:latin typeface="Century Gothic" pitchFamily="34" charset="0"/>
              </a:rPr>
              <a:t> </a:t>
            </a:r>
            <a:r>
              <a:rPr lang="en-US" sz="2100" dirty="0" err="1" smtClean="0">
                <a:latin typeface="Century Gothic" pitchFamily="34" charset="0"/>
              </a:rPr>
              <a:t>menggun</a:t>
            </a:r>
            <a:r>
              <a:rPr lang="id-ID" sz="2100" dirty="0" smtClean="0">
                <a:latin typeface="Century Gothic" pitchFamily="34" charset="0"/>
              </a:rPr>
              <a:t>a</a:t>
            </a:r>
            <a:r>
              <a:rPr lang="en-US" sz="2100" dirty="0" err="1" smtClean="0">
                <a:latin typeface="Century Gothic" pitchFamily="34" charset="0"/>
              </a:rPr>
              <a:t>kan</a:t>
            </a:r>
            <a:r>
              <a:rPr lang="en-US" sz="2100" dirty="0" smtClean="0">
                <a:latin typeface="Century Gothic" pitchFamily="34" charset="0"/>
              </a:rPr>
              <a:t> </a:t>
            </a:r>
            <a:r>
              <a:rPr lang="en-US" sz="2100" dirty="0" err="1">
                <a:latin typeface="Century Gothic" pitchFamily="34" charset="0"/>
              </a:rPr>
              <a:t>rumus</a:t>
            </a:r>
            <a:r>
              <a:rPr lang="en-US" sz="2100" dirty="0">
                <a:latin typeface="Century Gothic" pitchFamily="34" charset="0"/>
              </a:rPr>
              <a:t> 0,886/√n</a:t>
            </a:r>
          </a:p>
          <a:p>
            <a:pPr marL="274320" indent="-274320" algn="ctr" fontAlgn="auto">
              <a:spcBef>
                <a:spcPts val="58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100" dirty="0" err="1">
                <a:latin typeface="Century Gothic" pitchFamily="34" charset="0"/>
              </a:rPr>
              <a:t>Jadi</a:t>
            </a:r>
            <a:r>
              <a:rPr lang="en-US" sz="2100" dirty="0">
                <a:latin typeface="Century Gothic" pitchFamily="34" charset="0"/>
              </a:rPr>
              <a:t> 0,886/ √39 = 0,142</a:t>
            </a:r>
          </a:p>
          <a:p>
            <a:pPr marL="342900" indent="-342900" algn="just" fontAlgn="auto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100" dirty="0" err="1">
                <a:latin typeface="Century Gothic" pitchFamily="34" charset="0"/>
              </a:rPr>
              <a:t>Selanjutnya</a:t>
            </a:r>
            <a:r>
              <a:rPr lang="en-US" sz="2100" dirty="0">
                <a:latin typeface="Century Gothic" pitchFamily="34" charset="0"/>
              </a:rPr>
              <a:t> </a:t>
            </a:r>
            <a:r>
              <a:rPr lang="en-US" sz="2100" dirty="0" err="1">
                <a:latin typeface="Century Gothic" pitchFamily="34" charset="0"/>
              </a:rPr>
              <a:t>lihat</a:t>
            </a:r>
            <a:r>
              <a:rPr lang="en-US" sz="2100" dirty="0">
                <a:latin typeface="Century Gothic" pitchFamily="34" charset="0"/>
              </a:rPr>
              <a:t> </a:t>
            </a:r>
            <a:r>
              <a:rPr lang="en-US" sz="2100" dirty="0" err="1">
                <a:latin typeface="Century Gothic" pitchFamily="34" charset="0"/>
              </a:rPr>
              <a:t>angka</a:t>
            </a:r>
            <a:r>
              <a:rPr lang="en-US" sz="2100" dirty="0">
                <a:latin typeface="Century Gothic" pitchFamily="34" charset="0"/>
              </a:rPr>
              <a:t> </a:t>
            </a:r>
            <a:r>
              <a:rPr lang="en-US" sz="2100" dirty="0" err="1">
                <a:latin typeface="Century Gothic" pitchFamily="34" charset="0"/>
              </a:rPr>
              <a:t>tertinggi</a:t>
            </a:r>
            <a:r>
              <a:rPr lang="en-US" sz="2100" dirty="0">
                <a:latin typeface="Century Gothic" pitchFamily="34" charset="0"/>
              </a:rPr>
              <a:t> di </a:t>
            </a:r>
            <a:r>
              <a:rPr lang="en-US" sz="2100" dirty="0" err="1">
                <a:latin typeface="Century Gothic" pitchFamily="34" charset="0"/>
              </a:rPr>
              <a:t>kolom</a:t>
            </a:r>
            <a:r>
              <a:rPr lang="en-US" sz="2100" dirty="0">
                <a:latin typeface="Century Gothic" pitchFamily="34" charset="0"/>
              </a:rPr>
              <a:t> L</a:t>
            </a:r>
          </a:p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100" dirty="0" err="1">
                <a:latin typeface="Century Gothic" pitchFamily="34" charset="0"/>
              </a:rPr>
              <a:t>Kriteria</a:t>
            </a:r>
            <a:r>
              <a:rPr lang="en-US" sz="2100" dirty="0">
                <a:latin typeface="Century Gothic" pitchFamily="34" charset="0"/>
              </a:rPr>
              <a:t>: 	H</a:t>
            </a:r>
            <a:r>
              <a:rPr lang="en-US" sz="2100" dirty="0">
                <a:latin typeface="Century Gothic" pitchFamily="34" charset="0"/>
                <a:cs typeface="Aldhabi" pitchFamily="2" charset="-78"/>
              </a:rPr>
              <a:t>o  </a:t>
            </a:r>
            <a:r>
              <a:rPr lang="en-US" sz="2100" dirty="0" err="1">
                <a:latin typeface="Century Gothic" pitchFamily="34" charset="0"/>
                <a:cs typeface="Aldhabi" pitchFamily="2" charset="-78"/>
              </a:rPr>
              <a:t>diterima</a:t>
            </a:r>
            <a:r>
              <a:rPr lang="en-US" sz="2100" dirty="0">
                <a:latin typeface="Century Gothic" pitchFamily="34" charset="0"/>
                <a:cs typeface="Aldhabi" pitchFamily="2" charset="-78"/>
              </a:rPr>
              <a:t> </a:t>
            </a:r>
            <a:r>
              <a:rPr lang="en-US" sz="2100" dirty="0" err="1">
                <a:latin typeface="Century Gothic" pitchFamily="34" charset="0"/>
                <a:cs typeface="Aldhabi" pitchFamily="2" charset="-78"/>
              </a:rPr>
              <a:t>jika</a:t>
            </a:r>
            <a:r>
              <a:rPr lang="en-US" sz="2100" dirty="0">
                <a:latin typeface="Century Gothic" pitchFamily="34" charset="0"/>
                <a:cs typeface="Aldhabi" pitchFamily="2" charset="-78"/>
              </a:rPr>
              <a:t> </a:t>
            </a:r>
            <a:r>
              <a:rPr lang="en-US" sz="2100" dirty="0">
                <a:latin typeface="Century Gothic" pitchFamily="34" charset="0"/>
              </a:rPr>
              <a:t>L</a:t>
            </a:r>
            <a:r>
              <a:rPr lang="en-US" sz="2100" dirty="0">
                <a:latin typeface="Century Gothic" pitchFamily="34" charset="0"/>
                <a:cs typeface="Aldhabi" pitchFamily="2" charset="-78"/>
              </a:rPr>
              <a:t> </a:t>
            </a:r>
            <a:r>
              <a:rPr lang="en-US" sz="2100" dirty="0" err="1">
                <a:latin typeface="Century Gothic" pitchFamily="34" charset="0"/>
                <a:cs typeface="Aldhabi" pitchFamily="2" charset="-78"/>
              </a:rPr>
              <a:t>maksimum</a:t>
            </a:r>
            <a:r>
              <a:rPr lang="en-US" sz="2100" dirty="0">
                <a:latin typeface="Century Gothic" pitchFamily="34" charset="0"/>
                <a:cs typeface="Aldhabi" pitchFamily="2" charset="-78"/>
              </a:rPr>
              <a:t> </a:t>
            </a:r>
            <a:r>
              <a:rPr lang="en-US" sz="2100" dirty="0">
                <a:latin typeface="Century Gothic" pitchFamily="34" charset="0"/>
              </a:rPr>
              <a:t>≤  </a:t>
            </a:r>
            <a:r>
              <a:rPr lang="en-US" sz="2100" dirty="0" err="1">
                <a:latin typeface="Century Gothic" pitchFamily="34" charset="0"/>
              </a:rPr>
              <a:t>L</a:t>
            </a:r>
            <a:r>
              <a:rPr lang="en-US" sz="2100" dirty="0" err="1">
                <a:latin typeface="Century Gothic" pitchFamily="34" charset="0"/>
                <a:cs typeface="Aldhabi" pitchFamily="2" charset="-78"/>
              </a:rPr>
              <a:t>tabel</a:t>
            </a:r>
            <a:endParaRPr lang="en-US" sz="2100" dirty="0">
              <a:latin typeface="Century Gothic" pitchFamily="34" charset="0"/>
              <a:cs typeface="Aldhabi" pitchFamily="2" charset="-78"/>
            </a:endParaRPr>
          </a:p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100" dirty="0">
                <a:latin typeface="Century Gothic" pitchFamily="34" charset="0"/>
                <a:cs typeface="Aldhabi" pitchFamily="2" charset="-78"/>
              </a:rPr>
              <a:t>			</a:t>
            </a:r>
            <a:r>
              <a:rPr lang="en-US" sz="2100" dirty="0">
                <a:latin typeface="Century Gothic" pitchFamily="34" charset="0"/>
              </a:rPr>
              <a:t>H</a:t>
            </a:r>
            <a:r>
              <a:rPr lang="en-US" sz="2100" dirty="0">
                <a:latin typeface="Century Gothic" pitchFamily="34" charset="0"/>
                <a:cs typeface="Aldhabi" pitchFamily="2" charset="-78"/>
              </a:rPr>
              <a:t>o  </a:t>
            </a:r>
            <a:r>
              <a:rPr lang="en-US" sz="2100" dirty="0" err="1">
                <a:latin typeface="Century Gothic" pitchFamily="34" charset="0"/>
                <a:cs typeface="Aldhabi" pitchFamily="2" charset="-78"/>
              </a:rPr>
              <a:t>ditolak</a:t>
            </a:r>
            <a:r>
              <a:rPr lang="en-US" sz="2100" dirty="0">
                <a:latin typeface="Century Gothic" pitchFamily="34" charset="0"/>
                <a:cs typeface="Aldhabi" pitchFamily="2" charset="-78"/>
              </a:rPr>
              <a:t> </a:t>
            </a:r>
            <a:r>
              <a:rPr lang="en-US" sz="2100" dirty="0" err="1">
                <a:latin typeface="Century Gothic" pitchFamily="34" charset="0"/>
                <a:cs typeface="Aldhabi" pitchFamily="2" charset="-78"/>
              </a:rPr>
              <a:t>jika</a:t>
            </a:r>
            <a:r>
              <a:rPr lang="en-US" sz="2100" dirty="0">
                <a:latin typeface="Century Gothic" pitchFamily="34" charset="0"/>
                <a:cs typeface="Aldhabi" pitchFamily="2" charset="-78"/>
              </a:rPr>
              <a:t> </a:t>
            </a:r>
            <a:r>
              <a:rPr lang="en-US" sz="2100" dirty="0">
                <a:latin typeface="Century Gothic" pitchFamily="34" charset="0"/>
              </a:rPr>
              <a:t>L </a:t>
            </a:r>
            <a:r>
              <a:rPr lang="en-US" sz="2100" dirty="0" err="1">
                <a:latin typeface="Century Gothic" pitchFamily="34" charset="0"/>
                <a:cs typeface="Aldhabi" pitchFamily="2" charset="-78"/>
              </a:rPr>
              <a:t>maksimum</a:t>
            </a:r>
            <a:r>
              <a:rPr lang="en-US" sz="2100" dirty="0">
                <a:latin typeface="Century Gothic" pitchFamily="34" charset="0"/>
                <a:cs typeface="Aldhabi" pitchFamily="2" charset="-78"/>
              </a:rPr>
              <a:t> &gt; </a:t>
            </a:r>
            <a:r>
              <a:rPr lang="en-US" sz="2100" dirty="0" err="1">
                <a:latin typeface="Century Gothic" pitchFamily="34" charset="0"/>
                <a:cs typeface="Aldhabi" pitchFamily="2" charset="-78"/>
              </a:rPr>
              <a:t>Ltabel</a:t>
            </a:r>
            <a:r>
              <a:rPr lang="en-US" sz="2100" dirty="0">
                <a:latin typeface="Century Gothic" pitchFamily="34" charset="0"/>
              </a:rPr>
              <a:t> </a:t>
            </a:r>
          </a:p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2100" dirty="0">
              <a:latin typeface="Century Gothic" pitchFamily="34" charset="0"/>
              <a:cs typeface="Aldhabi" pitchFamily="2" charset="-78"/>
            </a:endParaRPr>
          </a:p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100" dirty="0">
                <a:latin typeface="Century Gothic" pitchFamily="34" charset="0"/>
              </a:rPr>
              <a:t>L </a:t>
            </a:r>
            <a:r>
              <a:rPr lang="en-US" sz="2100" dirty="0" err="1">
                <a:latin typeface="Century Gothic" pitchFamily="34" charset="0"/>
                <a:cs typeface="Aldhabi" pitchFamily="2" charset="-78"/>
              </a:rPr>
              <a:t>maksimum</a:t>
            </a:r>
            <a:r>
              <a:rPr lang="en-US" sz="2100" dirty="0">
                <a:latin typeface="Century Gothic" pitchFamily="34" charset="0"/>
                <a:cs typeface="Aldhabi" pitchFamily="2" charset="-78"/>
              </a:rPr>
              <a:t> =</a:t>
            </a:r>
            <a:r>
              <a:rPr lang="en-US" sz="2100" dirty="0">
                <a:latin typeface="Century Gothic" pitchFamily="34" charset="0"/>
              </a:rPr>
              <a:t>  0,11	</a:t>
            </a:r>
            <a:r>
              <a:rPr lang="id-ID" sz="2100" dirty="0" smtClean="0">
                <a:latin typeface="Century Gothic" pitchFamily="34" charset="0"/>
              </a:rPr>
              <a:t>                    </a:t>
            </a:r>
            <a:r>
              <a:rPr lang="en-US" sz="2100" dirty="0">
                <a:latin typeface="Century Gothic" pitchFamily="34" charset="0"/>
              </a:rPr>
              <a:t>	L </a:t>
            </a:r>
            <a:r>
              <a:rPr lang="en-US" sz="2100" dirty="0" err="1">
                <a:latin typeface="Century Gothic" pitchFamily="34" charset="0"/>
              </a:rPr>
              <a:t>maksimum</a:t>
            </a:r>
            <a:r>
              <a:rPr lang="en-US" sz="2100" dirty="0">
                <a:latin typeface="Century Gothic" pitchFamily="34" charset="0"/>
              </a:rPr>
              <a:t> ≤ </a:t>
            </a:r>
            <a:r>
              <a:rPr lang="en-US" sz="2100" dirty="0" err="1">
                <a:latin typeface="Century Gothic" pitchFamily="34" charset="0"/>
              </a:rPr>
              <a:t>L</a:t>
            </a:r>
            <a:r>
              <a:rPr lang="en-US" sz="2100" dirty="0" err="1">
                <a:latin typeface="Century Gothic" pitchFamily="34" charset="0"/>
                <a:cs typeface="Aldhabi" pitchFamily="2" charset="-78"/>
              </a:rPr>
              <a:t>tabel</a:t>
            </a:r>
            <a:r>
              <a:rPr lang="en-US" sz="2100" dirty="0">
                <a:latin typeface="Century Gothic" pitchFamily="34" charset="0"/>
              </a:rPr>
              <a:t> </a:t>
            </a:r>
          </a:p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100" dirty="0">
                <a:latin typeface="Century Gothic" pitchFamily="34" charset="0"/>
              </a:rPr>
              <a:t>L </a:t>
            </a:r>
            <a:r>
              <a:rPr lang="en-US" sz="2100" dirty="0" err="1">
                <a:latin typeface="Century Gothic" pitchFamily="34" charset="0"/>
                <a:cs typeface="Aldhabi" pitchFamily="2" charset="-78"/>
              </a:rPr>
              <a:t>tabel</a:t>
            </a:r>
            <a:r>
              <a:rPr lang="en-US" sz="2100" dirty="0">
                <a:latin typeface="Century Gothic" pitchFamily="34" charset="0"/>
                <a:cs typeface="Aldhabi" pitchFamily="2" charset="-78"/>
              </a:rPr>
              <a:t>	 =</a:t>
            </a:r>
            <a:r>
              <a:rPr lang="en-US" sz="2100" dirty="0">
                <a:latin typeface="Century Gothic" pitchFamily="34" charset="0"/>
              </a:rPr>
              <a:t>  0,1			  </a:t>
            </a:r>
            <a:r>
              <a:rPr lang="id-ID" sz="2100" dirty="0" smtClean="0">
                <a:latin typeface="Century Gothic" pitchFamily="34" charset="0"/>
              </a:rPr>
              <a:t>          </a:t>
            </a:r>
            <a:r>
              <a:rPr lang="en-US" sz="2100" dirty="0" smtClean="0">
                <a:latin typeface="Century Gothic" pitchFamily="34" charset="0"/>
              </a:rPr>
              <a:t>      </a:t>
            </a:r>
            <a:r>
              <a:rPr lang="en-US" sz="2100" dirty="0">
                <a:latin typeface="Century Gothic" pitchFamily="34" charset="0"/>
              </a:rPr>
              <a:t>0,11 ≤ 0,142	</a:t>
            </a:r>
          </a:p>
          <a:p>
            <a:pPr fontAlgn="auto">
              <a:spcBef>
                <a:spcPts val="58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100" dirty="0">
                <a:latin typeface="Century Gothic" pitchFamily="34" charset="0"/>
              </a:rPr>
              <a:t>Dan </a:t>
            </a:r>
            <a:r>
              <a:rPr lang="en-US" sz="2100" dirty="0" err="1">
                <a:latin typeface="Century Gothic" pitchFamily="34" charset="0"/>
              </a:rPr>
              <a:t>dapat</a:t>
            </a:r>
            <a:r>
              <a:rPr lang="en-US" sz="2100" dirty="0">
                <a:latin typeface="Century Gothic" pitchFamily="34" charset="0"/>
              </a:rPr>
              <a:t> </a:t>
            </a:r>
            <a:r>
              <a:rPr lang="en-US" sz="2100" dirty="0" err="1">
                <a:latin typeface="Century Gothic" pitchFamily="34" charset="0"/>
              </a:rPr>
              <a:t>disimpulkan</a:t>
            </a:r>
            <a:r>
              <a:rPr lang="en-US" sz="2100" dirty="0">
                <a:latin typeface="Century Gothic" pitchFamily="34" charset="0"/>
              </a:rPr>
              <a:t> </a:t>
            </a:r>
            <a:r>
              <a:rPr lang="en-US" sz="2100" dirty="0" err="1">
                <a:latin typeface="Century Gothic" pitchFamily="34" charset="0"/>
              </a:rPr>
              <a:t>bahwa</a:t>
            </a:r>
            <a:r>
              <a:rPr lang="en-US" sz="2100" dirty="0">
                <a:latin typeface="Century Gothic" pitchFamily="34" charset="0"/>
              </a:rPr>
              <a:t> H</a:t>
            </a:r>
            <a:r>
              <a:rPr lang="en-US" sz="2100" dirty="0">
                <a:latin typeface="Century Gothic" pitchFamily="34" charset="0"/>
                <a:cs typeface="Aldhabi" pitchFamily="2" charset="-78"/>
              </a:rPr>
              <a:t>o </a:t>
            </a:r>
            <a:r>
              <a:rPr lang="en-US" sz="2100" dirty="0" err="1">
                <a:latin typeface="Century Gothic" pitchFamily="34" charset="0"/>
                <a:cs typeface="Aldhabi" pitchFamily="2" charset="-78"/>
              </a:rPr>
              <a:t>diterima</a:t>
            </a:r>
            <a:r>
              <a:rPr lang="en-US" sz="2100" dirty="0">
                <a:latin typeface="Century Gothic" pitchFamily="34" charset="0"/>
                <a:cs typeface="Aldhabi" pitchFamily="2" charset="-78"/>
              </a:rPr>
              <a:t>, </a:t>
            </a:r>
            <a:r>
              <a:rPr lang="en-US" sz="2100" dirty="0" err="1">
                <a:latin typeface="Century Gothic" pitchFamily="34" charset="0"/>
                <a:cs typeface="Aldhabi" pitchFamily="2" charset="-78"/>
              </a:rPr>
              <a:t>shingga</a:t>
            </a:r>
            <a:r>
              <a:rPr lang="en-US" sz="2100" dirty="0">
                <a:latin typeface="Century Gothic" pitchFamily="34" charset="0"/>
                <a:cs typeface="Aldhabi" pitchFamily="2" charset="-78"/>
              </a:rPr>
              <a:t> </a:t>
            </a:r>
            <a:r>
              <a:rPr lang="en-US" sz="2100" dirty="0" err="1">
                <a:latin typeface="Century Gothic" pitchFamily="34" charset="0"/>
                <a:cs typeface="Aldhabi" pitchFamily="2" charset="-78"/>
              </a:rPr>
              <a:t>dapat</a:t>
            </a:r>
            <a:r>
              <a:rPr lang="en-US" sz="2100" dirty="0">
                <a:latin typeface="Century Gothic" pitchFamily="34" charset="0"/>
                <a:cs typeface="Aldhabi" pitchFamily="2" charset="-78"/>
              </a:rPr>
              <a:t> </a:t>
            </a:r>
            <a:r>
              <a:rPr lang="en-US" sz="2100" dirty="0" err="1">
                <a:latin typeface="Century Gothic" pitchFamily="34" charset="0"/>
                <a:cs typeface="Aldhabi" pitchFamily="2" charset="-78"/>
              </a:rPr>
              <a:t>diartikan</a:t>
            </a:r>
            <a:r>
              <a:rPr lang="en-US" sz="2100" dirty="0">
                <a:latin typeface="Century Gothic" pitchFamily="34" charset="0"/>
                <a:cs typeface="Aldhabi" pitchFamily="2" charset="-78"/>
              </a:rPr>
              <a:t> data </a:t>
            </a:r>
            <a:r>
              <a:rPr lang="en-US" sz="2100" dirty="0" err="1">
                <a:latin typeface="Century Gothic" pitchFamily="34" charset="0"/>
                <a:cs typeface="Aldhabi" pitchFamily="2" charset="-78"/>
              </a:rPr>
              <a:t>tersebut</a:t>
            </a:r>
            <a:r>
              <a:rPr lang="en-US" sz="2100" dirty="0">
                <a:latin typeface="Century Gothic" pitchFamily="34" charset="0"/>
                <a:cs typeface="Aldhabi" pitchFamily="2" charset="-78"/>
              </a:rPr>
              <a:t> </a:t>
            </a:r>
            <a:r>
              <a:rPr lang="en-US" sz="2100" dirty="0" err="1">
                <a:latin typeface="Century Gothic" pitchFamily="34" charset="0"/>
                <a:cs typeface="Aldhabi" pitchFamily="2" charset="-78"/>
              </a:rPr>
              <a:t>dinyatakan</a:t>
            </a:r>
            <a:r>
              <a:rPr lang="en-US" sz="2100" dirty="0">
                <a:latin typeface="Century Gothic" pitchFamily="34" charset="0"/>
                <a:cs typeface="Aldhabi" pitchFamily="2" charset="-78"/>
              </a:rPr>
              <a:t> </a:t>
            </a:r>
            <a:r>
              <a:rPr lang="en-US" sz="2100" dirty="0" err="1">
                <a:latin typeface="Century Gothic" pitchFamily="34" charset="0"/>
                <a:cs typeface="Aldhabi" pitchFamily="2" charset="-78"/>
              </a:rPr>
              <a:t>distribusi</a:t>
            </a:r>
            <a:r>
              <a:rPr lang="en-US" sz="2100" dirty="0">
                <a:latin typeface="Century Gothic" pitchFamily="34" charset="0"/>
                <a:cs typeface="Aldhabi" pitchFamily="2" charset="-78"/>
              </a:rPr>
              <a:t> yang </a:t>
            </a:r>
            <a:r>
              <a:rPr lang="en-US" sz="2100" dirty="0" err="1">
                <a:latin typeface="Century Gothic" pitchFamily="34" charset="0"/>
                <a:cs typeface="Aldhabi" pitchFamily="2" charset="-78"/>
              </a:rPr>
              <a:t>kita</a:t>
            </a:r>
            <a:r>
              <a:rPr lang="en-US" sz="2100" dirty="0">
                <a:latin typeface="Century Gothic" pitchFamily="34" charset="0"/>
                <a:cs typeface="Aldhabi" pitchFamily="2" charset="-78"/>
              </a:rPr>
              <a:t> </a:t>
            </a:r>
            <a:r>
              <a:rPr lang="en-US" sz="2100" dirty="0" err="1">
                <a:latin typeface="Century Gothic" pitchFamily="34" charset="0"/>
                <a:cs typeface="Aldhabi" pitchFamily="2" charset="-78"/>
              </a:rPr>
              <a:t>uji</a:t>
            </a:r>
            <a:r>
              <a:rPr lang="en-US" sz="2100" dirty="0">
                <a:latin typeface="Century Gothic" pitchFamily="34" charset="0"/>
                <a:cs typeface="Aldhabi" pitchFamily="2" charset="-78"/>
              </a:rPr>
              <a:t> normal</a:t>
            </a:r>
            <a:endParaRPr lang="en-US" sz="2100" dirty="0">
              <a:latin typeface="Century Gothic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635896" y="4437112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1630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r>
              <a:rPr lang="id-ID" sz="5400" dirty="0" smtClean="0">
                <a:latin typeface="Century Gothic" pitchFamily="34" charset="0"/>
              </a:rPr>
              <a:t>Uji Homogenitas</a:t>
            </a:r>
            <a:endParaRPr lang="id-ID" sz="5400" dirty="0">
              <a:latin typeface="Century Gothic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1844824"/>
            <a:ext cx="76328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263" lvl="2" indent="-177800" algn="just" fontAlgn="auto"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" pitchFamily="2" charset="2"/>
              <a:buChar char="§"/>
              <a:defRPr/>
            </a:pPr>
            <a:r>
              <a:rPr lang="en-US" sz="2200" dirty="0" err="1">
                <a:latin typeface="Century Gothic" pitchFamily="34" charset="0"/>
                <a:cs typeface="Times New Roman" pitchFamily="18" charset="0"/>
              </a:rPr>
              <a:t>Homogeni</a:t>
            </a:r>
            <a:r>
              <a:rPr lang="id-ID" sz="2200" dirty="0">
                <a:latin typeface="Century Gothic" pitchFamily="34" charset="0"/>
                <a:cs typeface="Times New Roman" pitchFamily="18" charset="0"/>
              </a:rPr>
              <a:t>t</a:t>
            </a:r>
            <a:r>
              <a:rPr lang="en-US" sz="2200" dirty="0">
                <a:latin typeface="Century Gothic" pitchFamily="34" charset="0"/>
                <a:cs typeface="Times New Roman" pitchFamily="18" charset="0"/>
              </a:rPr>
              <a:t>as </a:t>
            </a:r>
            <a:r>
              <a:rPr lang="en-US" sz="2200" dirty="0" err="1">
                <a:latin typeface="Century Gothic" pitchFamily="34" charset="0"/>
                <a:cs typeface="Times New Roman" pitchFamily="18" charset="0"/>
              </a:rPr>
              <a:t>variansi</a:t>
            </a:r>
            <a:r>
              <a:rPr lang="en-US" sz="22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entury Gothic" pitchFamily="34" charset="0"/>
                <a:cs typeface="Times New Roman" pitchFamily="18" charset="0"/>
              </a:rPr>
              <a:t>pada</a:t>
            </a:r>
            <a:r>
              <a:rPr lang="en-US" sz="22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entury Gothic" pitchFamily="34" charset="0"/>
                <a:cs typeface="Times New Roman" pitchFamily="18" charset="0"/>
              </a:rPr>
              <a:t>populasi</a:t>
            </a:r>
            <a:r>
              <a:rPr lang="en-US" sz="22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entury Gothic" pitchFamily="34" charset="0"/>
                <a:cs typeface="Times New Roman" pitchFamily="18" charset="0"/>
              </a:rPr>
              <a:t>diuji</a:t>
            </a:r>
            <a:r>
              <a:rPr lang="en-US" sz="22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entury Gothic" pitchFamily="34" charset="0"/>
                <a:cs typeface="Times New Roman" pitchFamily="18" charset="0"/>
              </a:rPr>
              <a:t>melalui</a:t>
            </a:r>
            <a:r>
              <a:rPr lang="en-US" sz="22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entury Gothic" pitchFamily="34" charset="0"/>
                <a:cs typeface="Times New Roman" pitchFamily="18" charset="0"/>
              </a:rPr>
              <a:t>sampel</a:t>
            </a:r>
            <a:r>
              <a:rPr lang="en-US" sz="22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entury Gothic" pitchFamily="34" charset="0"/>
                <a:cs typeface="Times New Roman" pitchFamily="18" charset="0"/>
              </a:rPr>
              <a:t>acak</a:t>
            </a:r>
            <a:r>
              <a:rPr lang="id-ID" sz="2200" dirty="0">
                <a:latin typeface="Century Gothic" pitchFamily="34" charset="0"/>
                <a:cs typeface="Times New Roman" pitchFamily="18" charset="0"/>
              </a:rPr>
              <a:t>.</a:t>
            </a:r>
            <a:endParaRPr lang="en-US" sz="2200" dirty="0">
              <a:latin typeface="Century Gothic" pitchFamily="34" charset="0"/>
              <a:cs typeface="Times New Roman" pitchFamily="18" charset="0"/>
            </a:endParaRPr>
          </a:p>
          <a:p>
            <a:pPr marL="195263" lvl="2" indent="-177800" algn="just" fontAlgn="auto"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" pitchFamily="2" charset="2"/>
              <a:buChar char="§"/>
              <a:defRPr/>
            </a:pPr>
            <a:r>
              <a:rPr lang="en-US" sz="2200" dirty="0" err="1">
                <a:latin typeface="Century Gothic" pitchFamily="34" charset="0"/>
                <a:cs typeface="Times New Roman" pitchFamily="18" charset="0"/>
              </a:rPr>
              <a:t>Apabila</a:t>
            </a:r>
            <a:r>
              <a:rPr lang="en-US" sz="22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entury Gothic" pitchFamily="34" charset="0"/>
                <a:cs typeface="Times New Roman" pitchFamily="18" charset="0"/>
              </a:rPr>
              <a:t>hanya</a:t>
            </a:r>
            <a:r>
              <a:rPr lang="en-US" sz="22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entury Gothic" pitchFamily="34" charset="0"/>
                <a:cs typeface="Times New Roman" pitchFamily="18" charset="0"/>
              </a:rPr>
              <a:t>terdapat</a:t>
            </a:r>
            <a:r>
              <a:rPr lang="en-US" sz="22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entury Gothic" pitchFamily="34" charset="0"/>
                <a:cs typeface="Times New Roman" pitchFamily="18" charset="0"/>
              </a:rPr>
              <a:t>dua</a:t>
            </a:r>
            <a:r>
              <a:rPr lang="en-US" sz="22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entury Gothic" pitchFamily="34" charset="0"/>
                <a:cs typeface="Times New Roman" pitchFamily="18" charset="0"/>
              </a:rPr>
              <a:t>populasi</a:t>
            </a:r>
            <a:r>
              <a:rPr lang="en-US" sz="22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entury Gothic" pitchFamily="34" charset="0"/>
                <a:cs typeface="Times New Roman" pitchFamily="18" charset="0"/>
              </a:rPr>
              <a:t>maka</a:t>
            </a:r>
            <a:r>
              <a:rPr lang="en-US" sz="22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entury Gothic" pitchFamily="34" charset="0"/>
                <a:cs typeface="Times New Roman" pitchFamily="18" charset="0"/>
              </a:rPr>
              <a:t>kita</a:t>
            </a:r>
            <a:r>
              <a:rPr lang="en-US" sz="22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entury Gothic" pitchFamily="34" charset="0"/>
                <a:cs typeface="Times New Roman" pitchFamily="18" charset="0"/>
              </a:rPr>
              <a:t>dapat</a:t>
            </a:r>
            <a:r>
              <a:rPr lang="en-US" sz="22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entury Gothic" pitchFamily="34" charset="0"/>
                <a:cs typeface="Times New Roman" pitchFamily="18" charset="0"/>
              </a:rPr>
              <a:t>menggunakan</a:t>
            </a:r>
            <a:r>
              <a:rPr lang="en-US" sz="22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entury Gothic" pitchFamily="34" charset="0"/>
                <a:cs typeface="Times New Roman" pitchFamily="18" charset="0"/>
              </a:rPr>
              <a:t>metoda</a:t>
            </a:r>
            <a:r>
              <a:rPr lang="en-US" sz="22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entury Gothic" pitchFamily="34" charset="0"/>
                <a:cs typeface="Times New Roman" pitchFamily="18" charset="0"/>
              </a:rPr>
              <a:t>uji</a:t>
            </a:r>
            <a:r>
              <a:rPr lang="en-US" sz="22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entury Gothic" pitchFamily="34" charset="0"/>
                <a:cs typeface="Times New Roman" pitchFamily="18" charset="0"/>
              </a:rPr>
              <a:t>perbandingan</a:t>
            </a:r>
            <a:r>
              <a:rPr lang="en-US" sz="22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entury Gothic" pitchFamily="34" charset="0"/>
                <a:cs typeface="Times New Roman" pitchFamily="18" charset="0"/>
              </a:rPr>
              <a:t>atau</a:t>
            </a:r>
            <a:r>
              <a:rPr lang="en-US" sz="22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entury Gothic" pitchFamily="34" charset="0"/>
                <a:cs typeface="Times New Roman" pitchFamily="18" charset="0"/>
              </a:rPr>
              <a:t>selisih</a:t>
            </a:r>
            <a:r>
              <a:rPr lang="en-US" sz="22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entury Gothic" pitchFamily="34" charset="0"/>
                <a:cs typeface="Times New Roman" pitchFamily="18" charset="0"/>
              </a:rPr>
              <a:t>dua</a:t>
            </a:r>
            <a:r>
              <a:rPr lang="en-US" sz="22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entury Gothic" pitchFamily="34" charset="0"/>
                <a:cs typeface="Times New Roman" pitchFamily="18" charset="0"/>
              </a:rPr>
              <a:t>variansi</a:t>
            </a:r>
            <a:r>
              <a:rPr lang="id-ID" sz="2200" dirty="0">
                <a:latin typeface="Century Gothic" pitchFamily="34" charset="0"/>
                <a:cs typeface="Times New Roman" pitchFamily="18" charset="0"/>
              </a:rPr>
              <a:t>.</a:t>
            </a:r>
            <a:endParaRPr lang="en-US" sz="2200" dirty="0">
              <a:latin typeface="Century Gothic" pitchFamily="34" charset="0"/>
              <a:cs typeface="Times New Roman" pitchFamily="18" charset="0"/>
            </a:endParaRPr>
          </a:p>
          <a:p>
            <a:pPr marL="195263" lvl="2" indent="-177800" algn="just" fontAlgn="auto"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" pitchFamily="2" charset="2"/>
              <a:buChar char="§"/>
              <a:defRPr/>
            </a:pPr>
            <a:r>
              <a:rPr lang="id-ID" sz="2200" dirty="0">
                <a:latin typeface="Century Gothic" pitchFamily="34" charset="0"/>
                <a:cs typeface="Times New Roman" pitchFamily="18" charset="0"/>
              </a:rPr>
              <a:t>Apabila terdapat</a:t>
            </a:r>
            <a:r>
              <a:rPr lang="en-US" sz="22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entury Gothic" pitchFamily="34" charset="0"/>
                <a:cs typeface="Times New Roman" pitchFamily="18" charset="0"/>
              </a:rPr>
              <a:t>lebih</a:t>
            </a:r>
            <a:r>
              <a:rPr lang="en-US" sz="22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entury Gothic" pitchFamily="34" charset="0"/>
                <a:cs typeface="Times New Roman" pitchFamily="18" charset="0"/>
              </a:rPr>
              <a:t>dari</a:t>
            </a:r>
            <a:r>
              <a:rPr lang="en-US" sz="22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entury Gothic" pitchFamily="34" charset="0"/>
                <a:cs typeface="Times New Roman" pitchFamily="18" charset="0"/>
              </a:rPr>
              <a:t>dua</a:t>
            </a:r>
            <a:r>
              <a:rPr lang="en-US" sz="22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entury Gothic" pitchFamily="34" charset="0"/>
                <a:cs typeface="Times New Roman" pitchFamily="18" charset="0"/>
              </a:rPr>
              <a:t>populasi</a:t>
            </a:r>
            <a:r>
              <a:rPr lang="id-ID" sz="2200" dirty="0">
                <a:latin typeface="Century Gothic" pitchFamily="34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Century Gothic" pitchFamily="34" charset="0"/>
                <a:cs typeface="Times New Roman" pitchFamily="18" charset="0"/>
              </a:rPr>
              <a:t>Uji</a:t>
            </a:r>
            <a:r>
              <a:rPr lang="en-US" sz="22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entury Gothic" pitchFamily="34" charset="0"/>
                <a:cs typeface="Times New Roman" pitchFamily="18" charset="0"/>
              </a:rPr>
              <a:t>homog</a:t>
            </a:r>
            <a:r>
              <a:rPr lang="id-ID" sz="2200" dirty="0">
                <a:latin typeface="Century Gothic" pitchFamily="34" charset="0"/>
                <a:cs typeface="Times New Roman" pitchFamily="18" charset="0"/>
              </a:rPr>
              <a:t>e</a:t>
            </a:r>
            <a:r>
              <a:rPr lang="en-US" sz="2200" dirty="0" err="1">
                <a:latin typeface="Century Gothic" pitchFamily="34" charset="0"/>
                <a:cs typeface="Times New Roman" pitchFamily="18" charset="0"/>
              </a:rPr>
              <a:t>ni</a:t>
            </a:r>
            <a:r>
              <a:rPr lang="id-ID" sz="2200" dirty="0">
                <a:latin typeface="Century Gothic" pitchFamily="34" charset="0"/>
                <a:cs typeface="Times New Roman" pitchFamily="18" charset="0"/>
              </a:rPr>
              <a:t>t</a:t>
            </a:r>
            <a:r>
              <a:rPr lang="en-US" sz="2200" dirty="0">
                <a:latin typeface="Century Gothic" pitchFamily="34" charset="0"/>
                <a:cs typeface="Times New Roman" pitchFamily="18" charset="0"/>
              </a:rPr>
              <a:t>as </a:t>
            </a:r>
            <a:r>
              <a:rPr lang="id-ID" sz="2200" dirty="0">
                <a:latin typeface="Century Gothic" pitchFamily="34" charset="0"/>
                <a:cs typeface="Times New Roman" pitchFamily="18" charset="0"/>
              </a:rPr>
              <a:t>yang dipakai adalah </a:t>
            </a:r>
            <a:r>
              <a:rPr lang="en-US" sz="2200" dirty="0" err="1">
                <a:latin typeface="Century Gothic" pitchFamily="34" charset="0"/>
                <a:cs typeface="Times New Roman" pitchFamily="18" charset="0"/>
              </a:rPr>
              <a:t>uji</a:t>
            </a:r>
            <a:r>
              <a:rPr lang="en-US" sz="22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entury Gothic" pitchFamily="34" charset="0"/>
                <a:cs typeface="Times New Roman" pitchFamily="18" charset="0"/>
              </a:rPr>
              <a:t>homogenitas</a:t>
            </a:r>
            <a:r>
              <a:rPr lang="en-US" sz="2200" dirty="0">
                <a:latin typeface="Century Gothic" pitchFamily="34" charset="0"/>
                <a:cs typeface="Times New Roman" pitchFamily="18" charset="0"/>
              </a:rPr>
              <a:t> Bartlett</a:t>
            </a:r>
            <a:r>
              <a:rPr lang="id-ID" sz="2200" dirty="0">
                <a:latin typeface="Century Gothic" pitchFamily="34" charset="0"/>
                <a:cs typeface="Times New Roman" pitchFamily="18" charset="0"/>
              </a:rPr>
              <a:t> atau Uji Cochran.</a:t>
            </a:r>
          </a:p>
          <a:p>
            <a:pPr marL="195263" lvl="2" indent="-177800" algn="just" fontAlgn="auto"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" pitchFamily="2" charset="2"/>
              <a:buChar char="§"/>
              <a:defRPr/>
            </a:pPr>
            <a:r>
              <a:rPr lang="en-US" sz="2200" dirty="0" err="1">
                <a:latin typeface="Century Gothic" pitchFamily="34" charset="0"/>
                <a:cs typeface="Times New Roman" pitchFamily="18" charset="0"/>
              </a:rPr>
              <a:t>Bertujuan</a:t>
            </a:r>
            <a:r>
              <a:rPr lang="en-US" sz="2200" dirty="0">
                <a:latin typeface="Century Gothic" pitchFamily="34" charset="0"/>
                <a:cs typeface="Times New Roman" pitchFamily="18" charset="0"/>
              </a:rPr>
              <a:t> u</a:t>
            </a:r>
            <a:r>
              <a:rPr lang="id-ID" sz="2200" dirty="0">
                <a:latin typeface="Century Gothic" pitchFamily="34" charset="0"/>
                <a:cs typeface="Times New Roman" pitchFamily="18" charset="0"/>
              </a:rPr>
              <a:t>ntuk mengetahui apakah dua kelompok distribusi data memiliki varians yang homogen ataukah heterogen.</a:t>
            </a:r>
          </a:p>
        </p:txBody>
      </p:sp>
    </p:spTree>
    <p:extLst>
      <p:ext uri="{BB962C8B-B14F-4D97-AF65-F5344CB8AC3E}">
        <p14:creationId xmlns:p14="http://schemas.microsoft.com/office/powerpoint/2010/main" xmlns="" val="103219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/>
          </a:bodyPr>
          <a:lstStyle/>
          <a:p>
            <a:r>
              <a:rPr lang="id-ID" sz="5400" dirty="0" smtClean="0">
                <a:latin typeface="Century Gothic" pitchFamily="34" charset="0"/>
              </a:rPr>
              <a:t>Uji Harley</a:t>
            </a:r>
            <a:endParaRPr lang="id-ID" sz="5400" dirty="0">
              <a:latin typeface="Century Gothic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87624" y="1628800"/>
                <a:ext cx="6696744" cy="4536504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id-ID" sz="2400" dirty="0" smtClean="0">
                    <a:latin typeface="Century Gothic" pitchFamily="34" charset="0"/>
                    <a:cs typeface="Times New Roman" pitchFamily="18" charset="0"/>
                  </a:rPr>
                  <a:t>Merupakan uji homogenitas paling sederhana.</a:t>
                </a:r>
              </a:p>
              <a:p>
                <a:pPr algn="just"/>
                <a:r>
                  <a:rPr lang="id-ID" sz="2400" dirty="0" smtClean="0">
                    <a:latin typeface="Century Gothic" pitchFamily="34" charset="0"/>
                    <a:cs typeface="Times New Roman" pitchFamily="18" charset="0"/>
                  </a:rPr>
                  <a:t>Rumus :</a:t>
                </a:r>
              </a:p>
              <a:p>
                <a:pPr marL="0" indent="0" algn="ctr">
                  <a:buNone/>
                </a:pPr>
                <a:r>
                  <a:rPr lang="id-ID" sz="2400" dirty="0" smtClean="0">
                    <a:latin typeface="Century Gothic" pitchFamily="34" charset="0"/>
                    <a:cs typeface="Times New Roman" pitchFamily="18" charset="0"/>
                  </a:rPr>
                  <a:t>F(Max)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id-ID" sz="2400" b="0" i="1" smtClean="0">
                            <a:latin typeface="Cambria Math"/>
                          </a:rPr>
                          <m:t>𝑣𝑎𝑟𝑖𝑎𝑛𝑠𝑖</m:t>
                        </m:r>
                        <m:r>
                          <a:rPr lang="id-ID" sz="2400" b="0" i="1" smtClean="0">
                            <a:latin typeface="Cambria Math"/>
                          </a:rPr>
                          <m:t> </m:t>
                        </m:r>
                        <m:r>
                          <a:rPr lang="id-ID" sz="2400" b="0" i="1" smtClean="0">
                            <a:latin typeface="Cambria Math"/>
                          </a:rPr>
                          <m:t>𝑡𝑒𝑟𝑏𝑒𝑠𝑎𝑟</m:t>
                        </m:r>
                      </m:num>
                      <m:den>
                        <m:r>
                          <a:rPr lang="id-ID" sz="2400" b="0" i="1" smtClean="0">
                            <a:latin typeface="Cambria Math"/>
                          </a:rPr>
                          <m:t>𝑣𝑎𝑟𝑖𝑎𝑛𝑠𝑖</m:t>
                        </m:r>
                        <m:r>
                          <a:rPr lang="id-ID" sz="2400" b="0" i="1" smtClean="0">
                            <a:latin typeface="Cambria Math"/>
                          </a:rPr>
                          <m:t> </m:t>
                        </m:r>
                        <m:r>
                          <a:rPr lang="id-ID" sz="2400" b="0" i="1" smtClean="0">
                            <a:latin typeface="Cambria Math"/>
                          </a:rPr>
                          <m:t>𝑡𝑒𝑟𝑘𝑒𝑐𝑖𝑙</m:t>
                        </m:r>
                      </m:den>
                    </m:f>
                  </m:oMath>
                </a14:m>
                <a:endParaRPr lang="id-ID" sz="2400" dirty="0" smtClean="0">
                  <a:latin typeface="Century Gothic" pitchFamily="34" charset="0"/>
                  <a:cs typeface="Times New Roman" pitchFamily="18" charset="0"/>
                </a:endParaRPr>
              </a:p>
              <a:p>
                <a:r>
                  <a:rPr lang="id-ID" sz="2400" dirty="0" smtClean="0">
                    <a:latin typeface="Century Gothic" pitchFamily="34" charset="0"/>
                    <a:cs typeface="Times New Roman" pitchFamily="18" charset="0"/>
                  </a:rPr>
                  <a:t>Hasil hitung F (max) dibandingkan dengan tabel, adapun kriterianya :</a:t>
                </a:r>
              </a:p>
              <a:p>
                <a:r>
                  <a:rPr lang="id-ID" sz="2400" dirty="0" smtClean="0">
                    <a:latin typeface="Century Gothic" pitchFamily="34" charset="0"/>
                    <a:cs typeface="Times New Roman" pitchFamily="18" charset="0"/>
                  </a:rPr>
                  <a:t>Terima Ho jika F(max) hitung </a:t>
                </a:r>
                <a:r>
                  <a:rPr lang="id-ID" sz="2400" dirty="0" smtClean="0">
                    <a:latin typeface="Century Gothic" pitchFamily="34" charset="0"/>
                    <a:cs typeface="Times New Roman" pitchFamily="18" charset="0"/>
                    <a:sym typeface="Symbol"/>
                  </a:rPr>
                  <a:t> F(max) tabel</a:t>
                </a:r>
              </a:p>
              <a:p>
                <a:r>
                  <a:rPr lang="id-ID" sz="2400" dirty="0" smtClean="0">
                    <a:latin typeface="Century Gothic" pitchFamily="34" charset="0"/>
                    <a:cs typeface="Times New Roman" pitchFamily="18" charset="0"/>
                    <a:sym typeface="Symbol"/>
                  </a:rPr>
                  <a:t>Tolak Ho jika </a:t>
                </a:r>
                <a:r>
                  <a:rPr lang="id-ID" sz="2400" dirty="0" smtClean="0">
                    <a:latin typeface="Century Gothic" pitchFamily="34" charset="0"/>
                    <a:cs typeface="Times New Roman" pitchFamily="18" charset="0"/>
                  </a:rPr>
                  <a:t>F(max) hitung </a:t>
                </a:r>
                <a:r>
                  <a:rPr lang="id-ID" sz="2400" dirty="0" smtClean="0">
                    <a:latin typeface="Century Gothic" pitchFamily="34" charset="0"/>
                    <a:cs typeface="Times New Roman" pitchFamily="18" charset="0"/>
                    <a:sym typeface="Symbol"/>
                  </a:rPr>
                  <a:t>&gt; F(max) tabel</a:t>
                </a:r>
                <a:endParaRPr lang="id-ID" sz="2400" dirty="0">
                  <a:latin typeface="Century Gothic" pitchFamily="34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7624" y="1628800"/>
                <a:ext cx="6696744" cy="4536504"/>
              </a:xfrm>
              <a:blipFill rotWithShape="1">
                <a:blip r:embed="rId2"/>
                <a:stretch>
                  <a:fillRect l="-1093" t="-1075" r="-1457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7920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404664"/>
            <a:ext cx="6965245" cy="1202485"/>
          </a:xfrm>
        </p:spPr>
        <p:txBody>
          <a:bodyPr>
            <a:normAutofit/>
          </a:bodyPr>
          <a:lstStyle/>
          <a:p>
            <a:r>
              <a:rPr lang="id-ID" b="1" dirty="0" smtClean="0">
                <a:latin typeface="Times New Roman" pitchFamily="18" charset="0"/>
                <a:cs typeface="Times New Roman" pitchFamily="18" charset="0"/>
              </a:rPr>
              <a:t>Contoh soal :</a:t>
            </a:r>
            <a:endParaRPr lang="id-ID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7544" y="4365104"/>
            <a:ext cx="8003232" cy="9361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Apakah variansi keempat kelompok tersebut homogen?</a:t>
            </a:r>
            <a:endParaRPr lang="id-ID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09068217"/>
              </p:ext>
            </p:extLst>
          </p:nvPr>
        </p:nvGraphicFramePr>
        <p:xfrm>
          <a:off x="899592" y="1412776"/>
          <a:ext cx="6912768" cy="26642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192"/>
                <a:gridCol w="1728192"/>
                <a:gridCol w="1728192"/>
                <a:gridCol w="1728192"/>
              </a:tblGrid>
              <a:tr h="438969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Kelompok A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Kelompok B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Kelompok C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Kelompok D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45065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45065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45065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45065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45065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6824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77809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Dengan uji Harley, apakah variansi keempat kelompok tersebut homogen?</a:t>
            </a:r>
            <a:endParaRPr lang="id-ID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3568" y="1268760"/>
                <a:ext cx="7632848" cy="4968552"/>
              </a:xfrm>
              <a:noFill/>
              <a:ln w="57150">
                <a:noFill/>
                <a:prstDash val="sys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id-ID" sz="2600" dirty="0" smtClean="0">
                    <a:latin typeface="Century Gothic" pitchFamily="34" charset="0"/>
                  </a:rPr>
                  <a:t>Berdasarkan data dapat dihitung :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id-ID" sz="2600" dirty="0" smtClean="0">
                    <a:latin typeface="Century Gothic" pitchFamily="34" charset="0"/>
                  </a:rPr>
                  <a:t>	Sd</a:t>
                </a:r>
                <a:r>
                  <a:rPr lang="id-ID" sz="2600" baseline="-25000" dirty="0" smtClean="0">
                    <a:latin typeface="Century Gothic" pitchFamily="34" charset="0"/>
                  </a:rPr>
                  <a:t>A</a:t>
                </a:r>
                <a:r>
                  <a:rPr lang="id-ID" sz="2600" baseline="30000" dirty="0" smtClean="0">
                    <a:latin typeface="Century Gothic" pitchFamily="34" charset="0"/>
                  </a:rPr>
                  <a:t>2</a:t>
                </a:r>
                <a:r>
                  <a:rPr lang="id-ID" sz="2600" dirty="0" smtClean="0">
                    <a:latin typeface="Century Gothic" pitchFamily="34" charset="0"/>
                  </a:rPr>
                  <a:t> : 32,8		Sd</a:t>
                </a:r>
                <a:r>
                  <a:rPr lang="id-ID" sz="2600" baseline="-25000" dirty="0" smtClean="0">
                    <a:latin typeface="Century Gothic" pitchFamily="34" charset="0"/>
                  </a:rPr>
                  <a:t>C</a:t>
                </a:r>
                <a:r>
                  <a:rPr lang="id-ID" sz="2600" baseline="30000" dirty="0" smtClean="0">
                    <a:latin typeface="Century Gothic" pitchFamily="34" charset="0"/>
                  </a:rPr>
                  <a:t>2</a:t>
                </a:r>
                <a:r>
                  <a:rPr lang="id-ID" sz="2600" dirty="0" smtClean="0">
                    <a:latin typeface="Century Gothic" pitchFamily="34" charset="0"/>
                  </a:rPr>
                  <a:t> : 32,8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id-ID" sz="2600" dirty="0" smtClean="0">
                    <a:latin typeface="Century Gothic" pitchFamily="34" charset="0"/>
                  </a:rPr>
                  <a:t>	Sd</a:t>
                </a:r>
                <a:r>
                  <a:rPr lang="id-ID" sz="2600" baseline="-25000" dirty="0" smtClean="0">
                    <a:latin typeface="Century Gothic" pitchFamily="34" charset="0"/>
                  </a:rPr>
                  <a:t>B</a:t>
                </a:r>
                <a:r>
                  <a:rPr lang="id-ID" sz="2600" baseline="30000" dirty="0" smtClean="0">
                    <a:latin typeface="Century Gothic" pitchFamily="34" charset="0"/>
                  </a:rPr>
                  <a:t>2</a:t>
                </a:r>
                <a:r>
                  <a:rPr lang="id-ID" sz="2600" dirty="0" smtClean="0">
                    <a:latin typeface="Century Gothic" pitchFamily="34" charset="0"/>
                  </a:rPr>
                  <a:t> : 34,3		Sd</a:t>
                </a:r>
                <a:r>
                  <a:rPr lang="id-ID" sz="2600" baseline="-25000" dirty="0" smtClean="0">
                    <a:latin typeface="Century Gothic" pitchFamily="34" charset="0"/>
                  </a:rPr>
                  <a:t>D</a:t>
                </a:r>
                <a:r>
                  <a:rPr lang="id-ID" sz="2600" baseline="30000" dirty="0" smtClean="0">
                    <a:latin typeface="Century Gothic" pitchFamily="34" charset="0"/>
                  </a:rPr>
                  <a:t>2</a:t>
                </a:r>
                <a:r>
                  <a:rPr lang="id-ID" sz="2600" dirty="0" smtClean="0">
                    <a:latin typeface="Century Gothic" pitchFamily="34" charset="0"/>
                  </a:rPr>
                  <a:t> : 27,3</a:t>
                </a:r>
              </a:p>
              <a:p>
                <a:pPr>
                  <a:lnSpc>
                    <a:spcPct val="110000"/>
                  </a:lnSpc>
                </a:pPr>
                <a:r>
                  <a:rPr lang="id-ID" sz="2600" dirty="0" smtClean="0">
                    <a:latin typeface="Century Gothic" pitchFamily="34" charset="0"/>
                  </a:rPr>
                  <a:t>F (max)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id-ID" sz="2600" b="0" i="1" smtClean="0">
                            <a:latin typeface="Cambria Math"/>
                          </a:rPr>
                          <m:t>34,3</m:t>
                        </m:r>
                      </m:num>
                      <m:den>
                        <m:r>
                          <a:rPr lang="id-ID" sz="2600" b="0" i="1" smtClean="0">
                            <a:latin typeface="Cambria Math"/>
                          </a:rPr>
                          <m:t>27,3</m:t>
                        </m:r>
                      </m:den>
                    </m:f>
                  </m:oMath>
                </a14:m>
                <a:r>
                  <a:rPr lang="id-ID" sz="2600" dirty="0" smtClean="0">
                    <a:latin typeface="Century Gothic" pitchFamily="34" charset="0"/>
                  </a:rPr>
                  <a:t> = 1,2564</a:t>
                </a:r>
              </a:p>
              <a:p>
                <a:pPr>
                  <a:lnSpc>
                    <a:spcPct val="110000"/>
                  </a:lnSpc>
                </a:pPr>
                <a:r>
                  <a:rPr lang="id-ID" sz="2600" dirty="0" smtClean="0">
                    <a:latin typeface="Century Gothic" pitchFamily="34" charset="0"/>
                  </a:rPr>
                  <a:t>F (max) tabel = {(n-1), k}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id-ID" sz="2600" dirty="0">
                    <a:latin typeface="Century Gothic" pitchFamily="34" charset="0"/>
                  </a:rPr>
                  <a:t/>
                </a:r>
                <a:r>
                  <a:rPr lang="id-ID" sz="2600" dirty="0" smtClean="0">
                    <a:latin typeface="Century Gothic" pitchFamily="34" charset="0"/>
                  </a:rPr>
                  <a:t>	        = {(5-1), 4} = (4,4) ----- lihat tabel F(max)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id-ID" sz="2600" dirty="0">
                    <a:latin typeface="Century Gothic" pitchFamily="34" charset="0"/>
                  </a:rPr>
                  <a:t/>
                </a:r>
                <a:r>
                  <a:rPr lang="id-ID" sz="2600" dirty="0" smtClean="0">
                    <a:latin typeface="Century Gothic" pitchFamily="34" charset="0"/>
                  </a:rPr>
                  <a:t>	        = 20,6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id-ID" sz="2600" dirty="0" smtClean="0">
                    <a:latin typeface="Century Gothic" pitchFamily="34" charset="0"/>
                  </a:rPr>
                  <a:t>Simpulan :</a:t>
                </a:r>
              </a:p>
              <a:p>
                <a:pPr marL="0" indent="0" algn="ctr">
                  <a:lnSpc>
                    <a:spcPct val="110000"/>
                  </a:lnSpc>
                  <a:buNone/>
                </a:pPr>
                <a:r>
                  <a:rPr lang="id-ID" sz="2600" b="1" dirty="0" smtClean="0">
                    <a:solidFill>
                      <a:srgbClr val="FF0000"/>
                    </a:solidFill>
                    <a:latin typeface="Century Gothic" pitchFamily="34" charset="0"/>
                  </a:rPr>
                  <a:t>Menerima Ho karena </a:t>
                </a:r>
                <a:r>
                  <a:rPr lang="id-ID" sz="2600" b="1" dirty="0" smtClean="0">
                    <a:solidFill>
                      <a:srgbClr val="FF0000"/>
                    </a:solidFill>
                    <a:latin typeface="Century Gothic" pitchFamily="34" charset="0"/>
                    <a:cs typeface="Times New Roman" pitchFamily="18" charset="0"/>
                  </a:rPr>
                  <a:t>F(max) hitung </a:t>
                </a:r>
                <a:r>
                  <a:rPr lang="id-ID" sz="2600" b="1" dirty="0" smtClean="0">
                    <a:solidFill>
                      <a:srgbClr val="FF0000"/>
                    </a:solidFill>
                    <a:latin typeface="Century Gothic" pitchFamily="34" charset="0"/>
                    <a:cs typeface="Times New Roman" pitchFamily="18" charset="0"/>
                    <a:sym typeface="Symbol"/>
                  </a:rPr>
                  <a:t> F(max) tabel, maka data tersebut homogen</a:t>
                </a:r>
                <a:r>
                  <a:rPr lang="id-ID" sz="2600" b="1" dirty="0" smtClean="0">
                    <a:solidFill>
                      <a:srgbClr val="FF0000"/>
                    </a:solidFill>
                    <a:latin typeface="Century Gothic" pitchFamily="34" charset="0"/>
                  </a:rPr>
                  <a:t/>
                </a:r>
              </a:p>
              <a:p>
                <a:pPr marL="0" indent="0" algn="ctr">
                  <a:buNone/>
                </a:pPr>
                <a:endParaRPr lang="id-ID" sz="28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568" y="1268760"/>
                <a:ext cx="7632848" cy="4968552"/>
              </a:xfrm>
              <a:blipFill rotWithShape="1">
                <a:blip r:embed="rId2"/>
                <a:stretch>
                  <a:fillRect l="-1198" t="-982" b="-1840"/>
                </a:stretch>
              </a:blipFill>
              <a:ln w="57150">
                <a:noFill/>
                <a:prstDash val="sysDash"/>
              </a:ln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971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6840760" cy="792088"/>
          </a:xfr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id-ID" sz="5400" dirty="0" smtClean="0">
                <a:latin typeface="Century Gothic" pitchFamily="34" charset="0"/>
              </a:rPr>
              <a:t>Uji Cochran</a:t>
            </a:r>
            <a:endParaRPr lang="id-ID" sz="5400" dirty="0">
              <a:latin typeface="Algerian" pitchFamily="8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1556792"/>
                <a:ext cx="7560840" cy="4680520"/>
              </a:xfrm>
              <a:noFill/>
              <a:ln>
                <a:noFill/>
                <a:prstDash val="lgDashDot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algn="just"/>
                <a:r>
                  <a:rPr lang="id-ID" sz="2800" dirty="0" smtClean="0">
                    <a:latin typeface="Century Gothic" pitchFamily="34" charset="0"/>
                    <a:cs typeface="Times New Roman" pitchFamily="18" charset="0"/>
                  </a:rPr>
                  <a:t>Uji Cochran lebih sensitif daripada Uji Harley.</a:t>
                </a:r>
              </a:p>
              <a:p>
                <a:pPr algn="just"/>
                <a:r>
                  <a:rPr lang="id-ID" sz="2800" dirty="0" smtClean="0">
                    <a:latin typeface="Century Gothic" pitchFamily="34" charset="0"/>
                    <a:cs typeface="Times New Roman" pitchFamily="18" charset="0"/>
                  </a:rPr>
                  <a:t>Dalam Uji Cochran dituntut adanya kesamaan n dari setiap kelompok yang akan diuji homogenitasnya. </a:t>
                </a:r>
              </a:p>
              <a:p>
                <a:pPr algn="just"/>
                <a:r>
                  <a:rPr lang="id-ID" sz="2800" dirty="0" smtClean="0">
                    <a:latin typeface="Century Gothic" pitchFamily="34" charset="0"/>
                    <a:cs typeface="Times New Roman" pitchFamily="18" charset="0"/>
                  </a:rPr>
                  <a:t>Rumus :</a:t>
                </a:r>
              </a:p>
              <a:p>
                <a:pPr marL="0" indent="0" algn="ctr">
                  <a:buNone/>
                </a:pPr>
                <a:r>
                  <a:rPr lang="id-ID" sz="2800" dirty="0" smtClean="0">
                    <a:latin typeface="Century Gothic" pitchFamily="34" charset="0"/>
                    <a:cs typeface="Times New Roman" pitchFamily="18" charset="0"/>
                  </a:rPr>
                  <a:t>C</a:t>
                </a:r>
                <a:r>
                  <a:rPr lang="id-ID" sz="2800" baseline="-25000" dirty="0" smtClean="0">
                    <a:latin typeface="Century Gothic" pitchFamily="34" charset="0"/>
                    <a:cs typeface="Times New Roman" pitchFamily="18" charset="0"/>
                  </a:rPr>
                  <a:t>hitung</a:t>
                </a:r>
                <a:r>
                  <a:rPr lang="id-ID" sz="2800" dirty="0" smtClean="0">
                    <a:latin typeface="Century Gothic" pitchFamily="34" charset="0"/>
                    <a:cs typeface="Times New Roman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  <m:t>𝑣𝑎𝑟𝑖𝑎𝑛𝑠𝑖</m:t>
                        </m:r>
                        <m: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  <m:t>𝑡𝑒𝑟𝑏𝑒𝑠𝑎𝑟</m:t>
                        </m:r>
                      </m:num>
                      <m:den>
                        <m: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  <m:t>𝑗𝑢𝑚𝑙𝑎h</m:t>
                        </m:r>
                        <m: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  <m:t>𝑠𝑒𝑙𝑢𝑟𝑢h</m:t>
                        </m:r>
                        <m: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  <m:t>𝑣𝑎𝑟𝑖𝑎𝑛𝑠𝑖</m:t>
                        </m:r>
                      </m:den>
                    </m:f>
                  </m:oMath>
                </a14:m>
                <a:endParaRPr lang="id-ID" sz="2800" dirty="0" smtClean="0">
                  <a:latin typeface="Century Gothic" pitchFamily="34" charset="0"/>
                  <a:cs typeface="Times New Roman" pitchFamily="18" charset="0"/>
                </a:endParaRPr>
              </a:p>
              <a:p>
                <a:pPr algn="just"/>
                <a:r>
                  <a:rPr lang="id-ID" sz="2800" dirty="0" smtClean="0">
                    <a:latin typeface="Century Gothic" pitchFamily="34" charset="0"/>
                    <a:cs typeface="Times New Roman" pitchFamily="18" charset="0"/>
                  </a:rPr>
                  <a:t>Terima Ho jika C</a:t>
                </a:r>
                <a:r>
                  <a:rPr lang="id-ID" sz="2800" baseline="-25000" dirty="0" smtClean="0">
                    <a:latin typeface="Century Gothic" pitchFamily="34" charset="0"/>
                    <a:cs typeface="Times New Roman" pitchFamily="18" charset="0"/>
                  </a:rPr>
                  <a:t>hitung</a:t>
                </a:r>
                <a:r>
                  <a:rPr lang="id-ID" sz="2800" dirty="0" smtClean="0">
                    <a:latin typeface="Century Gothic" pitchFamily="34" charset="0"/>
                    <a:cs typeface="Times New Roman" pitchFamily="18" charset="0"/>
                  </a:rPr>
                  <a:t/>
                </a:r>
                <a:r>
                  <a:rPr lang="id-ID" sz="2800" dirty="0" smtClean="0">
                    <a:latin typeface="Century Gothic" pitchFamily="34" charset="0"/>
                    <a:cs typeface="Times New Roman" pitchFamily="18" charset="0"/>
                    <a:sym typeface="Symbol"/>
                  </a:rPr>
                  <a:t> C</a:t>
                </a:r>
                <a:r>
                  <a:rPr lang="id-ID" sz="2800" baseline="-25000" dirty="0" smtClean="0">
                    <a:latin typeface="Century Gothic" pitchFamily="34" charset="0"/>
                    <a:cs typeface="Times New Roman" pitchFamily="18" charset="0"/>
                    <a:sym typeface="Symbol"/>
                  </a:rPr>
                  <a:t>tabel</a:t>
                </a:r>
              </a:p>
              <a:p>
                <a:pPr algn="just"/>
                <a:r>
                  <a:rPr lang="id-ID" sz="2800" dirty="0" smtClean="0">
                    <a:latin typeface="Century Gothic" pitchFamily="34" charset="0"/>
                    <a:cs typeface="Times New Roman" pitchFamily="18" charset="0"/>
                    <a:sym typeface="Symbol"/>
                  </a:rPr>
                  <a:t>Tolak Ho jika </a:t>
                </a:r>
                <a:r>
                  <a:rPr lang="id-ID" sz="2800" dirty="0" smtClean="0">
                    <a:latin typeface="Century Gothic" pitchFamily="34" charset="0"/>
                    <a:cs typeface="Times New Roman" pitchFamily="18" charset="0"/>
                  </a:rPr>
                  <a:t>C</a:t>
                </a:r>
                <a:r>
                  <a:rPr lang="id-ID" sz="2800" baseline="-25000" dirty="0" smtClean="0">
                    <a:latin typeface="Century Gothic" pitchFamily="34" charset="0"/>
                    <a:cs typeface="Times New Roman" pitchFamily="18" charset="0"/>
                  </a:rPr>
                  <a:t>hitung</a:t>
                </a:r>
                <a:r>
                  <a:rPr lang="id-ID" sz="2800" dirty="0" smtClean="0">
                    <a:latin typeface="Century Gothic" pitchFamily="34" charset="0"/>
                    <a:cs typeface="Times New Roman" pitchFamily="18" charset="0"/>
                  </a:rPr>
                  <a:t/>
                </a:r>
                <a:r>
                  <a:rPr lang="id-ID" sz="2800" dirty="0">
                    <a:latin typeface="Century Gothic" pitchFamily="34" charset="0"/>
                    <a:cs typeface="Times New Roman" pitchFamily="18" charset="0"/>
                    <a:sym typeface="Symbol"/>
                  </a:rPr>
                  <a:t>&gt;</a:t>
                </a:r>
                <a:r>
                  <a:rPr lang="id-ID" sz="2800" dirty="0" smtClean="0">
                    <a:latin typeface="Century Gothic" pitchFamily="34" charset="0"/>
                    <a:cs typeface="Times New Roman" pitchFamily="18" charset="0"/>
                    <a:sym typeface="Symbol"/>
                  </a:rPr>
                  <a:t> C</a:t>
                </a:r>
                <a:r>
                  <a:rPr lang="id-ID" sz="2800" baseline="-25000" dirty="0" smtClean="0">
                    <a:latin typeface="Century Gothic" pitchFamily="34" charset="0"/>
                    <a:cs typeface="Times New Roman" pitchFamily="18" charset="0"/>
                    <a:sym typeface="Symbol"/>
                  </a:rPr>
                  <a:t>tabel</a:t>
                </a:r>
                <a:endParaRPr lang="id-ID" sz="2800" dirty="0" smtClean="0">
                  <a:latin typeface="Century Gothic" pitchFamily="34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1556792"/>
                <a:ext cx="7560840" cy="4680520"/>
              </a:xfrm>
              <a:blipFill rotWithShape="1">
                <a:blip r:embed="rId2"/>
                <a:stretch>
                  <a:fillRect l="-1290" t="-1302" r="-1613" b="-2995"/>
                </a:stretch>
              </a:blipFill>
              <a:ln>
                <a:noFill/>
                <a:prstDash val="lgDashDot"/>
              </a:ln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46494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Dengan uji Cochran, apakah variansi keempat kelompok tersebut homogen?</a:t>
            </a:r>
            <a:endParaRPr lang="id-ID" sz="24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1268760"/>
                <a:ext cx="7776864" cy="5256584"/>
              </a:xfrm>
              <a:ln w="57150">
                <a:noFill/>
                <a:prstDash val="sysDash"/>
              </a:ln>
            </p:spPr>
            <p:txBody>
              <a:bodyPr>
                <a:normAutofit/>
              </a:bodyPr>
              <a:lstStyle/>
              <a:p>
                <a:r>
                  <a:rPr lang="id-ID" dirty="0" smtClean="0">
                    <a:latin typeface="Century Gothic" pitchFamily="34" charset="0"/>
                    <a:cs typeface="Times New Roman" pitchFamily="18" charset="0"/>
                  </a:rPr>
                  <a:t>Berdasarkan data dapat dihitung :</a:t>
                </a:r>
              </a:p>
              <a:p>
                <a:r>
                  <a:rPr lang="id-ID" dirty="0" smtClean="0">
                    <a:latin typeface="Century Gothic" pitchFamily="34" charset="0"/>
                    <a:cs typeface="Times New Roman" pitchFamily="18" charset="0"/>
                  </a:rPr>
                  <a:t>Jumlah variansi = 32,8 + 34,3 + 32,8 + 27,3 = 127,2</a:t>
                </a:r>
              </a:p>
              <a:p>
                <a:pPr marL="0" indent="0">
                  <a:buNone/>
                </a:pPr>
                <a:r>
                  <a:rPr lang="id-ID" dirty="0" smtClean="0">
                    <a:latin typeface="Century Gothic" pitchFamily="34" charset="0"/>
                    <a:cs typeface="Times New Roman" pitchFamily="18" charset="0"/>
                  </a:rPr>
                  <a:t>C</a:t>
                </a:r>
                <a:r>
                  <a:rPr lang="id-ID" baseline="-25000" dirty="0" smtClean="0">
                    <a:latin typeface="Century Gothic" pitchFamily="34" charset="0"/>
                    <a:cs typeface="Times New Roman" pitchFamily="18" charset="0"/>
                  </a:rPr>
                  <a:t>hitung =</a:t>
                </a:r>
                <a:r>
                  <a:rPr lang="id-ID" dirty="0" smtClean="0">
                    <a:latin typeface="Century Gothic" pitchFamily="34" charset="0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id-ID" b="0" i="1" smtClean="0">
                            <a:latin typeface="Cambria Math"/>
                            <a:cs typeface="Times New Roman" pitchFamily="18" charset="0"/>
                          </a:rPr>
                          <m:t>34,3</m:t>
                        </m:r>
                      </m:num>
                      <m:den>
                        <m:r>
                          <a:rPr lang="id-ID" b="0" i="1" smtClean="0">
                            <a:latin typeface="Cambria Math"/>
                            <a:cs typeface="Times New Roman" pitchFamily="18" charset="0"/>
                          </a:rPr>
                          <m:t>127,2</m:t>
                        </m:r>
                      </m:den>
                    </m:f>
                  </m:oMath>
                </a14:m>
                <a:r>
                  <a:rPr lang="id-ID" dirty="0" smtClean="0">
                    <a:latin typeface="Century Gothic" pitchFamily="34" charset="0"/>
                    <a:cs typeface="Times New Roman" pitchFamily="18" charset="0"/>
                  </a:rPr>
                  <a:t> = 0,26965</a:t>
                </a:r>
              </a:p>
              <a:p>
                <a:pPr marL="0" indent="0">
                  <a:buNone/>
                </a:pPr>
                <a:r>
                  <a:rPr lang="id-ID" dirty="0" smtClean="0">
                    <a:latin typeface="Century Gothic" pitchFamily="34" charset="0"/>
                    <a:cs typeface="Times New Roman" pitchFamily="18" charset="0"/>
                  </a:rPr>
                  <a:t>C</a:t>
                </a:r>
                <a:r>
                  <a:rPr lang="id-ID" baseline="-25000" dirty="0" smtClean="0">
                    <a:latin typeface="Century Gothic" pitchFamily="34" charset="0"/>
                    <a:cs typeface="Times New Roman" pitchFamily="18" charset="0"/>
                  </a:rPr>
                  <a:t>tabel</a:t>
                </a:r>
                <a:r>
                  <a:rPr lang="id-ID" dirty="0" smtClean="0">
                    <a:latin typeface="Century Gothic" pitchFamily="34" charset="0"/>
                    <a:cs typeface="Times New Roman" pitchFamily="18" charset="0"/>
                  </a:rPr>
                  <a:t> = {(n-1), k} </a:t>
                </a:r>
              </a:p>
              <a:p>
                <a:pPr marL="0" indent="0">
                  <a:buNone/>
                </a:pPr>
                <a:r>
                  <a:rPr lang="id-ID" dirty="0">
                    <a:latin typeface="Century Gothic" pitchFamily="34" charset="0"/>
                    <a:cs typeface="Times New Roman" pitchFamily="18" charset="0"/>
                  </a:rPr>
                  <a:t/>
                </a:r>
                <a:r>
                  <a:rPr lang="id-ID" dirty="0" smtClean="0">
                    <a:latin typeface="Century Gothic" pitchFamily="34" charset="0"/>
                    <a:cs typeface="Times New Roman" pitchFamily="18" charset="0"/>
                  </a:rPr>
                  <a:t/>
                </a:r>
                <a:r>
                  <a:rPr lang="id-ID" dirty="0" smtClean="0">
                    <a:latin typeface="Century Gothic" pitchFamily="34" charset="0"/>
                    <a:cs typeface="Times New Roman" pitchFamily="18" charset="0"/>
                  </a:rPr>
                  <a:t>= </a:t>
                </a:r>
                <a:r>
                  <a:rPr lang="id-ID" dirty="0" smtClean="0">
                    <a:latin typeface="Century Gothic" pitchFamily="34" charset="0"/>
                    <a:cs typeface="Times New Roman" pitchFamily="18" charset="0"/>
                  </a:rPr>
                  <a:t>{(5-1), 4} = (4,4) ----- </a:t>
                </a:r>
                <a:r>
                  <a:rPr lang="id-ID" sz="2600" dirty="0" smtClean="0">
                    <a:latin typeface="Century Gothic" pitchFamily="34" charset="0"/>
                    <a:cs typeface="Times New Roman" pitchFamily="18" charset="0"/>
                  </a:rPr>
                  <a:t>lihat tabel Cochran (</a:t>
                </a:r>
                <a:r>
                  <a:rPr lang="id-ID" sz="2600" dirty="0" smtClean="0">
                    <a:latin typeface="Century Gothic" pitchFamily="34" charset="0"/>
                    <a:cs typeface="Times New Roman" pitchFamily="18" charset="0"/>
                  </a:rPr>
                  <a:t>hal.324</a:t>
                </a:r>
                <a:r>
                  <a:rPr lang="id-ID" sz="2600" dirty="0" smtClean="0">
                    <a:latin typeface="Century Gothic" pitchFamily="34" charset="0"/>
                    <a:cs typeface="Times New Roman" pitchFamily="18" charset="0"/>
                  </a:rPr>
                  <a:t>)</a:t>
                </a:r>
                <a:endParaRPr lang="id-ID" dirty="0" smtClean="0">
                  <a:latin typeface="Century Gothic" pitchFamily="34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id-ID" dirty="0">
                    <a:latin typeface="Century Gothic" pitchFamily="34" charset="0"/>
                    <a:cs typeface="Times New Roman" pitchFamily="18" charset="0"/>
                  </a:rPr>
                  <a:t/>
                </a:r>
                <a:r>
                  <a:rPr lang="id-ID" dirty="0" smtClean="0">
                    <a:latin typeface="Century Gothic" pitchFamily="34" charset="0"/>
                    <a:cs typeface="Times New Roman" pitchFamily="18" charset="0"/>
                  </a:rPr>
                  <a:t>= </a:t>
                </a:r>
                <a:r>
                  <a:rPr lang="id-ID" dirty="0" smtClean="0">
                    <a:latin typeface="Century Gothic" pitchFamily="34" charset="0"/>
                    <a:cs typeface="Times New Roman" pitchFamily="18" charset="0"/>
                  </a:rPr>
                  <a:t>0,628</a:t>
                </a:r>
              </a:p>
              <a:p>
                <a:pPr marL="0" indent="0">
                  <a:buNone/>
                </a:pPr>
                <a:r>
                  <a:rPr lang="id-ID" dirty="0" smtClean="0">
                    <a:latin typeface="Century Gothic" pitchFamily="34" charset="0"/>
                    <a:cs typeface="Times New Roman" pitchFamily="18" charset="0"/>
                  </a:rPr>
                  <a:t>Simpulan : </a:t>
                </a:r>
              </a:p>
              <a:p>
                <a:pPr marL="0" indent="0" algn="ctr">
                  <a:buNone/>
                </a:pPr>
                <a:r>
                  <a:rPr lang="id-ID" b="1" dirty="0" smtClean="0">
                    <a:solidFill>
                      <a:srgbClr val="FF0000"/>
                    </a:solidFill>
                    <a:latin typeface="Century Gothic" pitchFamily="34" charset="0"/>
                    <a:cs typeface="Times New Roman" pitchFamily="18" charset="0"/>
                  </a:rPr>
                  <a:t>Terima Ho, yang berarti keempat kelompok data bersifat homogen</a:t>
                </a:r>
                <a:endParaRPr lang="id-ID" b="1" dirty="0">
                  <a:solidFill>
                    <a:srgbClr val="FF0000"/>
                  </a:solidFill>
                  <a:latin typeface="Century Gothic" pitchFamily="34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1268760"/>
                <a:ext cx="7776864" cy="5256584"/>
              </a:xfrm>
              <a:blipFill rotWithShape="1">
                <a:blip r:embed="rId2"/>
                <a:stretch>
                  <a:fillRect l="-1411" t="-928" r="-78"/>
                </a:stretch>
              </a:blipFill>
              <a:ln w="57150">
                <a:noFill/>
                <a:prstDash val="sysDash"/>
              </a:ln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11086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340768"/>
            <a:ext cx="7488832" cy="5328592"/>
          </a:xfrm>
          <a:ln w="38100">
            <a:noFill/>
            <a:prstDash val="sysDot"/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id-ID" sz="2400" dirty="0" smtClean="0">
                <a:latin typeface="Century Gothic" pitchFamily="34" charset="0"/>
                <a:cs typeface="Times New Roman" pitchFamily="18" charset="0"/>
              </a:rPr>
              <a:t>Uji Levene menggunakan </a:t>
            </a:r>
            <a:r>
              <a:rPr lang="id-ID" sz="2400" i="1" dirty="0" smtClean="0">
                <a:latin typeface="Century Gothic" pitchFamily="34" charset="0"/>
                <a:cs typeface="Times New Roman" pitchFamily="18" charset="0"/>
              </a:rPr>
              <a:t>analysis of variance </a:t>
            </a:r>
            <a:r>
              <a:rPr lang="id-ID" sz="2400" dirty="0" smtClean="0">
                <a:latin typeface="Century Gothic" pitchFamily="34" charset="0"/>
                <a:cs typeface="Times New Roman" pitchFamily="18" charset="0"/>
              </a:rPr>
              <a:t>satu arah. Data ditransformasikan dengan cara mencari selisih masing-masing skor dengan rata-rata kelompoknya.</a:t>
            </a:r>
          </a:p>
          <a:p>
            <a:pPr marL="0" indent="0">
              <a:lnSpc>
                <a:spcPct val="110000"/>
              </a:lnSpc>
              <a:buNone/>
            </a:pPr>
            <a:endParaRPr lang="id-ID" dirty="0">
              <a:latin typeface="Century Gothic" pitchFamily="34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id-ID" sz="2400" dirty="0" smtClean="0">
              <a:latin typeface="Century Gothic" pitchFamily="34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endParaRPr lang="id-ID" sz="2400" dirty="0">
              <a:latin typeface="Century Gothic" pitchFamily="34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endParaRPr lang="id-ID" sz="2400" dirty="0" smtClean="0">
              <a:latin typeface="Century Gothic" pitchFamily="34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endParaRPr lang="id-ID" sz="2400" dirty="0">
              <a:latin typeface="Century Gothic" pitchFamily="34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endParaRPr lang="id-ID" sz="2400" dirty="0" smtClean="0">
              <a:latin typeface="Century Gothic" pitchFamily="34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endParaRPr lang="id-ID" sz="2400" dirty="0">
              <a:latin typeface="Century Gothic" pitchFamily="34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id-ID" sz="2400" dirty="0" smtClean="0">
                <a:latin typeface="Century Gothic" pitchFamily="34" charset="0"/>
                <a:cs typeface="Times New Roman" pitchFamily="18" charset="0"/>
              </a:rPr>
              <a:t>Apakah variansi keempat kelompok tersebut homogen?</a:t>
            </a:r>
            <a:endParaRPr lang="id-ID" sz="2400" dirty="0">
              <a:latin typeface="Century Gothic" pitchFamily="34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08404026"/>
              </p:ext>
            </p:extLst>
          </p:nvPr>
        </p:nvGraphicFramePr>
        <p:xfrm>
          <a:off x="683568" y="2924944"/>
          <a:ext cx="7704856" cy="25305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6214"/>
                <a:gridCol w="1926214"/>
                <a:gridCol w="1926214"/>
                <a:gridCol w="1926214"/>
              </a:tblGrid>
              <a:tr h="421761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Kelompok A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Kelompok</a:t>
                      </a:r>
                      <a:r>
                        <a:rPr lang="id-ID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Kelompok C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Kelompok D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1761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7,6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9,8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8,4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5,6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1761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5,6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1761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1761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1761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7,2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7,6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5,4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043608" y="692696"/>
            <a:ext cx="6840760" cy="792088"/>
          </a:xfrm>
          <a:prstGeom prst="rect">
            <a:avLst/>
          </a:prstGeom>
          <a:noFill/>
          <a:ln w="15875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5400" dirty="0" smtClean="0">
                <a:latin typeface="Century Gothic" pitchFamily="34" charset="0"/>
              </a:rPr>
              <a:t>Uji Levene</a:t>
            </a:r>
            <a:endParaRPr lang="id-ID" sz="54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126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1143000"/>
          </a:xfrm>
        </p:spPr>
        <p:txBody>
          <a:bodyPr>
            <a:normAutofit/>
          </a:bodyPr>
          <a:lstStyle/>
          <a:p>
            <a:r>
              <a:rPr lang="id-ID" sz="5400" dirty="0" smtClean="0">
                <a:latin typeface="Century Gothic" pitchFamily="34" charset="0"/>
              </a:rPr>
              <a:t>Uji Normalitas</a:t>
            </a:r>
            <a:endParaRPr lang="id-ID" sz="5400" dirty="0">
              <a:latin typeface="Century Gothic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9672" y="2935147"/>
            <a:ext cx="6174432" cy="12003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400" dirty="0" err="1">
                <a:latin typeface="Century Gothic" pitchFamily="34" charset="0"/>
                <a:cs typeface="Times New Roman" pitchFamily="18" charset="0"/>
              </a:rPr>
              <a:t>Berguna</a:t>
            </a:r>
            <a:r>
              <a:rPr lang="en-US" sz="24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entury Gothic" pitchFamily="34" charset="0"/>
                <a:cs typeface="Times New Roman" pitchFamily="18" charset="0"/>
              </a:rPr>
              <a:t>untuk</a:t>
            </a:r>
            <a:r>
              <a:rPr lang="en-US" sz="24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entury Gothic" pitchFamily="34" charset="0"/>
                <a:cs typeface="Times New Roman" pitchFamily="18" charset="0"/>
              </a:rPr>
              <a:t>menen</a:t>
            </a:r>
            <a:r>
              <a:rPr lang="id-ID" sz="2400" dirty="0">
                <a:latin typeface="Century Gothic" pitchFamily="34" charset="0"/>
                <a:cs typeface="Times New Roman" pitchFamily="18" charset="0"/>
              </a:rPr>
              <a:t>t</a:t>
            </a:r>
            <a:r>
              <a:rPr lang="en-US" sz="2400" dirty="0" err="1">
                <a:latin typeface="Century Gothic" pitchFamily="34" charset="0"/>
                <a:cs typeface="Times New Roman" pitchFamily="18" charset="0"/>
              </a:rPr>
              <a:t>ukan</a:t>
            </a:r>
            <a:r>
              <a:rPr lang="en-US" sz="2400" dirty="0">
                <a:latin typeface="Century Gothic" pitchFamily="34" charset="0"/>
                <a:cs typeface="Times New Roman" pitchFamily="18" charset="0"/>
              </a:rPr>
              <a:t> data yang </a:t>
            </a:r>
            <a:r>
              <a:rPr lang="en-US" sz="2400" dirty="0" err="1">
                <a:latin typeface="Century Gothic" pitchFamily="34" charset="0"/>
                <a:cs typeface="Times New Roman" pitchFamily="18" charset="0"/>
              </a:rPr>
              <a:t>telah</a:t>
            </a:r>
            <a:r>
              <a:rPr lang="en-US" sz="24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entury Gothic" pitchFamily="34" charset="0"/>
                <a:cs typeface="Times New Roman" pitchFamily="18" charset="0"/>
              </a:rPr>
              <a:t>dikumpulkan</a:t>
            </a:r>
            <a:r>
              <a:rPr lang="en-US" sz="24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entury Gothic" pitchFamily="34" charset="0"/>
                <a:cs typeface="Times New Roman" pitchFamily="18" charset="0"/>
              </a:rPr>
              <a:t>berdistribusi</a:t>
            </a:r>
            <a:r>
              <a:rPr lang="en-US" sz="2400" dirty="0">
                <a:latin typeface="Century Gothic" pitchFamily="34" charset="0"/>
                <a:cs typeface="Times New Roman" pitchFamily="18" charset="0"/>
              </a:rPr>
              <a:t> normal </a:t>
            </a:r>
            <a:r>
              <a:rPr lang="en-US" sz="2400" dirty="0" err="1">
                <a:latin typeface="Century Gothic" pitchFamily="34" charset="0"/>
                <a:cs typeface="Times New Roman" pitchFamily="18" charset="0"/>
              </a:rPr>
              <a:t>atau</a:t>
            </a:r>
            <a:r>
              <a:rPr lang="en-US" sz="24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entury Gothic" pitchFamily="34" charset="0"/>
                <a:cs typeface="Times New Roman" pitchFamily="18" charset="0"/>
              </a:rPr>
              <a:t>diambil</a:t>
            </a:r>
            <a:r>
              <a:rPr lang="en-US" sz="24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entury Gothic" pitchFamily="34" charset="0"/>
                <a:cs typeface="Times New Roman" pitchFamily="18" charset="0"/>
              </a:rPr>
              <a:t>dari</a:t>
            </a:r>
            <a:r>
              <a:rPr lang="en-US" sz="24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entury Gothic" pitchFamily="34" charset="0"/>
                <a:cs typeface="Times New Roman" pitchFamily="18" charset="0"/>
              </a:rPr>
              <a:t>populasi</a:t>
            </a:r>
            <a:r>
              <a:rPr lang="en-US" sz="2400" dirty="0">
                <a:latin typeface="Century Gothic" pitchFamily="34" charset="0"/>
                <a:cs typeface="Times New Roman" pitchFamily="18" charset="0"/>
              </a:rPr>
              <a:t> normal</a:t>
            </a:r>
            <a:r>
              <a:rPr lang="id-ID" sz="2400" dirty="0">
                <a:latin typeface="Century Gothic" pitchFamily="34" charset="0"/>
                <a:cs typeface="Times New Roman" pitchFamily="18" charset="0"/>
              </a:rPr>
              <a:t>.</a:t>
            </a:r>
            <a:endParaRPr lang="en-US" sz="2400" dirty="0">
              <a:latin typeface="Century Gothic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787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id-ID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Rumus-rumus yang digunakan dalam Uji Levene :</a:t>
            </a:r>
            <a:endParaRPr lang="id-ID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89248" y="1556793"/>
                <a:ext cx="8219256" cy="4968551"/>
              </a:xfrm>
              <a:ln w="38100">
                <a:solidFill>
                  <a:srgbClr val="FF0000"/>
                </a:solidFill>
                <a:prstDash val="dashDot"/>
              </a:ln>
            </p:spPr>
            <p:txBody>
              <a:bodyPr>
                <a:normAutofit/>
              </a:bodyPr>
              <a:lstStyle/>
              <a:p>
                <a:r>
                  <a:rPr lang="id-ID" dirty="0" smtClean="0">
                    <a:latin typeface="Times New Roman" pitchFamily="18" charset="0"/>
                    <a:cs typeface="Times New Roman" pitchFamily="18" charset="0"/>
                  </a:rPr>
                  <a:t>SS</a:t>
                </a:r>
                <a:r>
                  <a:rPr lang="id-ID" baseline="-25000" dirty="0" smtClean="0">
                    <a:latin typeface="Times New Roman" pitchFamily="18" charset="0"/>
                    <a:cs typeface="Times New Roman" pitchFamily="18" charset="0"/>
                  </a:rPr>
                  <a:t>t </a:t>
                </a:r>
                <a:r>
                  <a:rPr lang="id-ID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id-ID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id-ID" b="0" i="1" smtClean="0">
                            <a:latin typeface="Cambria Math"/>
                          </a:rPr>
                          <m:t>𝑥</m:t>
                        </m:r>
                        <m:r>
                          <a:rPr lang="id-ID" b="0" i="1" baseline="30000" smtClean="0">
                            <a:latin typeface="Cambria Math"/>
                          </a:rPr>
                          <m:t>2</m:t>
                        </m:r>
                      </m:e>
                    </m:nary>
                  </m:oMath>
                </a14:m>
                <a:r>
                  <a:rPr lang="id-ID" baseline="-250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id-ID" dirty="0" smtClean="0"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id-ID" b="0" i="1" smtClean="0">
                            <a:latin typeface="Cambria Math"/>
                          </a:rPr>
                          <m:t>𝐺</m:t>
                        </m:r>
                        <m:r>
                          <a:rPr lang="id-ID" b="0" i="1" baseline="3000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id-ID" b="0" i="1" smtClean="0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r>
                  <a:rPr lang="id-ID" baseline="-250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id-ID" i="1" dirty="0" smtClean="0">
                    <a:latin typeface="Times New Roman" pitchFamily="18" charset="0"/>
                    <a:cs typeface="Times New Roman" pitchFamily="18" charset="0"/>
                  </a:rPr>
                  <a:t>dk </a:t>
                </a:r>
                <a:r>
                  <a:rPr lang="id-ID" dirty="0" smtClean="0">
                    <a:latin typeface="Times New Roman" pitchFamily="18" charset="0"/>
                    <a:cs typeface="Times New Roman" pitchFamily="18" charset="0"/>
                  </a:rPr>
                  <a:t>SS</a:t>
                </a:r>
                <a:r>
                  <a:rPr lang="id-ID" baseline="-25000" dirty="0" smtClean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id-ID" dirty="0" smtClean="0">
                    <a:latin typeface="Times New Roman" pitchFamily="18" charset="0"/>
                    <a:cs typeface="Times New Roman" pitchFamily="18" charset="0"/>
                  </a:rPr>
                  <a:t> = N - 1</a:t>
                </a:r>
                <a:endParaRPr lang="id-ID" i="1" baseline="-25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id-ID" baseline="-25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id-ID" dirty="0" smtClean="0">
                    <a:latin typeface="Times New Roman" pitchFamily="18" charset="0"/>
                    <a:cs typeface="Times New Roman" pitchFamily="18" charset="0"/>
                  </a:rPr>
                  <a:t>SS</a:t>
                </a:r>
                <a:r>
                  <a:rPr lang="id-ID" baseline="-25000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id-ID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id-ID" i="1" smtClean="0">
                            <a:latin typeface="Cambria Math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id-ID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id-ID" b="0" i="1" smtClean="0">
                                <a:latin typeface="Cambria Math"/>
                                <a:cs typeface="Times New Roman" pitchFamily="18" charset="0"/>
                              </a:rPr>
                              <m:t>𝑇</m:t>
                            </m:r>
                            <m:r>
                              <a:rPr lang="id-ID" b="0" i="1" baseline="30000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id-ID" b="0" i="1" smtClean="0">
                                <a:latin typeface="Cambria Math"/>
                                <a:cs typeface="Times New Roman" pitchFamily="18" charset="0"/>
                              </a:rPr>
                              <m:t>𝑛</m:t>
                            </m:r>
                          </m:den>
                        </m:f>
                      </m:e>
                    </m:nary>
                  </m:oMath>
                </a14:m>
                <a:r>
                  <a:rPr lang="id-ID" dirty="0" smtClean="0"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/>
                          </a:rPr>
                        </m:ctrlPr>
                      </m:fPr>
                      <m:num>
                        <m:r>
                          <a:rPr lang="id-ID" i="1">
                            <a:latin typeface="Cambria Math"/>
                          </a:rPr>
                          <m:t>𝐺</m:t>
                        </m:r>
                        <m:r>
                          <a:rPr lang="id-ID" i="1" baseline="3000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id-ID" i="1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r>
                  <a:rPr lang="id-ID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id-ID" i="1" dirty="0" smtClean="0">
                    <a:latin typeface="Times New Roman" pitchFamily="18" charset="0"/>
                    <a:cs typeface="Times New Roman" pitchFamily="18" charset="0"/>
                  </a:rPr>
                  <a:t>dk </a:t>
                </a:r>
                <a:r>
                  <a:rPr lang="id-ID" dirty="0" smtClean="0">
                    <a:latin typeface="Times New Roman" pitchFamily="18" charset="0"/>
                    <a:cs typeface="Times New Roman" pitchFamily="18" charset="0"/>
                  </a:rPr>
                  <a:t>SS</a:t>
                </a:r>
                <a:r>
                  <a:rPr lang="id-ID" baseline="-25000" dirty="0" smtClean="0">
                    <a:latin typeface="Times New Roman" pitchFamily="18" charset="0"/>
                    <a:cs typeface="Times New Roman" pitchFamily="18" charset="0"/>
                  </a:rPr>
                  <a:t>b </a:t>
                </a:r>
                <a:r>
                  <a:rPr lang="id-ID" dirty="0" smtClean="0">
                    <a:latin typeface="Times New Roman" pitchFamily="18" charset="0"/>
                    <a:cs typeface="Times New Roman" pitchFamily="18" charset="0"/>
                  </a:rPr>
                  <a:t>= k - 1</a:t>
                </a:r>
              </a:p>
              <a:p>
                <a:pPr marL="0" indent="0">
                  <a:buNone/>
                </a:pPr>
                <a:endParaRPr lang="id-ID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id-ID" dirty="0" smtClean="0">
                    <a:latin typeface="Times New Roman" pitchFamily="18" charset="0"/>
                    <a:cs typeface="Times New Roman" pitchFamily="18" charset="0"/>
                  </a:rPr>
                  <a:t>SS</a:t>
                </a:r>
                <a:r>
                  <a:rPr lang="id-ID" baseline="-25000" dirty="0" smtClean="0"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id-ID" dirty="0" smtClean="0">
                    <a:latin typeface="Times New Roman" pitchFamily="18" charset="0"/>
                    <a:cs typeface="Times New Roman" pitchFamily="18" charset="0"/>
                  </a:rPr>
                  <a:t> = SS</a:t>
                </a:r>
                <a:r>
                  <a:rPr lang="id-ID" baseline="-25000" dirty="0" smtClean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id-ID" dirty="0" smtClean="0">
                    <a:latin typeface="Times New Roman" pitchFamily="18" charset="0"/>
                    <a:cs typeface="Times New Roman" pitchFamily="18" charset="0"/>
                  </a:rPr>
                  <a:t> – SS</a:t>
                </a:r>
                <a:r>
                  <a:rPr lang="id-ID" baseline="-25000" dirty="0" smtClean="0">
                    <a:latin typeface="Times New Roman" pitchFamily="18" charset="0"/>
                    <a:cs typeface="Times New Roman" pitchFamily="18" charset="0"/>
                  </a:rPr>
                  <a:t>b		</a:t>
                </a:r>
                <a:r>
                  <a:rPr lang="id-ID" i="1" dirty="0" smtClean="0">
                    <a:latin typeface="Times New Roman" pitchFamily="18" charset="0"/>
                    <a:cs typeface="Times New Roman" pitchFamily="18" charset="0"/>
                  </a:rPr>
                  <a:t>dk</a:t>
                </a:r>
                <a:r>
                  <a:rPr lang="id-ID" dirty="0" smtClean="0">
                    <a:latin typeface="Times New Roman" pitchFamily="18" charset="0"/>
                    <a:cs typeface="Times New Roman" pitchFamily="18" charset="0"/>
                  </a:rPr>
                  <a:t> SS</a:t>
                </a:r>
                <a:r>
                  <a:rPr lang="id-ID" baseline="-25000" dirty="0" smtClean="0"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id-ID" dirty="0" smtClean="0">
                    <a:latin typeface="Times New Roman" pitchFamily="18" charset="0"/>
                    <a:cs typeface="Times New Roman" pitchFamily="18" charset="0"/>
                  </a:rPr>
                  <a:t> = N – k</a:t>
                </a:r>
              </a:p>
              <a:p>
                <a:pPr marL="0" indent="0">
                  <a:buNone/>
                </a:pPr>
                <a:endParaRPr lang="id-ID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id-ID" dirty="0" smtClean="0">
                    <a:latin typeface="Times New Roman" pitchFamily="18" charset="0"/>
                    <a:cs typeface="Times New Roman" pitchFamily="18" charset="0"/>
                  </a:rPr>
                  <a:t>MS</a:t>
                </a:r>
                <a:r>
                  <a:rPr lang="id-ID" baseline="-25000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id-ID" dirty="0" smtClean="0">
                    <a:latin typeface="Times New Roman" pitchFamily="18" charset="0"/>
                    <a:cs typeface="Times New Roman" pitchFamily="18" charset="0"/>
                  </a:rPr>
                  <a:t> = SS</a:t>
                </a:r>
                <a:r>
                  <a:rPr lang="id-ID" baseline="-25000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id-ID" dirty="0" smtClean="0">
                    <a:latin typeface="Times New Roman" pitchFamily="18" charset="0"/>
                    <a:cs typeface="Times New Roman" pitchFamily="18" charset="0"/>
                  </a:rPr>
                  <a:t> : dk SS</a:t>
                </a:r>
                <a:r>
                  <a:rPr lang="id-ID" baseline="-25000" dirty="0" smtClean="0">
                    <a:latin typeface="Times New Roman" pitchFamily="18" charset="0"/>
                    <a:cs typeface="Times New Roman" pitchFamily="18" charset="0"/>
                  </a:rPr>
                  <a:t>b		</a:t>
                </a:r>
                <a:r>
                  <a:rPr lang="id-ID" dirty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id-ID" dirty="0" smtClean="0">
                    <a:latin typeface="Times New Roman" pitchFamily="18" charset="0"/>
                    <a:cs typeface="Times New Roman" pitchFamily="18" charset="0"/>
                  </a:rPr>
                  <a:t>MS</a:t>
                </a:r>
                <a:r>
                  <a:rPr lang="id-ID" baseline="-25000" dirty="0" smtClean="0"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id-ID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id-ID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id-ID" dirty="0" smtClean="0">
                    <a:latin typeface="Times New Roman" pitchFamily="18" charset="0"/>
                    <a:cs typeface="Times New Roman" pitchFamily="18" charset="0"/>
                  </a:rPr>
                  <a:t>SS</a:t>
                </a:r>
                <a:r>
                  <a:rPr lang="id-ID" baseline="-25000" dirty="0" smtClean="0"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id-ID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id-ID" dirty="0">
                    <a:latin typeface="Times New Roman" pitchFamily="18" charset="0"/>
                    <a:cs typeface="Times New Roman" pitchFamily="18" charset="0"/>
                  </a:rPr>
                  <a:t>: dk </a:t>
                </a:r>
                <a:r>
                  <a:rPr lang="id-ID" dirty="0" smtClean="0">
                    <a:latin typeface="Times New Roman" pitchFamily="18" charset="0"/>
                    <a:cs typeface="Times New Roman" pitchFamily="18" charset="0"/>
                  </a:rPr>
                  <a:t>SS</a:t>
                </a:r>
                <a:r>
                  <a:rPr lang="id-ID" baseline="-25000" dirty="0" smtClean="0">
                    <a:latin typeface="Times New Roman" pitchFamily="18" charset="0"/>
                    <a:cs typeface="Times New Roman" pitchFamily="18" charset="0"/>
                  </a:rPr>
                  <a:t>w</a:t>
                </a:r>
              </a:p>
              <a:p>
                <a:endParaRPr lang="id-ID" baseline="-25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:r>
                  <a:rPr lang="id-ID" b="1" dirty="0" smtClean="0">
                    <a:latin typeface="Times New Roman" pitchFamily="18" charset="0"/>
                    <a:cs typeface="Times New Roman" pitchFamily="18" charset="0"/>
                  </a:rPr>
                  <a:t>F = MS</a:t>
                </a:r>
                <a:r>
                  <a:rPr lang="id-ID" b="1" baseline="-25000" dirty="0" smtClean="0">
                    <a:latin typeface="Times New Roman" pitchFamily="18" charset="0"/>
                    <a:cs typeface="Times New Roman" pitchFamily="18" charset="0"/>
                  </a:rPr>
                  <a:t>b </a:t>
                </a:r>
                <a:r>
                  <a:rPr lang="id-ID" b="1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id-ID" b="1" baseline="-250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id-ID" b="1" dirty="0">
                    <a:latin typeface="Times New Roman" pitchFamily="18" charset="0"/>
                    <a:cs typeface="Times New Roman" pitchFamily="18" charset="0"/>
                  </a:rPr>
                  <a:t>MS</a:t>
                </a:r>
                <a:r>
                  <a:rPr lang="id-ID" b="1" baseline="-25000" dirty="0">
                    <a:latin typeface="Times New Roman" pitchFamily="18" charset="0"/>
                    <a:cs typeface="Times New Roman" pitchFamily="18" charset="0"/>
                  </a:rPr>
                  <a:t>w</a:t>
                </a:r>
                <a:endParaRPr lang="id-ID" b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89248" y="1556793"/>
                <a:ext cx="8219256" cy="4968551"/>
              </a:xfrm>
              <a:blipFill rotWithShape="1">
                <a:blip r:embed="rId2"/>
                <a:stretch>
                  <a:fillRect l="-665"/>
                </a:stretch>
              </a:blipFill>
              <a:ln w="38100">
                <a:solidFill>
                  <a:srgbClr val="FF0000"/>
                </a:solidFill>
                <a:prstDash val="dashDot"/>
              </a:ln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08081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id-ID" sz="3600" b="1" dirty="0" smtClean="0">
                <a:latin typeface="Times New Roman" pitchFamily="18" charset="0"/>
                <a:cs typeface="Times New Roman" pitchFamily="18" charset="0"/>
              </a:rPr>
              <a:t>Langkah pengerjaan : </a:t>
            </a:r>
            <a:endParaRPr lang="id-ID" sz="36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4077072"/>
                <a:ext cx="8157592" cy="2232249"/>
              </a:xfrm>
              <a:ln w="28575">
                <a:solidFill>
                  <a:srgbClr val="00B050"/>
                </a:solidFill>
                <a:prstDash val="dash"/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d-ID" sz="2400" dirty="0" smtClean="0">
                    <a:latin typeface="Times New Roman" pitchFamily="18" charset="0"/>
                    <a:cs typeface="Times New Roman" pitchFamily="18" charset="0"/>
                  </a:rPr>
                  <a:t>	T</a:t>
                </a:r>
                <a:r>
                  <a:rPr lang="id-ID" sz="2400" baseline="-25000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id-ID" sz="2400" dirty="0" smtClean="0">
                    <a:latin typeface="Times New Roman" pitchFamily="18" charset="0"/>
                    <a:cs typeface="Times New Roman" pitchFamily="18" charset="0"/>
                  </a:rPr>
                  <a:t> : 21,4		</a:t>
                </a:r>
                <a:r>
                  <a:rPr lang="id-ID" sz="2400" i="1" dirty="0" smtClean="0">
                    <a:latin typeface="Times New Roman" pitchFamily="18" charset="0"/>
                    <a:cs typeface="Times New Roman" pitchFamily="18" charset="0"/>
                  </a:rPr>
                  <a:t>dk </a:t>
                </a:r>
                <a:r>
                  <a:rPr lang="id-ID" sz="2400" dirty="0">
                    <a:latin typeface="Times New Roman" pitchFamily="18" charset="0"/>
                    <a:cs typeface="Times New Roman" pitchFamily="18" charset="0"/>
                  </a:rPr>
                  <a:t>SS</a:t>
                </a:r>
                <a:r>
                  <a:rPr lang="id-ID" sz="2400" baseline="-25000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id-ID" sz="2400" dirty="0">
                    <a:latin typeface="Times New Roman" pitchFamily="18" charset="0"/>
                    <a:cs typeface="Times New Roman" pitchFamily="18" charset="0"/>
                  </a:rPr>
                  <a:t> = N </a:t>
                </a:r>
                <a:r>
                  <a:rPr lang="id-ID" sz="2400" dirty="0" smtClean="0">
                    <a:latin typeface="Times New Roman" pitchFamily="18" charset="0"/>
                    <a:cs typeface="Times New Roman" pitchFamily="18" charset="0"/>
                  </a:rPr>
                  <a:t>– 1</a:t>
                </a:r>
                <a:r>
                  <a:rPr lang="id-ID" sz="2400" i="1" baseline="-250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id-ID" sz="2400" i="1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id-ID" sz="2400" dirty="0" smtClean="0">
                    <a:latin typeface="Times New Roman" pitchFamily="18" charset="0"/>
                    <a:cs typeface="Times New Roman" pitchFamily="18" charset="0"/>
                  </a:rPr>
                  <a:t>20 – 1 = 19</a:t>
                </a:r>
              </a:p>
              <a:p>
                <a:pPr marL="0" indent="0">
                  <a:buNone/>
                </a:pPr>
                <a:r>
                  <a:rPr lang="id-ID" sz="2400" dirty="0" smtClean="0">
                    <a:latin typeface="Times New Roman" pitchFamily="18" charset="0"/>
                    <a:cs typeface="Times New Roman" pitchFamily="18" charset="0"/>
                  </a:rPr>
                  <a:t>	T</a:t>
                </a:r>
                <a:r>
                  <a:rPr lang="id-ID" sz="2400" baseline="-25000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id-ID" sz="2400" dirty="0" smtClean="0">
                    <a:latin typeface="Times New Roman" pitchFamily="18" charset="0"/>
                    <a:cs typeface="Times New Roman" pitchFamily="18" charset="0"/>
                  </a:rPr>
                  <a:t> : 23,2		</a:t>
                </a:r>
                <a:r>
                  <a:rPr lang="id-ID" sz="2400" i="1" dirty="0">
                    <a:latin typeface="Times New Roman" pitchFamily="18" charset="0"/>
                    <a:cs typeface="Times New Roman" pitchFamily="18" charset="0"/>
                  </a:rPr>
                  <a:t>dk </a:t>
                </a:r>
                <a:r>
                  <a:rPr lang="id-ID" sz="2400" dirty="0">
                    <a:latin typeface="Times New Roman" pitchFamily="18" charset="0"/>
                    <a:cs typeface="Times New Roman" pitchFamily="18" charset="0"/>
                  </a:rPr>
                  <a:t>SS</a:t>
                </a:r>
                <a:r>
                  <a:rPr lang="id-ID" sz="2400" baseline="-25000" dirty="0">
                    <a:latin typeface="Times New Roman" pitchFamily="18" charset="0"/>
                    <a:cs typeface="Times New Roman" pitchFamily="18" charset="0"/>
                  </a:rPr>
                  <a:t>b </a:t>
                </a:r>
                <a:r>
                  <a:rPr lang="id-ID" sz="2400" dirty="0">
                    <a:latin typeface="Times New Roman" pitchFamily="18" charset="0"/>
                    <a:cs typeface="Times New Roman" pitchFamily="18" charset="0"/>
                  </a:rPr>
                  <a:t>= k </a:t>
                </a:r>
                <a:r>
                  <a:rPr lang="id-ID" sz="2400" dirty="0" smtClean="0">
                    <a:latin typeface="Times New Roman" pitchFamily="18" charset="0"/>
                    <a:cs typeface="Times New Roman" pitchFamily="18" charset="0"/>
                  </a:rPr>
                  <a:t>– 1= 4 – 1 = 3</a:t>
                </a:r>
              </a:p>
              <a:p>
                <a:pPr marL="0" indent="0">
                  <a:buNone/>
                </a:pPr>
                <a:r>
                  <a:rPr lang="id-ID" sz="2400" dirty="0" smtClean="0">
                    <a:latin typeface="Times New Roman" pitchFamily="18" charset="0"/>
                    <a:cs typeface="Times New Roman" pitchFamily="18" charset="0"/>
                  </a:rPr>
                  <a:t>	T</a:t>
                </a:r>
                <a:r>
                  <a:rPr lang="id-ID" sz="2400" baseline="-25000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id-ID" sz="2400" dirty="0" smtClean="0">
                    <a:latin typeface="Times New Roman" pitchFamily="18" charset="0"/>
                    <a:cs typeface="Times New Roman" pitchFamily="18" charset="0"/>
                  </a:rPr>
                  <a:t> : 18,4		</a:t>
                </a:r>
                <a:r>
                  <a:rPr lang="id-ID" sz="2400" i="1" dirty="0">
                    <a:latin typeface="Times New Roman" pitchFamily="18" charset="0"/>
                    <a:cs typeface="Times New Roman" pitchFamily="18" charset="0"/>
                  </a:rPr>
                  <a:t>dk</a:t>
                </a:r>
                <a:r>
                  <a:rPr lang="id-ID" sz="2400" dirty="0">
                    <a:latin typeface="Times New Roman" pitchFamily="18" charset="0"/>
                    <a:cs typeface="Times New Roman" pitchFamily="18" charset="0"/>
                  </a:rPr>
                  <a:t> SS</a:t>
                </a:r>
                <a:r>
                  <a:rPr lang="id-ID" sz="2400" baseline="-25000" dirty="0"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id-ID" sz="2400" dirty="0">
                    <a:latin typeface="Times New Roman" pitchFamily="18" charset="0"/>
                    <a:cs typeface="Times New Roman" pitchFamily="18" charset="0"/>
                  </a:rPr>
                  <a:t> = N </a:t>
                </a:r>
                <a:r>
                  <a:rPr lang="id-ID" sz="2400" dirty="0" smtClean="0">
                    <a:latin typeface="Times New Roman" pitchFamily="18" charset="0"/>
                    <a:cs typeface="Times New Roman" pitchFamily="18" charset="0"/>
                  </a:rPr>
                  <a:t>– k</a:t>
                </a:r>
                <a:r>
                  <a:rPr lang="id-ID" sz="2400" baseline="-250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id-ID" sz="2400" dirty="0" smtClean="0">
                    <a:latin typeface="Times New Roman" pitchFamily="18" charset="0"/>
                    <a:cs typeface="Times New Roman" pitchFamily="18" charset="0"/>
                  </a:rPr>
                  <a:t>= 20 – 4 = 16</a:t>
                </a:r>
              </a:p>
              <a:p>
                <a:pPr marL="0" indent="0">
                  <a:buNone/>
                </a:pPr>
                <a:r>
                  <a:rPr lang="id-ID" sz="2400" dirty="0" smtClean="0">
                    <a:latin typeface="Times New Roman" pitchFamily="18" charset="0"/>
                    <a:cs typeface="Times New Roman" pitchFamily="18" charset="0"/>
                  </a:rPr>
                  <a:t>	T</a:t>
                </a:r>
                <a:r>
                  <a:rPr lang="id-ID" sz="2400" baseline="-25000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id-ID" sz="2400" dirty="0" smtClean="0">
                    <a:latin typeface="Times New Roman" pitchFamily="18" charset="0"/>
                    <a:cs typeface="Times New Roman" pitchFamily="18" charset="0"/>
                  </a:rPr>
                  <a:t> : 22,4		</a:t>
                </a:r>
                <a:r>
                  <a:rPr lang="id-ID" sz="2400" dirty="0"/>
                  <a:t/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id-ID" sz="2400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id-ID" sz="2400" i="1">
                            <a:latin typeface="Cambria Math"/>
                          </a:rPr>
                          <m:t>𝑥</m:t>
                        </m:r>
                        <m:r>
                          <a:rPr lang="id-ID" sz="2400" i="1" baseline="30000">
                            <a:latin typeface="Cambria Math"/>
                          </a:rPr>
                          <m:t>2</m:t>
                        </m:r>
                      </m:e>
                    </m:nary>
                  </m:oMath>
                </a14:m>
                <a:r>
                  <a:rPr lang="id-ID" sz="2400" dirty="0" smtClean="0">
                    <a:latin typeface="Times New Roman" pitchFamily="18" charset="0"/>
                    <a:cs typeface="Times New Roman" pitchFamily="18" charset="0"/>
                  </a:rPr>
                  <a:t> = 513, 08</a:t>
                </a:r>
              </a:p>
              <a:p>
                <a:pPr marL="0" indent="0">
                  <a:buNone/>
                </a:pPr>
                <a:r>
                  <a:rPr lang="id-ID" sz="24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id-ID" sz="2400" dirty="0" smtClean="0">
                    <a:latin typeface="Times New Roman" pitchFamily="18" charset="0"/>
                    <a:cs typeface="Times New Roman" pitchFamily="18" charset="0"/>
                  </a:rPr>
                  <a:t>G : 21,4 + 23,2 + 18,4 + 22,4 = 85,40</a:t>
                </a:r>
                <a:endParaRPr lang="id-ID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4077072"/>
                <a:ext cx="8157592" cy="2232249"/>
              </a:xfrm>
              <a:blipFill rotWithShape="1">
                <a:blip r:embed="rId2"/>
                <a:stretch>
                  <a:fillRect t="-1617" b="-19407"/>
                </a:stretch>
              </a:blipFill>
              <a:ln w="28575">
                <a:solidFill>
                  <a:srgbClr val="00B050"/>
                </a:solidFill>
                <a:prstDash val="dash"/>
              </a:ln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75914736"/>
              </p:ext>
            </p:extLst>
          </p:nvPr>
        </p:nvGraphicFramePr>
        <p:xfrm>
          <a:off x="467544" y="908720"/>
          <a:ext cx="8280920" cy="30792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5115"/>
                <a:gridCol w="1035115"/>
                <a:gridCol w="1035115"/>
                <a:gridCol w="1035115"/>
                <a:gridCol w="1035115"/>
                <a:gridCol w="1035115"/>
                <a:gridCol w="1035115"/>
                <a:gridCol w="1035115"/>
              </a:tblGrid>
              <a:tr h="421761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id-ID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id-ID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id-ID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id-ID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id-ID" baseline="-25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id-ID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id-ID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id-ID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id-ID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id-ID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id-ID" baseline="-25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id-ID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id-ID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id-ID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id-ID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id-ID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id-ID" baseline="-25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id-ID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id-ID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id-ID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id-ID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id-ID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id-ID" baseline="-25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id-ID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21761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7,6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57,76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9,8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96,04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8,4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70,56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5,6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31,36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21761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6,76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23,04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0,16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5,6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31,36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21761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0,36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4,84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0,16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5,76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21761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11,56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10,24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2,56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11,56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21761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7,2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51,84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10,24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7,6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57,76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5,4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29,16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21761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21,4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128,28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23,2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144,40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18,4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131,20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22,4</a:t>
                      </a:r>
                      <a:endParaRPr lang="id-ID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109,20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1646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260648"/>
                <a:ext cx="8784976" cy="6408712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id-ID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SS</a:t>
                </a:r>
                <a:r>
                  <a:rPr lang="id-ID" sz="2800" b="1" baseline="-25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 </a:t>
                </a:r>
                <a:r>
                  <a:rPr lang="id-ID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id-ID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id-ID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id-ID" sz="2800" b="1" i="1" baseline="3000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e>
                    </m:nary>
                  </m:oMath>
                </a14:m>
                <a:r>
                  <a:rPr lang="id-ID" sz="2800" b="1" baseline="-25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id-ID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id-ID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𝑮</m:t>
                        </m:r>
                        <m:r>
                          <a:rPr lang="id-ID" sz="2800" b="1" i="1" baseline="3000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id-ID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𝑵</m:t>
                        </m:r>
                      </m:den>
                    </m:f>
                  </m:oMath>
                </a14:m>
                <a:endParaRPr lang="id-ID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id-ID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id-ID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= 513,08 -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id-ID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id-ID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𝟖𝟓</m:t>
                            </m:r>
                            <m:r>
                              <a:rPr lang="id-ID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id-ID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𝟒𝟎</m:t>
                            </m:r>
                          </m:e>
                        </m:d>
                        <m:r>
                          <a:rPr lang="id-ID" sz="2800" b="1" i="1" baseline="300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id-ID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id-ID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</a:p>
              <a:p>
                <a:pPr marL="0" indent="0">
                  <a:buNone/>
                </a:pPr>
                <a:r>
                  <a:rPr lang="id-ID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id-ID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= 513,08 – 364,66</a:t>
                </a:r>
              </a:p>
              <a:p>
                <a:pPr marL="0" indent="0">
                  <a:buNone/>
                </a:pPr>
                <a:r>
                  <a:rPr lang="id-ID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id-ID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= 148,42 </a:t>
                </a:r>
              </a:p>
              <a:p>
                <a:pPr marL="0" indent="0">
                  <a:buNone/>
                </a:pPr>
                <a:endParaRPr lang="id-ID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id-ID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SS</a:t>
                </a:r>
                <a:r>
                  <a:rPr lang="id-ID" b="1" baseline="-25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id-ID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id-ID" b="1" i="1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id-ID" b="1" i="1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id-ID" b="1" i="1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𝑻</m:t>
                            </m:r>
                            <m:r>
                              <a:rPr lang="id-ID" b="1" i="1" baseline="30000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id-ID" b="1" i="1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𝒏</m:t>
                            </m:r>
                          </m:den>
                        </m:f>
                      </m:e>
                    </m:nary>
                  </m:oMath>
                </a14:m>
                <a:r>
                  <a:rPr lang="id-ID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id-ID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𝑮</m:t>
                        </m:r>
                        <m:r>
                          <a:rPr lang="id-ID" b="1" i="1" baseline="3000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id-ID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𝑵</m:t>
                        </m:r>
                      </m:den>
                    </m:f>
                  </m:oMath>
                </a14:m>
                <a:endParaRPr lang="id-ID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id-ID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	 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id-ID" sz="2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id-ID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d-ID" sz="2800" b="1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id-ID" sz="2800" b="1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𝟐𝟏</m:t>
                                </m:r>
                                <m:r>
                                  <a:rPr lang="id-ID" sz="2800" b="1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id-ID" sz="2800" b="1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𝟒𝟐</m:t>
                                </m:r>
                              </m:num>
                              <m:den>
                                <m:r>
                                  <a:rPr lang="id-ID" sz="2800" b="1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𝟓</m:t>
                                </m:r>
                              </m:den>
                            </m:f>
                            <m:r>
                              <a:rPr lang="id-ID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id-ID" sz="28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id-ID" sz="28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id-ID" sz="2800" b="1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id-ID" sz="2800" b="1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id-ID" sz="2800" b="1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𝟐𝟐</m:t>
                                </m:r>
                              </m:num>
                              <m:den>
                                <m:r>
                                  <a:rPr lang="id-ID" sz="28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𝟓</m:t>
                                </m:r>
                              </m:den>
                            </m:f>
                            <m:r>
                              <a:rPr lang="id-ID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id-ID" sz="2800" b="1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id-ID" sz="2800" b="1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𝟏𝟖</m:t>
                                </m:r>
                                <m:r>
                                  <a:rPr lang="id-ID" sz="2800" b="1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id-ID" sz="2800" b="1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𝟒𝟐</m:t>
                                </m:r>
                              </m:num>
                              <m:den>
                                <m:r>
                                  <a:rPr lang="id-ID" sz="28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𝟓</m:t>
                                </m:r>
                              </m:den>
                            </m:f>
                            <m:r>
                              <a:rPr lang="id-ID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id-ID" sz="28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id-ID" sz="28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id-ID" sz="2800" b="1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id-ID" sz="2800" b="1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id-ID" sz="2800" b="1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𝟒𝟐</m:t>
                                </m:r>
                              </m:num>
                              <m:den>
                                <m:r>
                                  <a:rPr lang="id-ID" sz="28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  <m:r>
                          <a:rPr lang="id-ID" sz="2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id-ID" sz="2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𝟑𝟔𝟒</m:t>
                        </m:r>
                        <m:r>
                          <a:rPr lang="id-ID" sz="2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id-ID" sz="2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𝟔𝟔</m:t>
                        </m:r>
                      </m:e>
                    </m:d>
                  </m:oMath>
                </a14:m>
                <a:endParaRPr lang="id-ID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id-ID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id-ID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id-ID" sz="2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id-ID" sz="28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d-ID" sz="28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id-ID" sz="2800" b="1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𝟒𝟓𝟕</m:t>
                                </m:r>
                                <m:r>
                                  <a:rPr lang="id-ID" sz="2800" b="1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id-ID" sz="2800" b="1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𝟗𝟔</m:t>
                                </m:r>
                              </m:num>
                              <m:den>
                                <m:r>
                                  <a:rPr lang="id-ID" sz="28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𝟓</m:t>
                                </m:r>
                              </m:den>
                            </m:f>
                            <m:r>
                              <a:rPr lang="id-ID" sz="28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id-ID" sz="28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id-ID" sz="2800" b="1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𝟓𝟑𝟖</m:t>
                                </m:r>
                                <m:r>
                                  <a:rPr lang="id-ID" sz="2800" b="1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id-ID" sz="2800" b="1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𝟐𝟒</m:t>
                                </m:r>
                              </m:num>
                              <m:den>
                                <m:r>
                                  <a:rPr lang="id-ID" sz="28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𝟓</m:t>
                                </m:r>
                              </m:den>
                            </m:f>
                            <m:r>
                              <a:rPr lang="id-ID" sz="28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id-ID" sz="28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id-ID" sz="2800" b="1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𝟑𝟑𝟖</m:t>
                                </m:r>
                                <m:r>
                                  <a:rPr lang="id-ID" sz="2800" b="1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id-ID" sz="2800" b="1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𝟓𝟔</m:t>
                                </m:r>
                              </m:num>
                              <m:den>
                                <m:r>
                                  <a:rPr lang="id-ID" sz="28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𝟓</m:t>
                                </m:r>
                              </m:den>
                            </m:f>
                            <m:r>
                              <a:rPr lang="id-ID" sz="28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id-ID" sz="28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id-ID" sz="2800" b="1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𝟓𝟎𝟏</m:t>
                                </m:r>
                                <m:r>
                                  <a:rPr lang="id-ID" sz="2800" b="1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id-ID" sz="2800" b="1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𝟕𝟔</m:t>
                                </m:r>
                              </m:num>
                              <m:den>
                                <m:r>
                                  <a:rPr lang="id-ID" sz="28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  <m:r>
                          <a:rPr lang="id-ID" sz="2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id-ID" sz="2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𝟑𝟔𝟒</m:t>
                        </m:r>
                        <m:r>
                          <a:rPr lang="id-ID" sz="2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id-ID" sz="2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𝟔𝟔</m:t>
                        </m:r>
                      </m:e>
                    </m:d>
                  </m:oMath>
                </a14:m>
                <a:endParaRPr lang="id-ID" sz="28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id-ID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id-ID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367,30 - 364,66</a:t>
                </a:r>
              </a:p>
              <a:p>
                <a:pPr marL="0" indent="0">
                  <a:buNone/>
                </a:pPr>
                <a:r>
                  <a:rPr lang="id-ID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id-ID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= 2,64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260648"/>
                <a:ext cx="8784976" cy="6408712"/>
              </a:xfrm>
              <a:blipFill rotWithShape="1">
                <a:blip r:embed="rId2"/>
                <a:stretch>
                  <a:fillRect l="-1383" b="-2464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83673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4087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d-ID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SS</a:t>
            </a:r>
            <a:r>
              <a:rPr lang="id-ID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id-ID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SS</a:t>
            </a:r>
            <a:r>
              <a:rPr lang="id-ID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id-ID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id-ID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SS</a:t>
            </a:r>
            <a:r>
              <a:rPr lang="id-ID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id-ID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id-ID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d-ID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= 148,42 -  2,64 </a:t>
            </a:r>
          </a:p>
          <a:p>
            <a:pPr marL="0" indent="0">
              <a:buNone/>
            </a:pPr>
            <a:r>
              <a:rPr lang="id-ID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d-ID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= 145,78</a:t>
            </a:r>
          </a:p>
          <a:p>
            <a:pPr marL="0" indent="0">
              <a:buNone/>
            </a:pPr>
            <a:endParaRPr lang="id-ID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d-ID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MS</a:t>
            </a:r>
            <a:r>
              <a:rPr lang="id-ID" b="1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id-ID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SS</a:t>
            </a:r>
            <a:r>
              <a:rPr lang="id-ID" b="1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id-ID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 dk </a:t>
            </a:r>
            <a:r>
              <a:rPr lang="id-ID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SS</a:t>
            </a:r>
            <a:r>
              <a:rPr lang="id-ID" b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 </a:t>
            </a:r>
          </a:p>
          <a:p>
            <a:pPr marL="0" indent="0">
              <a:buNone/>
            </a:pPr>
            <a:r>
              <a:rPr lang="id-ID" b="1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d-ID" b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id-ID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2,64 : 3</a:t>
            </a:r>
          </a:p>
          <a:p>
            <a:pPr marL="0" indent="0">
              <a:buNone/>
            </a:pPr>
            <a:r>
              <a:rPr lang="id-ID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d-ID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= 0,88</a:t>
            </a:r>
          </a:p>
          <a:p>
            <a:pPr marL="0" indent="0">
              <a:buNone/>
            </a:pPr>
            <a:r>
              <a:rPr lang="id-ID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id-ID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id-ID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MS</a:t>
            </a:r>
            <a:r>
              <a:rPr lang="id-ID" b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id-ID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= SS</a:t>
            </a:r>
            <a:r>
              <a:rPr lang="id-ID" b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id-ID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: dk </a:t>
            </a:r>
            <a:r>
              <a:rPr lang="id-ID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SS</a:t>
            </a:r>
            <a:r>
              <a:rPr lang="id-ID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id-ID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id-ID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d-ID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= 145,78 : 16 </a:t>
            </a:r>
          </a:p>
          <a:p>
            <a:pPr marL="0" indent="0">
              <a:buNone/>
            </a:pPr>
            <a:r>
              <a:rPr lang="id-ID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id-ID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= 9,11 </a:t>
            </a:r>
            <a:endParaRPr lang="id-ID" b="1" baseline="-25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id-ID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58358" y="392925"/>
            <a:ext cx="3888432" cy="151216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d-ID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d-ID" sz="2800" b="1" dirty="0" smtClean="0">
                <a:latin typeface="Times New Roman" pitchFamily="18" charset="0"/>
                <a:cs typeface="Times New Roman" pitchFamily="18" charset="0"/>
              </a:rPr>
              <a:t>F hitung = </a:t>
            </a:r>
            <a:r>
              <a:rPr lang="id-ID" sz="2800" b="1" dirty="0">
                <a:latin typeface="Times New Roman" pitchFamily="18" charset="0"/>
                <a:cs typeface="Times New Roman" pitchFamily="18" charset="0"/>
              </a:rPr>
              <a:t>MS</a:t>
            </a:r>
            <a:r>
              <a:rPr lang="id-ID" sz="2800" b="1" baseline="-25000" dirty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id-ID" sz="28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id-ID" sz="2800" b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2800" b="1" dirty="0" smtClean="0">
                <a:latin typeface="Times New Roman" pitchFamily="18" charset="0"/>
                <a:cs typeface="Times New Roman" pitchFamily="18" charset="0"/>
              </a:rPr>
              <a:t>MS</a:t>
            </a:r>
            <a:r>
              <a:rPr lang="id-ID" sz="2800" b="1" baseline="-25000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id-ID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id-ID" sz="2800" b="1" dirty="0" smtClean="0">
                <a:latin typeface="Times New Roman" pitchFamily="18" charset="0"/>
                <a:cs typeface="Times New Roman" pitchFamily="18" charset="0"/>
              </a:rPr>
              <a:t>	     = 0,88 : 9,11 </a:t>
            </a:r>
          </a:p>
          <a:p>
            <a:r>
              <a:rPr lang="id-ID" sz="2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d-ID" sz="2800" b="1" dirty="0" smtClean="0">
                <a:latin typeface="Times New Roman" pitchFamily="18" charset="0"/>
                <a:cs typeface="Times New Roman" pitchFamily="18" charset="0"/>
              </a:rPr>
              <a:t>     = 0, 10</a:t>
            </a:r>
            <a:endParaRPr lang="id-ID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d-ID" sz="2000" dirty="0"/>
          </a:p>
        </p:txBody>
      </p:sp>
      <p:sp>
        <p:nvSpPr>
          <p:cNvPr id="5" name="Rectangle 4"/>
          <p:cNvSpPr/>
          <p:nvPr/>
        </p:nvSpPr>
        <p:spPr>
          <a:xfrm>
            <a:off x="4458358" y="2276872"/>
            <a:ext cx="3888432" cy="244827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2400" b="1" dirty="0" smtClean="0">
                <a:latin typeface="Times New Roman" pitchFamily="18" charset="0"/>
                <a:cs typeface="Times New Roman" pitchFamily="18" charset="0"/>
              </a:rPr>
              <a:t>F tabel = {(k-1), (N-1)}</a:t>
            </a:r>
          </a:p>
          <a:p>
            <a:r>
              <a:rPr lang="id-ID" sz="2400" b="1" dirty="0" smtClean="0">
                <a:latin typeface="Times New Roman" pitchFamily="18" charset="0"/>
                <a:cs typeface="Times New Roman" pitchFamily="18" charset="0"/>
              </a:rPr>
              <a:t>	     = {(4-1</a:t>
            </a:r>
            <a:r>
              <a:rPr lang="id-ID" sz="2400" b="1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id-ID" sz="2400" b="1" dirty="0" smtClean="0">
                <a:latin typeface="Times New Roman" pitchFamily="18" charset="0"/>
                <a:cs typeface="Times New Roman" pitchFamily="18" charset="0"/>
              </a:rPr>
              <a:t>(20-1)}</a:t>
            </a:r>
          </a:p>
          <a:p>
            <a:r>
              <a:rPr lang="id-ID" sz="2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d-ID" sz="2400" b="1" dirty="0" smtClean="0">
                <a:latin typeface="Times New Roman" pitchFamily="18" charset="0"/>
                <a:cs typeface="Times New Roman" pitchFamily="18" charset="0"/>
              </a:rPr>
              <a:t>     = (3, 19) </a:t>
            </a:r>
          </a:p>
          <a:p>
            <a:r>
              <a:rPr lang="id-ID" sz="2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d-ID" sz="2400" b="1" dirty="0" smtClean="0">
                <a:latin typeface="Times New Roman" pitchFamily="18" charset="0"/>
                <a:cs typeface="Times New Roman" pitchFamily="18" charset="0"/>
              </a:rPr>
              <a:t>     = 3,13</a:t>
            </a:r>
          </a:p>
          <a:p>
            <a:pPr algn="ctr"/>
            <a:r>
              <a:rPr lang="id-ID" sz="2400" b="1" dirty="0" smtClean="0">
                <a:latin typeface="Times New Roman" pitchFamily="18" charset="0"/>
                <a:cs typeface="Times New Roman" pitchFamily="18" charset="0"/>
              </a:rPr>
              <a:t>Lihat Tabel Distribusi F!!</a:t>
            </a:r>
          </a:p>
          <a:p>
            <a:pPr algn="ctr"/>
            <a:r>
              <a:rPr lang="id-ID" sz="2400" b="1" dirty="0" smtClean="0"/>
              <a:t> (Hal. 310)</a:t>
            </a:r>
            <a:endParaRPr lang="id-ID" sz="2400" b="1" dirty="0"/>
          </a:p>
        </p:txBody>
      </p:sp>
    </p:spTree>
    <p:extLst>
      <p:ext uri="{BB962C8B-B14F-4D97-AF65-F5344CB8AC3E}">
        <p14:creationId xmlns:p14="http://schemas.microsoft.com/office/powerpoint/2010/main" xmlns="" val="165723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1772816"/>
                <a:ext cx="7632848" cy="4392488"/>
              </a:xfrm>
              <a:ln w="38100">
                <a:noFill/>
                <a:prstDash val="sysDot"/>
              </a:ln>
            </p:spPr>
            <p:txBody>
              <a:bodyPr>
                <a:normAutofit fontScale="925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id-ID" sz="2400" dirty="0" smtClean="0">
                    <a:latin typeface="Century Gothic" pitchFamily="34" charset="0"/>
                    <a:cs typeface="Times New Roman" pitchFamily="18" charset="0"/>
                  </a:rPr>
                  <a:t>Dapat digunakan untuk mengukur variansi kelompok yang memiliki jumlah sampel (n) sama ataupun berbeda.</a:t>
                </a:r>
              </a:p>
              <a:p>
                <a:pPr>
                  <a:lnSpc>
                    <a:spcPct val="110000"/>
                  </a:lnSpc>
                </a:pPr>
                <a:r>
                  <a:rPr lang="id-ID" sz="2400" dirty="0" smtClean="0">
                    <a:latin typeface="Century Gothic" pitchFamily="34" charset="0"/>
                    <a:cs typeface="Times New Roman" pitchFamily="18" charset="0"/>
                  </a:rPr>
                  <a:t>Beberapa rumus yang digunakan dalam uji Bartlett :</a:t>
                </a:r>
                <a:endParaRPr lang="id-ID" sz="2400" dirty="0">
                  <a:latin typeface="Century Gothic" pitchFamily="34" charset="0"/>
                  <a:cs typeface="Times New Roman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id-ID" sz="2400" b="1" dirty="0" smtClean="0">
                    <a:solidFill>
                      <a:srgbClr val="FF0000"/>
                    </a:solidFill>
                    <a:latin typeface="Century Gothic" pitchFamily="34" charset="0"/>
                    <a:cs typeface="Times New Roman" pitchFamily="18" charset="0"/>
                  </a:rPr>
                  <a:t>	Variansi gabungan :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id-ID" sz="2800" b="1" dirty="0" smtClean="0">
                    <a:solidFill>
                      <a:srgbClr val="FF0000"/>
                    </a:solidFill>
                    <a:latin typeface="Century Gothic" pitchFamily="34" charset="0"/>
                    <a:cs typeface="Times New Roman" pitchFamily="18" charset="0"/>
                  </a:rPr>
                  <a:t>	S</a:t>
                </a:r>
                <a:r>
                  <a:rPr lang="id-ID" sz="2800" b="1" baseline="-25000" dirty="0" smtClean="0">
                    <a:solidFill>
                      <a:srgbClr val="FF0000"/>
                    </a:solidFill>
                    <a:latin typeface="Century Gothic" pitchFamily="34" charset="0"/>
                    <a:cs typeface="Times New Roman" pitchFamily="18" charset="0"/>
                  </a:rPr>
                  <a:t>p</a:t>
                </a:r>
                <a:r>
                  <a:rPr lang="id-ID" sz="2800" b="1" baseline="30000" dirty="0" smtClean="0">
                    <a:solidFill>
                      <a:srgbClr val="FF0000"/>
                    </a:solidFill>
                    <a:latin typeface="Century Gothic" pitchFamily="34" charset="0"/>
                    <a:cs typeface="Times New Roman" pitchFamily="18" charset="0"/>
                  </a:rPr>
                  <a:t>2 </a:t>
                </a:r>
                <a:r>
                  <a:rPr lang="id-ID" sz="2800" b="1" dirty="0" smtClean="0">
                    <a:solidFill>
                      <a:srgbClr val="FF0000"/>
                    </a:solidFill>
                    <a:latin typeface="Century Gothic" pitchFamily="34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id-ID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ctrlPr>
                                  <a:rPr lang="id-ID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d-ID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𝒏</m:t>
                                </m:r>
                                <m:r>
                                  <a:rPr lang="id-ID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id-ID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id-ID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𝑺𝒅</m:t>
                            </m:r>
                            <m:r>
                              <a:rPr lang="id-ID" sz="2800" b="1" i="1" baseline="3000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e>
                        </m:nary>
                      </m:num>
                      <m:den>
                        <m:r>
                          <a:rPr lang="id-ID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𝑵</m:t>
                        </m:r>
                        <m:r>
                          <a:rPr lang="id-ID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id-ID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𝒌</m:t>
                        </m:r>
                      </m:den>
                    </m:f>
                  </m:oMath>
                </a14:m>
                <a:endParaRPr lang="id-ID" sz="2800" b="1" baseline="30000" dirty="0" smtClean="0">
                  <a:latin typeface="Century Gothic" pitchFamily="34" charset="0"/>
                  <a:cs typeface="Times New Roman" pitchFamily="18" charset="0"/>
                </a:endParaRPr>
              </a:p>
              <a:p>
                <a:pPr marL="0" indent="0" algn="ctr">
                  <a:lnSpc>
                    <a:spcPct val="110000"/>
                  </a:lnSpc>
                  <a:buNone/>
                </a:pPr>
                <a:r>
                  <a:rPr lang="id-ID" sz="2400" b="1" dirty="0" smtClean="0">
                    <a:solidFill>
                      <a:srgbClr val="7030A0"/>
                    </a:solidFill>
                    <a:latin typeface="Century Gothic" pitchFamily="34" charset="0"/>
                    <a:cs typeface="Times New Roman" pitchFamily="18" charset="0"/>
                  </a:rPr>
                  <a:t>				b sebaran Bartlett :</a:t>
                </a:r>
              </a:p>
              <a:p>
                <a:pPr marL="0" indent="0" algn="ctr">
                  <a:lnSpc>
                    <a:spcPct val="110000"/>
                  </a:lnSpc>
                  <a:buNone/>
                </a:pPr>
                <a:r>
                  <a:rPr lang="id-ID" sz="2400" b="1" dirty="0" smtClean="0">
                    <a:solidFill>
                      <a:srgbClr val="7030A0"/>
                    </a:solidFill>
                    <a:latin typeface="Century Gothic" pitchFamily="34" charset="0"/>
                    <a:cs typeface="Times New Roman" pitchFamily="18" charset="0"/>
                  </a:rPr>
                  <a:t>				b </a:t>
                </a:r>
                <a:r>
                  <a:rPr lang="id-ID" sz="2800" b="1" dirty="0" smtClean="0">
                    <a:solidFill>
                      <a:srgbClr val="7030A0"/>
                    </a:solidFill>
                    <a:latin typeface="Century Gothic" pitchFamily="34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d>
                          <m:dPr>
                            <m:begChr m:val="{"/>
                            <m:endChr m:val="}"/>
                            <m:ctrlPr>
                              <a:rPr lang="id-ID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id-ID" sz="2800" b="1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d>
                                  <m:dPr>
                                    <m:ctrlPr>
                                      <a:rPr lang="id-ID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d-ID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𝑺𝒅</m:t>
                                    </m:r>
                                    <m:r>
                                      <a:rPr lang="id-ID" sz="2800" b="1" i="1" baseline="30000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𝟐</m:t>
                                    </m:r>
                                  </m:e>
                                </m:d>
                                <m:r>
                                  <a:rPr lang="id-ID" sz="2800" b="1" i="1" baseline="3000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𝒏</m:t>
                                </m:r>
                                <m:r>
                                  <a:rPr lang="id-ID" sz="2800" b="1" i="1" baseline="3000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_</m:t>
                                </m:r>
                                <m:r>
                                  <a:rPr lang="id-ID" sz="2800" b="1" i="1" baseline="3000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</m:e>
                            </m:nary>
                          </m:e>
                        </m:d>
                        <m:f>
                          <m:fPr>
                            <m:type m:val="skw"/>
                            <m:ctrlPr>
                              <a:rPr lang="id-ID" sz="2800" b="1" i="1" baseline="30000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id-ID" sz="2800" b="1" i="1" baseline="30000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id-ID" sz="2800" b="1" i="1" baseline="30000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𝑵</m:t>
                            </m:r>
                            <m:r>
                              <a:rPr lang="id-ID" sz="2800" b="1" i="1" baseline="30000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id-ID" sz="2800" b="1" i="1" baseline="30000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𝒌</m:t>
                            </m:r>
                          </m:den>
                        </m:f>
                      </m:num>
                      <m:den>
                        <m:r>
                          <a:rPr lang="id-ID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𝑺</m:t>
                        </m:r>
                        <m:r>
                          <a:rPr lang="id-ID" sz="2800" b="1" i="1" baseline="-25000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𝒑</m:t>
                        </m:r>
                        <m:r>
                          <a:rPr lang="id-ID" sz="2800" b="1" i="1" baseline="30000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id-ID" sz="2400" b="1" dirty="0" smtClean="0">
                  <a:solidFill>
                    <a:srgbClr val="7030A0"/>
                  </a:solidFill>
                  <a:latin typeface="Century Gothic" pitchFamily="34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id-ID" sz="2400" b="1" dirty="0">
                  <a:solidFill>
                    <a:srgbClr val="7030A0"/>
                  </a:solidFill>
                  <a:latin typeface="Century Gothic" pitchFamily="34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id-ID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id-ID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1772816"/>
                <a:ext cx="7632848" cy="4392488"/>
              </a:xfrm>
              <a:blipFill rotWithShape="1">
                <a:blip r:embed="rId2"/>
                <a:stretch>
                  <a:fillRect l="-799" t="-833"/>
                </a:stretch>
              </a:blipFill>
              <a:ln w="38100">
                <a:noFill/>
                <a:prstDash val="sysDot"/>
              </a:ln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 txBox="1">
            <a:spLocks/>
          </p:cNvSpPr>
          <p:nvPr/>
        </p:nvSpPr>
        <p:spPr>
          <a:xfrm>
            <a:off x="1043608" y="692696"/>
            <a:ext cx="6840760" cy="792088"/>
          </a:xfrm>
          <a:prstGeom prst="rect">
            <a:avLst/>
          </a:prstGeom>
          <a:noFill/>
          <a:ln w="15875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5400" dirty="0" smtClean="0">
                <a:latin typeface="Century Gothic" pitchFamily="34" charset="0"/>
              </a:rPr>
              <a:t>Uji Bartlett</a:t>
            </a:r>
            <a:endParaRPr lang="id-ID" sz="54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355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1052736"/>
                <a:ext cx="7632848" cy="5328592"/>
              </a:xfrm>
              <a:noFill/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id-ID" sz="2600" dirty="0" smtClean="0">
                    <a:latin typeface="Century Gothic" pitchFamily="34" charset="0"/>
                    <a:cs typeface="Times New Roman" pitchFamily="18" charset="0"/>
                  </a:rPr>
                  <a:t>Untuk jumlah sampel (n) masing-masing kelompok sama, maka :</a:t>
                </a:r>
              </a:p>
              <a:p>
                <a:pPr marL="0" indent="0" algn="ctr">
                  <a:lnSpc>
                    <a:spcPct val="110000"/>
                  </a:lnSpc>
                  <a:buNone/>
                </a:pPr>
                <a:r>
                  <a:rPr lang="id-ID" sz="2600" dirty="0" smtClean="0">
                    <a:latin typeface="Century Gothic" pitchFamily="34" charset="0"/>
                    <a:cs typeface="Times New Roman" pitchFamily="18" charset="0"/>
                  </a:rPr>
                  <a:t>Tolak Ho jika : b hitung &lt; b (</a:t>
                </a:r>
                <a14:m>
                  <m:oMath xmlns:m="http://schemas.openxmlformats.org/officeDocument/2006/math">
                    <m:r>
                      <a:rPr lang="id-ID" sz="260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id-ID" sz="26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id-ID" sz="2600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id-ID" sz="26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id-ID" sz="2600" dirty="0" smtClean="0">
                  <a:latin typeface="Century Gothic" pitchFamily="34" charset="0"/>
                  <a:cs typeface="Times New Roman" pitchFamily="18" charset="0"/>
                </a:endParaRPr>
              </a:p>
              <a:p>
                <a:pPr marL="0" indent="0" algn="ctr">
                  <a:lnSpc>
                    <a:spcPct val="110000"/>
                  </a:lnSpc>
                  <a:buNone/>
                </a:pPr>
                <a:endParaRPr lang="id-ID" sz="2600" dirty="0" smtClean="0">
                  <a:latin typeface="Century Gothic" pitchFamily="34" charset="0"/>
                  <a:cs typeface="Times New Roman" pitchFamily="18" charset="0"/>
                </a:endParaRPr>
              </a:p>
              <a:p>
                <a:pPr algn="just">
                  <a:lnSpc>
                    <a:spcPct val="110000"/>
                  </a:lnSpc>
                </a:pPr>
                <a:r>
                  <a:rPr lang="id-ID" sz="2600" dirty="0" smtClean="0">
                    <a:latin typeface="Century Gothic" pitchFamily="34" charset="0"/>
                    <a:cs typeface="Times New Roman" pitchFamily="18" charset="0"/>
                  </a:rPr>
                  <a:t>Untuk jumlah sampel (n) tiap kelompok berbeda, maka :</a:t>
                </a:r>
              </a:p>
              <a:p>
                <a:pPr marL="0" indent="0" algn="ctr">
                  <a:lnSpc>
                    <a:spcPct val="110000"/>
                  </a:lnSpc>
                  <a:buNone/>
                </a:pPr>
                <a:r>
                  <a:rPr lang="id-ID" sz="2600" dirty="0" smtClean="0">
                    <a:latin typeface="Century Gothic" pitchFamily="34" charset="0"/>
                    <a:cs typeface="Times New Roman" pitchFamily="18" charset="0"/>
                  </a:rPr>
                  <a:t>Tolak Ho jika :</a:t>
                </a:r>
              </a:p>
              <a:p>
                <a:pPr marL="0" indent="0" algn="ctr">
                  <a:lnSpc>
                    <a:spcPct val="110000"/>
                  </a:lnSpc>
                  <a:buNone/>
                </a:pPr>
                <a:r>
                  <a:rPr lang="id-ID" sz="2600" dirty="0" smtClean="0">
                    <a:latin typeface="Century Gothic" pitchFamily="34" charset="0"/>
                    <a:cs typeface="Times New Roman" pitchFamily="18" charset="0"/>
                  </a:rPr>
                  <a:t> b hitung &lt; b (</a:t>
                </a:r>
                <a14:m>
                  <m:oMath xmlns:m="http://schemas.openxmlformats.org/officeDocument/2006/math">
                    <m:r>
                      <a:rPr lang="id-ID" sz="260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id-ID" sz="2600" b="0" i="1" smtClean="0">
                        <a:latin typeface="Cambria Math"/>
                        <a:ea typeface="Cambria Math"/>
                      </a:rPr>
                      <m:t>:</m:t>
                    </m:r>
                    <m:r>
                      <a:rPr lang="id-ID" sz="2600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id-ID" sz="2600" b="0" i="1" smtClean="0">
                        <a:latin typeface="Cambria Math"/>
                        <a:ea typeface="Cambria Math"/>
                      </a:rPr>
                      <m:t>1, </m:t>
                    </m:r>
                    <m:r>
                      <a:rPr lang="id-ID" sz="2600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id-ID" sz="2600" b="0" i="1" smtClean="0">
                        <a:latin typeface="Cambria Math"/>
                        <a:ea typeface="Cambria Math"/>
                      </a:rPr>
                      <m:t>2..</m:t>
                    </m:r>
                    <m:r>
                      <a:rPr lang="id-ID" sz="2600" b="0" i="1" smtClean="0">
                        <a:latin typeface="Cambria Math"/>
                        <a:ea typeface="Cambria Math"/>
                      </a:rPr>
                      <m:t>𝑑𝑠𝑡</m:t>
                    </m:r>
                  </m:oMath>
                </a14:m>
                <a:r>
                  <a:rPr lang="id-ID" sz="2600" dirty="0" smtClean="0">
                    <a:latin typeface="Century Gothic" pitchFamily="34" charset="0"/>
                    <a:cs typeface="Times New Roman" pitchFamily="18" charset="0"/>
                  </a:rPr>
                  <a:t>)</a:t>
                </a:r>
                <a:endParaRPr lang="id-ID" sz="2600" dirty="0">
                  <a:latin typeface="Century Gothic" pitchFamily="34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1052736"/>
                <a:ext cx="7632848" cy="5328592"/>
              </a:xfrm>
              <a:blipFill rotWithShape="1">
                <a:blip r:embed="rId2"/>
                <a:stretch>
                  <a:fillRect l="-1118" t="-915" r="-14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22990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196752"/>
            <a:ext cx="6965245" cy="120248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id-ID" sz="2400" dirty="0" smtClean="0">
                <a:latin typeface="Century Gothic" pitchFamily="34" charset="0"/>
                <a:cs typeface="Times New Roman" pitchFamily="18" charset="0"/>
              </a:rPr>
              <a:t>Apakah keempat kelompok berikut memiliki variansi yang homogen?</a:t>
            </a:r>
            <a:endParaRPr lang="id-ID" sz="2400" dirty="0">
              <a:latin typeface="Century Gothic" pitchFamily="34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0911546"/>
                  </p:ext>
                </p:extLst>
              </p:nvPr>
            </p:nvGraphicFramePr>
            <p:xfrm>
              <a:off x="1475656" y="2780928"/>
              <a:ext cx="5976664" cy="2824322"/>
            </p:xfrm>
            <a:graphic>
              <a:graphicData uri="http://schemas.openxmlformats.org/drawingml/2006/table">
                <a:tbl>
                  <a:tblPr firstRow="1" bandRow="1">
                    <a:effectLst/>
                    <a:tableStyleId>{8A107856-5554-42FB-B03E-39F5DBC370BA}</a:tableStyleId>
                  </a:tblPr>
                  <a:tblGrid>
                    <a:gridCol w="1728192"/>
                    <a:gridCol w="2448272"/>
                    <a:gridCol w="1800200"/>
                  </a:tblGrid>
                  <a:tr h="4440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dirty="0" smtClean="0">
                              <a:latin typeface="Century Gothic" pitchFamily="34" charset="0"/>
                            </a:rPr>
                            <a:t>Kelompok </a:t>
                          </a:r>
                          <a:endParaRPr lang="id-ID" dirty="0">
                            <a:latin typeface="Century Gothic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dirty="0" smtClean="0">
                              <a:latin typeface="Century Gothic" pitchFamily="34" charset="0"/>
                            </a:rPr>
                            <a:t>Jumlah</a:t>
                          </a:r>
                          <a:r>
                            <a:rPr lang="id-ID" baseline="0" dirty="0" smtClean="0">
                              <a:latin typeface="Century Gothic" pitchFamily="34" charset="0"/>
                            </a:rPr>
                            <a:t> sampel (n)</a:t>
                          </a:r>
                          <a:endParaRPr lang="id-ID" dirty="0">
                            <a:latin typeface="Century Gothic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dirty="0" smtClean="0">
                              <a:latin typeface="Century Gothic" pitchFamily="34" charset="0"/>
                            </a:rPr>
                            <a:t>Variansi </a:t>
                          </a:r>
                          <a:endParaRPr lang="id-ID" dirty="0">
                            <a:latin typeface="Century Gothic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</a:tr>
                  <a:tr h="4440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b="1" dirty="0" smtClean="0">
                              <a:latin typeface="Century Gothic" pitchFamily="34" charset="0"/>
                            </a:rPr>
                            <a:t>1</a:t>
                          </a:r>
                          <a:endParaRPr lang="id-ID" b="1" dirty="0">
                            <a:latin typeface="Century Gothic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b="1" dirty="0" smtClean="0">
                              <a:latin typeface="Century Gothic" pitchFamily="34" charset="0"/>
                            </a:rPr>
                            <a:t>30</a:t>
                          </a:r>
                          <a:endParaRPr lang="id-ID" b="1" dirty="0">
                            <a:latin typeface="Century Gothic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b="1" dirty="0" smtClean="0">
                              <a:latin typeface="Century Gothic" pitchFamily="34" charset="0"/>
                            </a:rPr>
                            <a:t>1,57</a:t>
                          </a:r>
                          <a:endParaRPr lang="id-ID" b="1" dirty="0">
                            <a:latin typeface="Century Gothic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</a:tr>
                  <a:tr h="4080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b="1" dirty="0" smtClean="0">
                              <a:latin typeface="Century Gothic" pitchFamily="34" charset="0"/>
                            </a:rPr>
                            <a:t>2</a:t>
                          </a:r>
                          <a:endParaRPr lang="id-ID" b="1" dirty="0">
                            <a:latin typeface="Century Gothic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b="1" dirty="0" smtClean="0">
                              <a:latin typeface="Century Gothic" pitchFamily="34" charset="0"/>
                            </a:rPr>
                            <a:t>40</a:t>
                          </a:r>
                          <a:endParaRPr lang="id-ID" b="1" dirty="0">
                            <a:latin typeface="Century Gothic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b="1" dirty="0" smtClean="0">
                              <a:latin typeface="Century Gothic" pitchFamily="34" charset="0"/>
                            </a:rPr>
                            <a:t>1,02</a:t>
                          </a:r>
                          <a:endParaRPr lang="id-ID" b="1" dirty="0">
                            <a:latin typeface="Century Gothic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</a:tr>
                  <a:tr h="4440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b="1" dirty="0" smtClean="0">
                              <a:latin typeface="Century Gothic" pitchFamily="34" charset="0"/>
                            </a:rPr>
                            <a:t>3</a:t>
                          </a:r>
                          <a:endParaRPr lang="id-ID" b="1" dirty="0">
                            <a:latin typeface="Century Gothic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b="1" dirty="0" smtClean="0">
                              <a:latin typeface="Century Gothic" pitchFamily="34" charset="0"/>
                            </a:rPr>
                            <a:t>29</a:t>
                          </a:r>
                          <a:endParaRPr lang="id-ID" b="1" dirty="0">
                            <a:latin typeface="Century Gothic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b="1" dirty="0" smtClean="0">
                              <a:latin typeface="Century Gothic" pitchFamily="34" charset="0"/>
                            </a:rPr>
                            <a:t>1,16</a:t>
                          </a:r>
                          <a:endParaRPr lang="id-ID" b="1" dirty="0">
                            <a:latin typeface="Century Gothic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</a:tr>
                  <a:tr h="4440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b="1" dirty="0" smtClean="0">
                              <a:latin typeface="Century Gothic" pitchFamily="34" charset="0"/>
                            </a:rPr>
                            <a:t>4</a:t>
                          </a:r>
                          <a:endParaRPr lang="id-ID" b="1" dirty="0">
                            <a:latin typeface="Century Gothic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b="1" dirty="0" smtClean="0">
                              <a:latin typeface="Century Gothic" pitchFamily="34" charset="0"/>
                            </a:rPr>
                            <a:t>50</a:t>
                          </a:r>
                          <a:endParaRPr lang="id-ID" b="1" dirty="0">
                            <a:latin typeface="Century Gothic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b="1" dirty="0" smtClean="0">
                              <a:latin typeface="Century Gothic" pitchFamily="34" charset="0"/>
                            </a:rPr>
                            <a:t>2,05</a:t>
                          </a:r>
                          <a:endParaRPr lang="id-ID" b="1" dirty="0">
                            <a:latin typeface="Century Gothic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</a:tr>
                  <a:tr h="44404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d-ID" sz="1800" i="1" smtClean="0"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  <m:r>
                                  <a:rPr lang="id-ID" sz="1800" b="0" i="1" smtClean="0">
                                    <a:latin typeface="Cambria Math"/>
                                    <a:ea typeface="Cambria Math"/>
                                  </a:rPr>
                                  <m:t>=0,05</m:t>
                                </m:r>
                              </m:oMath>
                            </m:oMathPara>
                          </a14:m>
                          <a:endParaRPr lang="id-ID" sz="1800" dirty="0">
                            <a:latin typeface="Century Gothic" pitchFamily="34" charset="0"/>
                            <a:cs typeface="Times New Roman" pitchFamily="18" charset="0"/>
                          </a:endParaRPr>
                        </a:p>
                        <a:p>
                          <a:pPr algn="ctr"/>
                          <a:endParaRPr lang="id-ID" dirty="0">
                            <a:latin typeface="Century Gothic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b="1" dirty="0" smtClean="0">
                              <a:latin typeface="Century Gothic" pitchFamily="34" charset="0"/>
                            </a:rPr>
                            <a:t>149</a:t>
                          </a:r>
                          <a:endParaRPr lang="id-ID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id-ID" dirty="0">
                            <a:latin typeface="Century Gothic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val="3210911546"/>
                  </p:ext>
                </p:extLst>
              </p:nvPr>
            </p:nvGraphicFramePr>
            <p:xfrm>
              <a:off x="1475656" y="2780928"/>
              <a:ext cx="5976664" cy="2824322"/>
            </p:xfrm>
            <a:graphic>
              <a:graphicData uri="http://schemas.openxmlformats.org/drawingml/2006/table">
                <a:tbl>
                  <a:tblPr firstRow="1" bandRow="1">
                    <a:effectLst/>
                    <a:tableStyleId>{8A107856-5554-42FB-B03E-39F5DBC370BA}</a:tableStyleId>
                  </a:tblPr>
                  <a:tblGrid>
                    <a:gridCol w="1728192"/>
                    <a:gridCol w="2448272"/>
                    <a:gridCol w="1800200"/>
                  </a:tblGrid>
                  <a:tr h="4440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dirty="0" smtClean="0">
                              <a:latin typeface="Century Gothic" pitchFamily="34" charset="0"/>
                            </a:rPr>
                            <a:t>Kelompok </a:t>
                          </a:r>
                          <a:endParaRPr lang="id-ID" dirty="0">
                            <a:latin typeface="Century Gothic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dirty="0" smtClean="0">
                              <a:latin typeface="Century Gothic" pitchFamily="34" charset="0"/>
                            </a:rPr>
                            <a:t>Jumlah</a:t>
                          </a:r>
                          <a:r>
                            <a:rPr lang="id-ID" baseline="0" dirty="0" smtClean="0">
                              <a:latin typeface="Century Gothic" pitchFamily="34" charset="0"/>
                            </a:rPr>
                            <a:t> sampel (n)</a:t>
                          </a:r>
                          <a:endParaRPr lang="id-ID" dirty="0">
                            <a:latin typeface="Century Gothic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dirty="0" smtClean="0">
                              <a:latin typeface="Century Gothic" pitchFamily="34" charset="0"/>
                            </a:rPr>
                            <a:t>Variansi </a:t>
                          </a:r>
                          <a:endParaRPr lang="id-ID" dirty="0">
                            <a:latin typeface="Century Gothic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</a:tr>
                  <a:tr h="4440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b="1" dirty="0" smtClean="0">
                              <a:latin typeface="Century Gothic" pitchFamily="34" charset="0"/>
                            </a:rPr>
                            <a:t>1</a:t>
                          </a:r>
                          <a:endParaRPr lang="id-ID" b="1" dirty="0">
                            <a:latin typeface="Century Gothic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b="1" dirty="0" smtClean="0">
                              <a:latin typeface="Century Gothic" pitchFamily="34" charset="0"/>
                            </a:rPr>
                            <a:t>30</a:t>
                          </a:r>
                          <a:endParaRPr lang="id-ID" b="1" dirty="0">
                            <a:latin typeface="Century Gothic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b="1" dirty="0" smtClean="0">
                              <a:latin typeface="Century Gothic" pitchFamily="34" charset="0"/>
                            </a:rPr>
                            <a:t>1,57</a:t>
                          </a:r>
                          <a:endParaRPr lang="id-ID" b="1" dirty="0">
                            <a:latin typeface="Century Gothic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</a:tr>
                  <a:tr h="4080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b="1" dirty="0" smtClean="0">
                              <a:latin typeface="Century Gothic" pitchFamily="34" charset="0"/>
                            </a:rPr>
                            <a:t>2</a:t>
                          </a:r>
                          <a:endParaRPr lang="id-ID" b="1" dirty="0">
                            <a:latin typeface="Century Gothic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b="1" dirty="0" smtClean="0">
                              <a:latin typeface="Century Gothic" pitchFamily="34" charset="0"/>
                            </a:rPr>
                            <a:t>40</a:t>
                          </a:r>
                          <a:endParaRPr lang="id-ID" b="1" dirty="0">
                            <a:latin typeface="Century Gothic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b="1" dirty="0" smtClean="0">
                              <a:latin typeface="Century Gothic" pitchFamily="34" charset="0"/>
                            </a:rPr>
                            <a:t>1,02</a:t>
                          </a:r>
                          <a:endParaRPr lang="id-ID" b="1" dirty="0">
                            <a:latin typeface="Century Gothic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</a:tr>
                  <a:tr h="4440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b="1" dirty="0" smtClean="0">
                              <a:latin typeface="Century Gothic" pitchFamily="34" charset="0"/>
                            </a:rPr>
                            <a:t>3</a:t>
                          </a:r>
                          <a:endParaRPr lang="id-ID" b="1" dirty="0">
                            <a:latin typeface="Century Gothic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b="1" dirty="0" smtClean="0">
                              <a:latin typeface="Century Gothic" pitchFamily="34" charset="0"/>
                            </a:rPr>
                            <a:t>29</a:t>
                          </a:r>
                          <a:endParaRPr lang="id-ID" b="1" dirty="0">
                            <a:latin typeface="Century Gothic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b="1" dirty="0" smtClean="0">
                              <a:latin typeface="Century Gothic" pitchFamily="34" charset="0"/>
                            </a:rPr>
                            <a:t>1,16</a:t>
                          </a:r>
                          <a:endParaRPr lang="id-ID" b="1" dirty="0">
                            <a:latin typeface="Century Gothic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</a:tr>
                  <a:tr h="4440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b="1" dirty="0" smtClean="0">
                              <a:latin typeface="Century Gothic" pitchFamily="34" charset="0"/>
                            </a:rPr>
                            <a:t>4</a:t>
                          </a:r>
                          <a:endParaRPr lang="id-ID" b="1" dirty="0">
                            <a:latin typeface="Century Gothic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b="1" dirty="0" smtClean="0">
                              <a:latin typeface="Century Gothic" pitchFamily="34" charset="0"/>
                            </a:rPr>
                            <a:t>50</a:t>
                          </a:r>
                          <a:endParaRPr lang="id-ID" b="1" dirty="0">
                            <a:latin typeface="Century Gothic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b="1" dirty="0" smtClean="0">
                              <a:latin typeface="Century Gothic" pitchFamily="34" charset="0"/>
                            </a:rPr>
                            <a:t>2,05</a:t>
                          </a:r>
                          <a:endParaRPr lang="id-ID" b="1" dirty="0">
                            <a:latin typeface="Century Gothic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345714" r="-246643" b="-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b="1" dirty="0" smtClean="0">
                              <a:latin typeface="Century Gothic" pitchFamily="34" charset="0"/>
                            </a:rPr>
                            <a:t>149</a:t>
                          </a:r>
                          <a:endParaRPr lang="id-ID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id-ID" dirty="0">
                            <a:latin typeface="Century Gothic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xmlns="" val="205633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260648"/>
                <a:ext cx="8784976" cy="6336704"/>
              </a:xfrm>
              <a:ln>
                <a:solidFill>
                  <a:srgbClr val="0070C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r>
                  <a:rPr lang="id-ID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id-ID" sz="2800" b="1" baseline="-25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id-ID" sz="2800" b="1" baseline="30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id-ID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id-ID" sz="2800" b="1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ctrlPr>
                                  <a:rPr lang="id-ID" sz="28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d-ID" sz="28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𝒏</m:t>
                                </m:r>
                                <m:r>
                                  <a:rPr lang="id-ID" sz="28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id-ID" sz="28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id-ID" sz="2800" b="1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𝑺𝒅</m:t>
                            </m:r>
                            <m:r>
                              <a:rPr lang="id-ID" sz="2800" b="1" i="1" baseline="3000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e>
                        </m:nary>
                      </m:num>
                      <m:den>
                        <m:r>
                          <a:rPr lang="id-ID" sz="2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𝑵</m:t>
                        </m:r>
                        <m:r>
                          <a:rPr lang="id-ID" sz="2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id-ID" sz="2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𝒌</m:t>
                        </m:r>
                      </m:den>
                    </m:f>
                  </m:oMath>
                </a14:m>
                <a:endParaRPr lang="id-ID" sz="2800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id-ID" sz="2800" b="1" dirty="0" smtClean="0">
                    <a:solidFill>
                      <a:srgbClr val="FF0000"/>
                    </a:solidFill>
                  </a:rPr>
                  <a:t> 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id-ID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id-ID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𝟑𝟎</m:t>
                            </m:r>
                            <m:r>
                              <a:rPr lang="id-ID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id-ID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id-ID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.</m:t>
                        </m:r>
                        <m:r>
                          <a:rPr lang="id-ID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  <m:r>
                          <a:rPr lang="id-ID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id-ID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𝟓𝟕</m:t>
                        </m:r>
                        <m:r>
                          <a:rPr lang="id-ID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id-ID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id-ID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𝟒𝟎</m:t>
                            </m:r>
                            <m:r>
                              <a:rPr lang="id-ID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id-ID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id-ID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. </m:t>
                        </m:r>
                        <m:r>
                          <a:rPr lang="id-ID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  <m:r>
                          <a:rPr lang="id-ID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id-ID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𝟎𝟐</m:t>
                        </m:r>
                        <m:r>
                          <a:rPr lang="id-ID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id-ID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id-ID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𝟐𝟗</m:t>
                            </m:r>
                            <m:r>
                              <a:rPr lang="id-ID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id-ID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id-ID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. </m:t>
                        </m:r>
                        <m:r>
                          <a:rPr lang="id-ID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  <m:r>
                          <a:rPr lang="id-ID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id-ID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𝟏𝟔</m:t>
                        </m:r>
                        <m:r>
                          <a:rPr lang="id-ID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id-ID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id-ID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𝟓𝟎</m:t>
                            </m:r>
                            <m:r>
                              <a:rPr lang="id-ID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id-ID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id-ID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.</m:t>
                        </m:r>
                        <m:r>
                          <a:rPr lang="id-ID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id-ID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id-ID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𝟎𝟓</m:t>
                        </m:r>
                      </m:num>
                      <m:den>
                        <m:r>
                          <a:rPr lang="id-ID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𝟏𝟒𝟗</m:t>
                        </m:r>
                        <m:r>
                          <a:rPr lang="id-ID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 −</m:t>
                        </m:r>
                        <m:r>
                          <a:rPr lang="id-ID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id-ID" sz="2800" b="1" dirty="0" smtClean="0">
                    <a:solidFill>
                      <a:srgbClr val="FF0000"/>
                    </a:solidFill>
                  </a:rPr>
                  <a:t/>
                </a:r>
              </a:p>
              <a:p>
                <a:pPr marL="0" indent="0">
                  <a:buNone/>
                </a:pPr>
                <a:r>
                  <a:rPr lang="id-ID" sz="2800" b="1" dirty="0">
                    <a:solidFill>
                      <a:srgbClr val="FF0000"/>
                    </a:solidFill>
                  </a:rPr>
                  <a:t/>
                </a:r>
                <a:r>
                  <a:rPr lang="id-ID" sz="2800" b="1" dirty="0" smtClean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id-ID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𝟐𝟗</m:t>
                        </m:r>
                        <m:r>
                          <a:rPr lang="id-ID" sz="2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.</m:t>
                        </m:r>
                        <m:r>
                          <a:rPr lang="id-ID" sz="2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  <m:r>
                          <a:rPr lang="id-ID" sz="2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id-ID" sz="2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𝟓𝟕</m:t>
                        </m:r>
                        <m:r>
                          <a:rPr lang="id-ID" sz="2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+ </m:t>
                        </m:r>
                        <m:r>
                          <a:rPr lang="id-ID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𝟑𝟗</m:t>
                        </m:r>
                        <m:r>
                          <a:rPr lang="id-ID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. </m:t>
                        </m:r>
                        <m:r>
                          <a:rPr lang="id-ID" sz="2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  <m:r>
                          <a:rPr lang="id-ID" sz="2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id-ID" sz="2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𝟎𝟐</m:t>
                        </m:r>
                        <m:r>
                          <a:rPr lang="id-ID" sz="2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id-ID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𝟐𝟖</m:t>
                        </m:r>
                        <m:r>
                          <a:rPr lang="id-ID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.</m:t>
                        </m:r>
                        <m:r>
                          <a:rPr lang="id-ID" sz="2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  <m:r>
                          <a:rPr lang="id-ID" sz="2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id-ID" sz="2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𝟏𝟔</m:t>
                        </m:r>
                        <m:r>
                          <a:rPr lang="id-ID" sz="2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id-ID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𝟒𝟗</m:t>
                        </m:r>
                        <m:r>
                          <a:rPr lang="id-ID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. </m:t>
                        </m:r>
                        <m:r>
                          <a:rPr lang="id-ID" sz="2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id-ID" sz="2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id-ID" sz="2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𝟎𝟓</m:t>
                        </m:r>
                      </m:num>
                      <m:den>
                        <m:r>
                          <a:rPr lang="id-ID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𝟏𝟒𝟓</m:t>
                        </m:r>
                      </m:den>
                    </m:f>
                  </m:oMath>
                </a14:m>
                <a:endParaRPr lang="id-ID" sz="28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id-ID" sz="2800" b="1" dirty="0" smtClean="0">
                    <a:solidFill>
                      <a:srgbClr val="FF0000"/>
                    </a:solidFill>
                  </a:rPr>
                  <a:t>	= </a:t>
                </a:r>
                <a:r>
                  <a:rPr lang="id-ID" sz="2400" b="1" dirty="0" smtClean="0">
                    <a:solidFill>
                      <a:srgbClr val="FF0000"/>
                    </a:solidFill>
                  </a:rPr>
                  <a:t>218,24 / 145</a:t>
                </a:r>
              </a:p>
              <a:p>
                <a:pPr marL="0" indent="0">
                  <a:buNone/>
                </a:pPr>
                <a:r>
                  <a:rPr lang="id-ID" sz="2800" b="1" dirty="0">
                    <a:solidFill>
                      <a:srgbClr val="FF0000"/>
                    </a:solidFill>
                  </a:rPr>
                  <a:t/>
                </a:r>
                <a:r>
                  <a:rPr lang="id-ID" sz="2800" b="1" dirty="0" smtClean="0">
                    <a:solidFill>
                      <a:srgbClr val="FF0000"/>
                    </a:solidFill>
                  </a:rPr>
                  <a:t>= 1,51</a:t>
                </a:r>
              </a:p>
              <a:p>
                <a:pPr marL="0" indent="0">
                  <a:buNone/>
                </a:pPr>
                <a:endParaRPr lang="id-ID" sz="2800" dirty="0">
                  <a:solidFill>
                    <a:schemeClr val="tx1"/>
                  </a:solidFill>
                </a:endParaRPr>
              </a:p>
              <a:p>
                <a:r>
                  <a:rPr lang="id-ID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 hitung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8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d>
                          <m:dPr>
                            <m:begChr m:val="{"/>
                            <m:endChr m:val="}"/>
                            <m:ctrlPr>
                              <a:rPr lang="id-ID" sz="2800" b="1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id-ID" sz="2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d>
                                  <m:dPr>
                                    <m:ctrlPr>
                                      <a:rPr lang="id-ID" sz="28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d-ID" sz="28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𝑺𝒅</m:t>
                                    </m:r>
                                    <m:r>
                                      <a:rPr lang="id-ID" sz="2800" b="1" i="1" baseline="300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𝟐</m:t>
                                    </m:r>
                                  </m:e>
                                </m:d>
                                <m:r>
                                  <a:rPr lang="id-ID" sz="2800" b="1" i="1" baseline="3000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𝒏</m:t>
                                </m:r>
                                <m:r>
                                  <a:rPr lang="id-ID" sz="2800" b="1" i="1" baseline="3000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_</m:t>
                                </m:r>
                                <m:r>
                                  <a:rPr lang="id-ID" sz="2800" b="1" i="1" baseline="3000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</m:e>
                            </m:nary>
                          </m:e>
                        </m:d>
                        <m:f>
                          <m:fPr>
                            <m:type m:val="skw"/>
                            <m:ctrlPr>
                              <a:rPr lang="id-ID" sz="2800" b="1" i="1" baseline="3000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id-ID" sz="2800" b="1" i="1" baseline="3000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id-ID" sz="2800" b="1" i="1" baseline="3000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𝑵</m:t>
                            </m:r>
                            <m:r>
                              <a:rPr lang="id-ID" sz="2800" b="1" i="1" baseline="3000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id-ID" sz="2800" b="1" i="1" baseline="3000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𝒌</m:t>
                            </m:r>
                          </m:den>
                        </m:f>
                      </m:num>
                      <m:den>
                        <m:r>
                          <a:rPr lang="id-ID" sz="28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𝑺</m:t>
                        </m:r>
                        <m:r>
                          <a:rPr lang="id-ID" sz="2800" b="1" i="1" baseline="-2500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𝒑</m:t>
                        </m:r>
                        <m:r>
                          <a:rPr lang="id-ID" sz="2800" b="1" i="1" baseline="3000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id-ID" sz="2800" b="1" baseline="30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id-ID" sz="2800" dirty="0" smtClean="0">
                    <a:solidFill>
                      <a:schemeClr val="tx1"/>
                    </a:solidFill>
                  </a:rPr>
                  <a:t>	          = </a:t>
                </a:r>
                <a:r>
                  <a:rPr lang="id-ID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{ 1,57</a:t>
                </a:r>
                <a:r>
                  <a:rPr lang="id-ID" sz="2400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29</a:t>
                </a:r>
                <a:r>
                  <a:rPr lang="id-ID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+ 1,02</a:t>
                </a:r>
                <a:r>
                  <a:rPr lang="id-ID" sz="2400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39</a:t>
                </a:r>
                <a:r>
                  <a:rPr lang="id-ID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+ 1,16</a:t>
                </a:r>
                <a:r>
                  <a:rPr lang="id-ID" sz="2400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28</a:t>
                </a:r>
                <a:r>
                  <a:rPr lang="id-ID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+ 2,05</a:t>
                </a:r>
                <a:r>
                  <a:rPr lang="id-ID" sz="2400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49</a:t>
                </a:r>
                <a:r>
                  <a:rPr lang="id-ID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} </a:t>
                </a:r>
                <a:r>
                  <a:rPr lang="id-ID" sz="2400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1/145</a:t>
                </a:r>
                <a:r>
                  <a:rPr lang="id-ID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/ 1,51</a:t>
                </a:r>
              </a:p>
              <a:p>
                <a:pPr marL="0" indent="0">
                  <a:buNone/>
                </a:pPr>
                <a:r>
                  <a:rPr lang="id-ID" sz="24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id-ID" sz="2400" dirty="0" smtClean="0">
                    <a:latin typeface="Times New Roman" pitchFamily="18" charset="0"/>
                    <a:cs typeface="Times New Roman" pitchFamily="18" charset="0"/>
                  </a:rPr>
                  <a:t>           = 1,274544646 : 1,51</a:t>
                </a:r>
              </a:p>
              <a:p>
                <a:pPr marL="0" indent="0">
                  <a:buNone/>
                </a:pPr>
                <a:r>
                  <a:rPr lang="id-ID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id-ID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=  0,847654726</a:t>
                </a:r>
                <a:endParaRPr lang="id-ID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260648"/>
                <a:ext cx="8784976" cy="6336704"/>
              </a:xfrm>
              <a:blipFill rotWithShape="1">
                <a:blip r:embed="rId2"/>
                <a:stretch>
                  <a:fillRect l="-1037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88840"/>
            <a:ext cx="2897757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2753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id-ID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 tabel </a:t>
            </a:r>
            <a:r>
              <a:rPr lang="id-ID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 (0,05; 30; 40; 29; 50) </a:t>
            </a:r>
          </a:p>
          <a:p>
            <a:pPr marL="0" indent="0">
              <a:buNone/>
            </a:pPr>
            <a:r>
              <a:rPr lang="id-ID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id-ID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{(30 x 0,9340) + (40 x 0,9056) + (29 x 0,9316) +  (50 x 0,96061)}/ 149</a:t>
            </a:r>
          </a:p>
          <a:p>
            <a:pPr marL="0" indent="0">
              <a:buNone/>
            </a:pPr>
            <a:r>
              <a:rPr lang="id-ID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 141,0904 / 149</a:t>
            </a:r>
          </a:p>
          <a:p>
            <a:pPr marL="0" indent="0">
              <a:buNone/>
            </a:pPr>
            <a:r>
              <a:rPr lang="id-ID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 0,946915436</a:t>
            </a:r>
          </a:p>
          <a:p>
            <a:pPr marL="0" indent="0">
              <a:buNone/>
            </a:pPr>
            <a:endParaRPr lang="id-ID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id-ID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Kesimpulan 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id-ID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 hitung &lt; b tabel, maka : Ho ditolak yang berarti variansi tidak homogen </a:t>
            </a:r>
          </a:p>
        </p:txBody>
      </p:sp>
      <p:pic>
        <p:nvPicPr>
          <p:cNvPr id="1026" name="Picture 2" descr="C:\Users\Asus\Pictures\unduhan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37112"/>
            <a:ext cx="3911384" cy="205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230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90" y="188640"/>
            <a:ext cx="8808876" cy="5904656"/>
          </a:xfr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lnSpc>
                <a:spcPct val="150000"/>
              </a:lnSpc>
              <a:buNone/>
              <a:defRPr/>
            </a:pPr>
            <a:r>
              <a:rPr lang="en-US" sz="2400" dirty="0" err="1" smtClean="0">
                <a:latin typeface="Century Gothic" pitchFamily="34" charset="0"/>
                <a:cs typeface="Times New Roman" pitchFamily="18" charset="0"/>
              </a:rPr>
              <a:t>Uji</a:t>
            </a:r>
            <a:r>
              <a:rPr lang="en-US" sz="2400" dirty="0" smtClean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entury Gothic" pitchFamily="34" charset="0"/>
                <a:cs typeface="Times New Roman" pitchFamily="18" charset="0"/>
              </a:rPr>
              <a:t>statistik</a:t>
            </a:r>
            <a:r>
              <a:rPr lang="en-US" sz="24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entury Gothic" pitchFamily="34" charset="0"/>
                <a:cs typeface="Times New Roman" pitchFamily="18" charset="0"/>
              </a:rPr>
              <a:t>normalitas</a:t>
            </a:r>
            <a:r>
              <a:rPr lang="en-US" sz="2400" dirty="0">
                <a:latin typeface="Century Gothic" pitchFamily="34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Century Gothic" pitchFamily="34" charset="0"/>
                <a:cs typeface="Times New Roman" pitchFamily="18" charset="0"/>
              </a:rPr>
              <a:t>dapat</a:t>
            </a:r>
            <a:r>
              <a:rPr lang="en-US" sz="24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entury Gothic" pitchFamily="34" charset="0"/>
                <a:cs typeface="Times New Roman" pitchFamily="18" charset="0"/>
              </a:rPr>
              <a:t>digunakan</a:t>
            </a:r>
            <a:r>
              <a:rPr lang="en-US" sz="24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entury Gothic" pitchFamily="34" charset="0"/>
                <a:cs typeface="Times New Roman" pitchFamily="18" charset="0"/>
              </a:rPr>
              <a:t>diantaranya</a:t>
            </a:r>
            <a:r>
              <a:rPr lang="en-US" sz="2400" dirty="0">
                <a:latin typeface="Century Gothic" pitchFamily="34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4" name="Rounded Rectangle 3"/>
          <p:cNvSpPr/>
          <p:nvPr/>
        </p:nvSpPr>
        <p:spPr>
          <a:xfrm>
            <a:off x="336521" y="1124744"/>
            <a:ext cx="8382000" cy="2304256"/>
          </a:xfrm>
          <a:prstGeom prst="roundRect">
            <a:avLst/>
          </a:prstGeom>
          <a:ln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tabLst>
                <a:tab pos="5997575" algn="l"/>
              </a:tabLst>
              <a:defRPr/>
            </a:pPr>
            <a:endParaRPr lang="id-ID" sz="2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id-ID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Kolmogorov-Smirnov</a:t>
            </a:r>
            <a:endParaRPr lang="en-US" sz="2800" b="1" dirty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tabLst>
                <a:tab pos="542925" algn="l"/>
              </a:tabLst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PERSYARATAN</a:t>
            </a:r>
            <a:endParaRPr lang="id-ID" sz="2400" b="1" dirty="0" smtClean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Data </a:t>
            </a:r>
            <a:r>
              <a:rPr lang="en-US" sz="2400" dirty="0" err="1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berskala</a:t>
            </a:r>
            <a:r>
              <a:rPr lang="en-US" sz="2400" dirty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 interval </a:t>
            </a:r>
            <a:r>
              <a:rPr lang="en-US" sz="2400" dirty="0" err="1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atau</a:t>
            </a:r>
            <a:r>
              <a:rPr lang="en-US" sz="2400" dirty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 ratio (</a:t>
            </a:r>
            <a:r>
              <a:rPr lang="en-US" sz="2400" dirty="0" err="1" smtClean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kuantitatif</a:t>
            </a:r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)</a:t>
            </a:r>
            <a:r>
              <a:rPr lang="id-ID" sz="2400" dirty="0" smtClean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, </a:t>
            </a:r>
            <a:r>
              <a:rPr lang="id-ID" sz="2400" dirty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d</a:t>
            </a:r>
            <a:r>
              <a:rPr lang="it-IT" sz="2400" dirty="0" smtClean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ata </a:t>
            </a:r>
            <a:r>
              <a:rPr lang="it-IT" sz="2400" dirty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tunggal / belum dikelompokkan pada tabel </a:t>
            </a:r>
            <a:r>
              <a:rPr lang="it-IT" sz="2400" dirty="0" smtClean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distribusi</a:t>
            </a:r>
            <a:r>
              <a:rPr lang="id-ID" sz="2400" dirty="0" smtClean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frekuensi</a:t>
            </a:r>
            <a:r>
              <a:rPr lang="id-ID" sz="2400" dirty="0" smtClean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, </a:t>
            </a:r>
            <a:r>
              <a:rPr lang="id-ID" sz="2400" dirty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d</a:t>
            </a:r>
            <a:r>
              <a:rPr lang="pt-BR" sz="2400" dirty="0" smtClean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apat </a:t>
            </a:r>
            <a:r>
              <a:rPr lang="pt-BR" sz="2400" dirty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untuk n besar maupun n kecil.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2200" b="1" dirty="0">
              <a:solidFill>
                <a:schemeClr val="bg2">
                  <a:lumMod val="25000"/>
                </a:schemeClr>
              </a:solidFill>
            </a:endParaRP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200" dirty="0">
              <a:solidFill>
                <a:schemeClr val="bg2">
                  <a:lumMod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3528" y="3717032"/>
            <a:ext cx="8382000" cy="2016224"/>
          </a:xfrm>
          <a:prstGeom prst="roundRect">
            <a:avLst/>
          </a:prstGeom>
          <a:ln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endParaRPr lang="id-ID" sz="2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id-ID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id-ID" sz="2800" b="1" dirty="0" smtClean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Lilifors</a:t>
            </a:r>
            <a:endParaRPr lang="en-US" sz="2800" b="1" dirty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  <a:p>
            <a:pPr algn="just">
              <a:spcBef>
                <a:spcPts val="580"/>
              </a:spcBef>
              <a:defRPr/>
            </a:pPr>
            <a:r>
              <a:rPr lang="en-US" sz="2400" dirty="0" err="1">
                <a:latin typeface="Century Gothic" pitchFamily="34" charset="0"/>
                <a:cs typeface="Times New Roman" pitchFamily="18" charset="0"/>
              </a:rPr>
              <a:t>Merupakan</a:t>
            </a:r>
            <a:r>
              <a:rPr lang="en-US" sz="24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entury Gothic" pitchFamily="34" charset="0"/>
                <a:cs typeface="Times New Roman" pitchFamily="18" charset="0"/>
              </a:rPr>
              <a:t>penyempurnaan</a:t>
            </a:r>
            <a:r>
              <a:rPr lang="en-US" sz="24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entury Gothic" pitchFamily="34" charset="0"/>
                <a:cs typeface="Times New Roman" pitchFamily="18" charset="0"/>
              </a:rPr>
              <a:t>dari</a:t>
            </a:r>
            <a:r>
              <a:rPr lang="en-US" sz="24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entury Gothic" pitchFamily="34" charset="0"/>
                <a:cs typeface="Times New Roman" pitchFamily="18" charset="0"/>
              </a:rPr>
              <a:t>rumus</a:t>
            </a:r>
            <a:r>
              <a:rPr lang="en-US" sz="2400" dirty="0">
                <a:latin typeface="Century Gothic" pitchFamily="34" charset="0"/>
                <a:cs typeface="Times New Roman" pitchFamily="18" charset="0"/>
              </a:rPr>
              <a:t> Kolmogorov-</a:t>
            </a:r>
            <a:r>
              <a:rPr lang="en-US" sz="2400" dirty="0" err="1">
                <a:latin typeface="Century Gothic" pitchFamily="34" charset="0"/>
                <a:cs typeface="Times New Roman" pitchFamily="18" charset="0"/>
              </a:rPr>
              <a:t>Smirno</a:t>
            </a:r>
            <a:r>
              <a:rPr lang="id-ID" sz="2400" dirty="0">
                <a:latin typeface="Century Gothic" pitchFamily="34" charset="0"/>
                <a:cs typeface="Times New Roman" pitchFamily="18" charset="0"/>
              </a:rPr>
              <a:t>v.</a:t>
            </a:r>
          </a:p>
          <a:p>
            <a:pPr algn="just">
              <a:spcBef>
                <a:spcPts val="580"/>
              </a:spcBef>
              <a:defRPr/>
            </a:pPr>
            <a:r>
              <a:rPr lang="en-US" sz="2400" dirty="0" err="1">
                <a:latin typeface="Century Gothic" pitchFamily="34" charset="0"/>
                <a:cs typeface="Times New Roman" pitchFamily="18" charset="0"/>
              </a:rPr>
              <a:t>Lihat</a:t>
            </a:r>
            <a:r>
              <a:rPr lang="en-US" sz="24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entury Gothic" pitchFamily="34" charset="0"/>
                <a:cs typeface="Times New Roman" pitchFamily="18" charset="0"/>
              </a:rPr>
              <a:t>tabel</a:t>
            </a:r>
            <a:r>
              <a:rPr lang="en-US" sz="24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entury Gothic" pitchFamily="34" charset="0"/>
                <a:cs typeface="Times New Roman" pitchFamily="18" charset="0"/>
              </a:rPr>
              <a:t>lillifors</a:t>
            </a:r>
            <a:r>
              <a:rPr lang="en-US" sz="24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entury Gothic" pitchFamily="34" charset="0"/>
                <a:cs typeface="Times New Roman" pitchFamily="18" charset="0"/>
              </a:rPr>
              <a:t>halaman</a:t>
            </a:r>
            <a:r>
              <a:rPr lang="en-US" sz="2400" dirty="0">
                <a:latin typeface="Century Gothic" pitchFamily="34" charset="0"/>
                <a:cs typeface="Times New Roman" pitchFamily="18" charset="0"/>
              </a:rPr>
              <a:t> 274-275</a:t>
            </a:r>
            <a:r>
              <a:rPr lang="id-ID" sz="2400" dirty="0" smtClean="0">
                <a:latin typeface="Century Gothic" pitchFamily="34" charset="0"/>
                <a:cs typeface="Times New Roman" pitchFamily="18" charset="0"/>
              </a:rPr>
              <a:t>.</a:t>
            </a:r>
            <a:endParaRPr lang="en-US" sz="2200" b="1" dirty="0">
              <a:solidFill>
                <a:schemeClr val="bg2">
                  <a:lumMod val="25000"/>
                </a:schemeClr>
              </a:solidFill>
            </a:endParaRP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200" dirty="0">
              <a:solidFill>
                <a:schemeClr val="bg2">
                  <a:lumMod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054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85010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d-ID" sz="3200" dirty="0" smtClean="0"/>
              <a:t>Dengan uji Kolmogorov-Smirnov, apakah data berikut berdistribusi normal?</a:t>
            </a:r>
            <a:endParaRPr lang="id-ID" sz="3200" dirty="0"/>
          </a:p>
        </p:txBody>
      </p:sp>
      <p:pic>
        <p:nvPicPr>
          <p:cNvPr id="4" name="Content Placeholder 3" descr="WP_20161112_00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83569" y="1484785"/>
            <a:ext cx="7776864" cy="4320480"/>
          </a:xfrm>
        </p:spPr>
      </p:pic>
    </p:spTree>
    <p:extLst>
      <p:ext uri="{BB962C8B-B14F-4D97-AF65-F5344CB8AC3E}">
        <p14:creationId xmlns:p14="http://schemas.microsoft.com/office/powerpoint/2010/main" xmlns="" val="182077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415" y="980728"/>
            <a:ext cx="6101622" cy="706090"/>
          </a:xfr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d-ID" dirty="0" smtClean="0"/>
              <a:t>Langkah pengerjaan :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916831"/>
            <a:ext cx="7488832" cy="3744417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  <a:buFont typeface="Arial" charset="0"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Rata-rata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skor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standar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deviasi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Font typeface="Arial" charset="0"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Ho: f(X) = normal</a:t>
            </a:r>
          </a:p>
          <a:p>
            <a:pPr algn="ctr">
              <a:lnSpc>
                <a:spcPct val="150000"/>
              </a:lnSpc>
              <a:buFont typeface="Arial" charset="0"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H1: f(X) ≠ normal</a:t>
            </a:r>
          </a:p>
          <a:p>
            <a:pPr algn="ctr">
              <a:lnSpc>
                <a:spcPct val="150000"/>
              </a:lnSpc>
              <a:buFont typeface="Arial" charset="0"/>
              <a:buNone/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data di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jumlah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sample (n)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sebanyak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39</a:t>
            </a:r>
          </a:p>
          <a:p>
            <a:pPr algn="ctr">
              <a:lnSpc>
                <a:spcPct val="150000"/>
              </a:lnSpc>
              <a:buFont typeface="Arial" charset="0"/>
              <a:buNone/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rata-rata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skor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X = 59,89</a:t>
            </a:r>
          </a:p>
          <a:p>
            <a:pPr algn="ctr">
              <a:lnSpc>
                <a:spcPct val="150000"/>
              </a:lnSpc>
              <a:buFont typeface="Arial" charset="0"/>
              <a:buNone/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Standar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Deviasinya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= 11,85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12668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888" y="1180258"/>
            <a:ext cx="7653536" cy="4769022"/>
          </a:xfrm>
        </p:spPr>
        <p:txBody>
          <a:bodyPr>
            <a:normAutofit/>
          </a:bodyPr>
          <a:lstStyle/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>
                <a:latin typeface="Century Gothic" pitchFamily="34" charset="0"/>
                <a:cs typeface="Times New Roman" pitchFamily="18" charset="0"/>
              </a:rPr>
              <a:t>X= data </a:t>
            </a:r>
            <a:r>
              <a:rPr lang="en-US" sz="2400" dirty="0" err="1">
                <a:latin typeface="Century Gothic" pitchFamily="34" charset="0"/>
                <a:cs typeface="Times New Roman" pitchFamily="18" charset="0"/>
              </a:rPr>
              <a:t>disusun</a:t>
            </a:r>
            <a:r>
              <a:rPr lang="en-US" sz="24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entury Gothic" pitchFamily="34" charset="0"/>
                <a:cs typeface="Times New Roman" pitchFamily="18" charset="0"/>
              </a:rPr>
              <a:t>berurutan</a:t>
            </a:r>
            <a:r>
              <a:rPr lang="en-US" sz="24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entury Gothic" pitchFamily="34" charset="0"/>
                <a:cs typeface="Times New Roman" pitchFamily="18" charset="0"/>
              </a:rPr>
              <a:t>mulai</a:t>
            </a:r>
            <a:r>
              <a:rPr lang="en-US" sz="24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entury Gothic" pitchFamily="34" charset="0"/>
                <a:cs typeface="Times New Roman" pitchFamily="18" charset="0"/>
              </a:rPr>
              <a:t>dari</a:t>
            </a:r>
            <a:r>
              <a:rPr lang="en-US" sz="2400" dirty="0">
                <a:latin typeface="Century Gothic" pitchFamily="34" charset="0"/>
                <a:cs typeface="Times New Roman" pitchFamily="18" charset="0"/>
              </a:rPr>
              <a:t> yang </a:t>
            </a:r>
            <a:r>
              <a:rPr lang="id-ID" sz="2400" dirty="0" smtClean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entury Gothic" pitchFamily="34" charset="0"/>
                <a:cs typeface="Times New Roman" pitchFamily="18" charset="0"/>
              </a:rPr>
              <a:t>terkecil</a:t>
            </a:r>
            <a:endParaRPr lang="en-US" sz="2400" dirty="0">
              <a:latin typeface="Century Gothic" pitchFamily="34" charset="0"/>
              <a:cs typeface="Times New Roman" pitchFamily="18" charset="0"/>
            </a:endParaRPr>
          </a:p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>
                <a:latin typeface="Century Gothic" pitchFamily="34" charset="0"/>
                <a:cs typeface="Times New Roman" pitchFamily="18" charset="0"/>
              </a:rPr>
              <a:t>f= </a:t>
            </a:r>
            <a:r>
              <a:rPr lang="en-US" sz="2400" dirty="0" err="1">
                <a:latin typeface="Century Gothic" pitchFamily="34" charset="0"/>
                <a:cs typeface="Times New Roman" pitchFamily="18" charset="0"/>
              </a:rPr>
              <a:t>frekuensi</a:t>
            </a:r>
            <a:r>
              <a:rPr lang="en-US" sz="24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entury Gothic" pitchFamily="34" charset="0"/>
                <a:cs typeface="Times New Roman" pitchFamily="18" charset="0"/>
              </a:rPr>
              <a:t>masing</a:t>
            </a:r>
            <a:r>
              <a:rPr lang="en-US" sz="24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entury Gothic" pitchFamily="34" charset="0"/>
                <a:cs typeface="Times New Roman" pitchFamily="18" charset="0"/>
              </a:rPr>
              <a:t>masing</a:t>
            </a:r>
            <a:r>
              <a:rPr lang="en-US" sz="2400" dirty="0">
                <a:latin typeface="Century Gothic" pitchFamily="34" charset="0"/>
                <a:cs typeface="Times New Roman" pitchFamily="18" charset="0"/>
              </a:rPr>
              <a:t> data</a:t>
            </a:r>
          </a:p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>
                <a:latin typeface="Century Gothic" pitchFamily="34" charset="0"/>
                <a:cs typeface="Times New Roman" pitchFamily="18" charset="0"/>
              </a:rPr>
              <a:t>F= </a:t>
            </a:r>
            <a:r>
              <a:rPr lang="en-US" sz="2400" dirty="0" err="1">
                <a:latin typeface="Century Gothic" pitchFamily="34" charset="0"/>
                <a:cs typeface="Times New Roman" pitchFamily="18" charset="0"/>
              </a:rPr>
              <a:t>frekuensi</a:t>
            </a:r>
            <a:r>
              <a:rPr lang="en-US" sz="24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entury Gothic" pitchFamily="34" charset="0"/>
                <a:cs typeface="Times New Roman" pitchFamily="18" charset="0"/>
              </a:rPr>
              <a:t>kumulatif</a:t>
            </a:r>
            <a:endParaRPr lang="en-US" sz="2400" dirty="0">
              <a:latin typeface="Century Gothic" pitchFamily="34" charset="0"/>
              <a:cs typeface="Times New Roman" pitchFamily="18" charset="0"/>
            </a:endParaRPr>
          </a:p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>
                <a:latin typeface="Century Gothic" pitchFamily="34" charset="0"/>
                <a:cs typeface="Times New Roman" pitchFamily="18" charset="0"/>
              </a:rPr>
              <a:t>f/n= </a:t>
            </a:r>
            <a:r>
              <a:rPr lang="en-US" sz="2400" dirty="0" err="1">
                <a:latin typeface="Century Gothic" pitchFamily="34" charset="0"/>
                <a:cs typeface="Times New Roman" pitchFamily="18" charset="0"/>
              </a:rPr>
              <a:t>frekuensi</a:t>
            </a:r>
            <a:r>
              <a:rPr lang="en-US" sz="2400" dirty="0">
                <a:latin typeface="Century Gothic" pitchFamily="34" charset="0"/>
                <a:cs typeface="Times New Roman" pitchFamily="18" charset="0"/>
              </a:rPr>
              <a:t> : </a:t>
            </a:r>
            <a:r>
              <a:rPr lang="en-US" sz="2400" dirty="0" err="1">
                <a:latin typeface="Century Gothic" pitchFamily="34" charset="0"/>
                <a:cs typeface="Times New Roman" pitchFamily="18" charset="0"/>
              </a:rPr>
              <a:t>banyak</a:t>
            </a:r>
            <a:r>
              <a:rPr lang="en-US" sz="2400" dirty="0">
                <a:latin typeface="Century Gothic" pitchFamily="34" charset="0"/>
                <a:cs typeface="Times New Roman" pitchFamily="18" charset="0"/>
              </a:rPr>
              <a:t> data</a:t>
            </a:r>
          </a:p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>
                <a:latin typeface="Century Gothic" pitchFamily="34" charset="0"/>
                <a:cs typeface="Times New Roman" pitchFamily="18" charset="0"/>
              </a:rPr>
              <a:t>F/n= </a:t>
            </a:r>
            <a:r>
              <a:rPr lang="en-US" sz="2400" dirty="0" err="1">
                <a:latin typeface="Century Gothic" pitchFamily="34" charset="0"/>
                <a:cs typeface="Times New Roman" pitchFamily="18" charset="0"/>
              </a:rPr>
              <a:t>Frekuensi</a:t>
            </a:r>
            <a:r>
              <a:rPr lang="en-US" sz="24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entury Gothic" pitchFamily="34" charset="0"/>
                <a:cs typeface="Times New Roman" pitchFamily="18" charset="0"/>
              </a:rPr>
              <a:t>kumulatif</a:t>
            </a:r>
            <a:r>
              <a:rPr lang="en-US" sz="2400" dirty="0">
                <a:latin typeface="Century Gothic" pitchFamily="34" charset="0"/>
                <a:cs typeface="Times New Roman" pitchFamily="18" charset="0"/>
              </a:rPr>
              <a:t> : </a:t>
            </a:r>
            <a:r>
              <a:rPr lang="en-US" sz="2400" dirty="0" err="1">
                <a:latin typeface="Century Gothic" pitchFamily="34" charset="0"/>
                <a:cs typeface="Times New Roman" pitchFamily="18" charset="0"/>
              </a:rPr>
              <a:t>banyak</a:t>
            </a:r>
            <a:r>
              <a:rPr lang="en-US" sz="2400" dirty="0">
                <a:latin typeface="Century Gothic" pitchFamily="34" charset="0"/>
                <a:cs typeface="Times New Roman" pitchFamily="18" charset="0"/>
              </a:rPr>
              <a:t> data</a:t>
            </a:r>
            <a:endParaRPr lang="id-ID" sz="2400" dirty="0"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4" name="Picture 3" descr="zscor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3117" y="4144579"/>
            <a:ext cx="2209928" cy="144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735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196752"/>
            <a:ext cx="7704856" cy="5112568"/>
          </a:xfrm>
          <a:solidFill>
            <a:schemeClr val="accent1">
              <a:lumMod val="20000"/>
              <a:lumOff val="80000"/>
            </a:schemeClr>
          </a:solidFill>
          <a:ln>
            <a:noFill/>
            <a:prstDash val="lgDash"/>
          </a:ln>
        </p:spPr>
        <p:txBody>
          <a:bodyPr>
            <a:normAutofit/>
          </a:bodyPr>
          <a:lstStyle/>
          <a:p>
            <a:pPr marL="274320" indent="-274320" algn="just">
              <a:lnSpc>
                <a:spcPct val="110000"/>
              </a:lnSpc>
              <a:spcBef>
                <a:spcPts val="580"/>
              </a:spcBef>
              <a:defRPr/>
            </a:pPr>
            <a:r>
              <a:rPr lang="en-US" sz="2200" dirty="0">
                <a:latin typeface="Century Gothic" pitchFamily="34" charset="0"/>
                <a:cs typeface="Times New Roman" pitchFamily="18" charset="0"/>
              </a:rPr>
              <a:t>P ≤ Z </a:t>
            </a:r>
            <a:r>
              <a:rPr lang="id-ID" sz="2200" dirty="0">
                <a:latin typeface="Century Gothic" pitchFamily="34" charset="0"/>
                <a:cs typeface="Times New Roman" pitchFamily="18" charset="0"/>
              </a:rPr>
              <a:t>:</a:t>
            </a:r>
            <a:r>
              <a:rPr lang="en-US" sz="2200" dirty="0" smtClean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Century Gothic" pitchFamily="34" charset="0"/>
                <a:cs typeface="Times New Roman" pitchFamily="18" charset="0"/>
              </a:rPr>
              <a:t>dilihat</a:t>
            </a:r>
            <a:r>
              <a:rPr lang="en-US" sz="2200" dirty="0" smtClean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entury Gothic" pitchFamily="34" charset="0"/>
                <a:cs typeface="Times New Roman" pitchFamily="18" charset="0"/>
              </a:rPr>
              <a:t>pada</a:t>
            </a:r>
            <a:r>
              <a:rPr lang="en-US" sz="22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entury Gothic" pitchFamily="34" charset="0"/>
                <a:cs typeface="Times New Roman" pitchFamily="18" charset="0"/>
              </a:rPr>
              <a:t>tabel</a:t>
            </a:r>
            <a:r>
              <a:rPr lang="en-US" sz="2200" dirty="0">
                <a:latin typeface="Century Gothic" pitchFamily="34" charset="0"/>
                <a:cs typeface="Times New Roman" pitchFamily="18" charset="0"/>
              </a:rPr>
              <a:t> 1 </a:t>
            </a:r>
            <a:r>
              <a:rPr lang="en-US" sz="2200" dirty="0" err="1">
                <a:latin typeface="Century Gothic" pitchFamily="34" charset="0"/>
                <a:cs typeface="Times New Roman" pitchFamily="18" charset="0"/>
              </a:rPr>
              <a:t>distribusi</a:t>
            </a:r>
            <a:r>
              <a:rPr lang="en-US" sz="2200" dirty="0">
                <a:latin typeface="Century Gothic" pitchFamily="34" charset="0"/>
                <a:cs typeface="Times New Roman" pitchFamily="18" charset="0"/>
              </a:rPr>
              <a:t> normal </a:t>
            </a:r>
            <a:r>
              <a:rPr lang="en-US" sz="2200" dirty="0" err="1">
                <a:latin typeface="Century Gothic" pitchFamily="34" charset="0"/>
                <a:cs typeface="Times New Roman" pitchFamily="18" charset="0"/>
              </a:rPr>
              <a:t>pada</a:t>
            </a:r>
            <a:r>
              <a:rPr lang="en-US" sz="22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entury Gothic" pitchFamily="34" charset="0"/>
                <a:cs typeface="Times New Roman" pitchFamily="18" charset="0"/>
              </a:rPr>
              <a:t>kolom</a:t>
            </a:r>
            <a:r>
              <a:rPr lang="en-US" sz="2200" dirty="0">
                <a:latin typeface="Century Gothic" pitchFamily="34" charset="0"/>
                <a:cs typeface="Times New Roman" pitchFamily="18" charset="0"/>
              </a:rPr>
              <a:t> C </a:t>
            </a:r>
          </a:p>
          <a:p>
            <a:pPr marL="274320" indent="-274320" algn="just">
              <a:lnSpc>
                <a:spcPct val="110000"/>
              </a:lnSpc>
              <a:spcBef>
                <a:spcPts val="580"/>
              </a:spcBef>
              <a:defRPr/>
            </a:pPr>
            <a:r>
              <a:rPr lang="en-US" sz="2200" dirty="0">
                <a:latin typeface="Century Gothic" pitchFamily="34" charset="0"/>
                <a:cs typeface="Times New Roman" pitchFamily="18" charset="0"/>
              </a:rPr>
              <a:t>a</a:t>
            </a:r>
            <a:r>
              <a:rPr lang="en-US" sz="2200" baseline="-25000" dirty="0">
                <a:latin typeface="Century Gothic" pitchFamily="34" charset="0"/>
                <a:cs typeface="Times New Roman" pitchFamily="18" charset="0"/>
              </a:rPr>
              <a:t>2</a:t>
            </a:r>
            <a:r>
              <a:rPr lang="en-US" sz="22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id-ID" sz="2200" dirty="0" smtClean="0">
                <a:latin typeface="Century Gothic" pitchFamily="34" charset="0"/>
                <a:cs typeface="Times New Roman" pitchFamily="18" charset="0"/>
              </a:rPr>
              <a:t>: </a:t>
            </a:r>
            <a:r>
              <a:rPr lang="en-US" sz="2200" dirty="0" err="1" smtClean="0">
                <a:latin typeface="Century Gothic" pitchFamily="34" charset="0"/>
                <a:cs typeface="Times New Roman" pitchFamily="18" charset="0"/>
              </a:rPr>
              <a:t>selisih</a:t>
            </a:r>
            <a:r>
              <a:rPr lang="en-US" sz="2200" dirty="0" smtClean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entury Gothic" pitchFamily="34" charset="0"/>
                <a:cs typeface="Times New Roman" pitchFamily="18" charset="0"/>
              </a:rPr>
              <a:t>antara</a:t>
            </a:r>
            <a:r>
              <a:rPr lang="en-US" sz="22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entury Gothic" pitchFamily="34" charset="0"/>
                <a:cs typeface="Times New Roman" pitchFamily="18" charset="0"/>
              </a:rPr>
              <a:t>kolom</a:t>
            </a:r>
            <a:r>
              <a:rPr lang="en-US" sz="2200" dirty="0">
                <a:latin typeface="Century Gothic" pitchFamily="34" charset="0"/>
                <a:cs typeface="Times New Roman" pitchFamily="18" charset="0"/>
              </a:rPr>
              <a:t> 5 </a:t>
            </a:r>
            <a:r>
              <a:rPr lang="en-US" sz="2200" dirty="0" err="1">
                <a:latin typeface="Century Gothic" pitchFamily="34" charset="0"/>
                <a:cs typeface="Times New Roman" pitchFamily="18" charset="0"/>
              </a:rPr>
              <a:t>dan</a:t>
            </a:r>
            <a:r>
              <a:rPr lang="en-US" sz="2200" dirty="0">
                <a:latin typeface="Century Gothic" pitchFamily="34" charset="0"/>
                <a:cs typeface="Times New Roman" pitchFamily="18" charset="0"/>
              </a:rPr>
              <a:t> 7 (F/n - P ≤ Z)</a:t>
            </a:r>
          </a:p>
          <a:p>
            <a:pPr marL="274320" indent="-274320" algn="just">
              <a:lnSpc>
                <a:spcPct val="110000"/>
              </a:lnSpc>
              <a:spcBef>
                <a:spcPts val="580"/>
              </a:spcBef>
              <a:defRPr/>
            </a:pPr>
            <a:r>
              <a:rPr lang="en-US" sz="2200" dirty="0">
                <a:latin typeface="Century Gothic" pitchFamily="34" charset="0"/>
                <a:cs typeface="Times New Roman" pitchFamily="18" charset="0"/>
              </a:rPr>
              <a:t>a</a:t>
            </a:r>
            <a:r>
              <a:rPr lang="en-US" sz="2200" baseline="-25000" dirty="0">
                <a:latin typeface="Century Gothic" pitchFamily="34" charset="0"/>
                <a:cs typeface="Times New Roman" pitchFamily="18" charset="0"/>
              </a:rPr>
              <a:t>1</a:t>
            </a:r>
            <a:r>
              <a:rPr lang="en-US" sz="22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id-ID" sz="2200" dirty="0" smtClean="0">
                <a:latin typeface="Century Gothic" pitchFamily="34" charset="0"/>
                <a:cs typeface="Times New Roman" pitchFamily="18" charset="0"/>
              </a:rPr>
              <a:t>: </a:t>
            </a:r>
            <a:r>
              <a:rPr lang="en-US" sz="2200" dirty="0" smtClean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entury Gothic" pitchFamily="34" charset="0"/>
                <a:cs typeface="Times New Roman" pitchFamily="18" charset="0"/>
              </a:rPr>
              <a:t>selisih</a:t>
            </a:r>
            <a:r>
              <a:rPr lang="en-US" sz="22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entury Gothic" pitchFamily="34" charset="0"/>
                <a:cs typeface="Times New Roman" pitchFamily="18" charset="0"/>
              </a:rPr>
              <a:t>antara</a:t>
            </a:r>
            <a:r>
              <a:rPr lang="en-US" sz="22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entury Gothic" pitchFamily="34" charset="0"/>
                <a:cs typeface="Times New Roman" pitchFamily="18" charset="0"/>
              </a:rPr>
              <a:t>kolom</a:t>
            </a:r>
            <a:r>
              <a:rPr lang="en-US" sz="2200" dirty="0">
                <a:latin typeface="Century Gothic" pitchFamily="34" charset="0"/>
                <a:cs typeface="Times New Roman" pitchFamily="18" charset="0"/>
              </a:rPr>
              <a:t> 4 </a:t>
            </a:r>
            <a:r>
              <a:rPr lang="en-US" sz="2200" dirty="0" err="1">
                <a:latin typeface="Century Gothic" pitchFamily="34" charset="0"/>
                <a:cs typeface="Times New Roman" pitchFamily="18" charset="0"/>
              </a:rPr>
              <a:t>dan</a:t>
            </a:r>
            <a:r>
              <a:rPr lang="en-US" sz="2200" dirty="0">
                <a:latin typeface="Century Gothic" pitchFamily="34" charset="0"/>
                <a:cs typeface="Times New Roman" pitchFamily="18" charset="0"/>
              </a:rPr>
              <a:t> 9 (f/n - </a:t>
            </a:r>
            <a:r>
              <a:rPr lang="en-US" sz="2200" dirty="0" smtClean="0">
                <a:latin typeface="Century Gothic" pitchFamily="34" charset="0"/>
              </a:rPr>
              <a:t>a</a:t>
            </a:r>
            <a:r>
              <a:rPr lang="en-US" sz="2200" baseline="-25000" dirty="0" smtClean="0">
                <a:latin typeface="Century Gothic" pitchFamily="34" charset="0"/>
                <a:cs typeface="Aldhabi"/>
              </a:rPr>
              <a:t>2</a:t>
            </a:r>
            <a:r>
              <a:rPr lang="en-US" sz="2200" dirty="0" smtClean="0">
                <a:latin typeface="Century Gothic" pitchFamily="34" charset="0"/>
                <a:cs typeface="Aldhabi"/>
              </a:rPr>
              <a:t>)</a:t>
            </a:r>
            <a:endParaRPr lang="id-ID" sz="2200" dirty="0" smtClean="0">
              <a:latin typeface="Century Gothic" pitchFamily="34" charset="0"/>
              <a:cs typeface="Aldhabi"/>
            </a:endParaRPr>
          </a:p>
          <a:p>
            <a:pPr marL="274320" indent="-274320" algn="just">
              <a:lnSpc>
                <a:spcPct val="110000"/>
              </a:lnSpc>
              <a:spcBef>
                <a:spcPts val="580"/>
              </a:spcBef>
              <a:defRPr/>
            </a:pPr>
            <a:r>
              <a:rPr lang="id-ID" sz="2200" dirty="0" smtClean="0">
                <a:latin typeface="Century Gothic" pitchFamily="34" charset="0"/>
                <a:cs typeface="Times New Roman" pitchFamily="18" charset="0"/>
              </a:rPr>
              <a:t>Menentukan batas D kritis tabel Kolmogorov-Smirnov:</a:t>
            </a:r>
            <a:endParaRPr lang="id-ID" sz="2200" baseline="-25000" dirty="0" smtClean="0">
              <a:latin typeface="Century Gothic" pitchFamily="34" charset="0"/>
              <a:cs typeface="Times New Roman" pitchFamily="18" charset="0"/>
            </a:endParaRPr>
          </a:p>
          <a:p>
            <a:pPr marL="274320" indent="-274320" algn="just">
              <a:lnSpc>
                <a:spcPct val="110000"/>
              </a:lnSpc>
              <a:spcBef>
                <a:spcPts val="580"/>
              </a:spcBef>
              <a:defRPr/>
            </a:pPr>
            <a:r>
              <a:rPr lang="en-US" sz="2200" dirty="0" err="1" smtClean="0">
                <a:latin typeface="Century Gothic" pitchFamily="34" charset="0"/>
                <a:cs typeface="Times New Roman" pitchFamily="18" charset="0"/>
              </a:rPr>
              <a:t>Langkah</a:t>
            </a:r>
            <a:r>
              <a:rPr lang="en-US" sz="2200" dirty="0" smtClean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entury Gothic" pitchFamily="34" charset="0"/>
                <a:cs typeface="Times New Roman" pitchFamily="18" charset="0"/>
              </a:rPr>
              <a:t>selanjutnya</a:t>
            </a:r>
            <a:r>
              <a:rPr lang="en-US" sz="22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entury Gothic" pitchFamily="34" charset="0"/>
                <a:cs typeface="Times New Roman" pitchFamily="18" charset="0"/>
              </a:rPr>
              <a:t>menghitung</a:t>
            </a:r>
            <a:r>
              <a:rPr lang="en-US" sz="22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id-ID" sz="2200" dirty="0" smtClean="0">
                <a:latin typeface="Century Gothic" pitchFamily="34" charset="0"/>
                <a:cs typeface="Times New Roman" pitchFamily="18" charset="0"/>
              </a:rPr>
              <a:t>: </a:t>
            </a:r>
            <a:r>
              <a:rPr lang="en-US" sz="2200" dirty="0" err="1" smtClean="0">
                <a:latin typeface="Century Gothic" pitchFamily="34" charset="0"/>
                <a:cs typeface="Times New Roman" pitchFamily="18" charset="0"/>
              </a:rPr>
              <a:t>apabila</a:t>
            </a:r>
            <a:r>
              <a:rPr lang="en-US" sz="2200" dirty="0" smtClean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entury Gothic" pitchFamily="34" charset="0"/>
                <a:cs typeface="Times New Roman" pitchFamily="18" charset="0"/>
              </a:rPr>
              <a:t>mentoleransi</a:t>
            </a:r>
            <a:r>
              <a:rPr lang="en-US" sz="22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entury Gothic" pitchFamily="34" charset="0"/>
                <a:cs typeface="Times New Roman" pitchFamily="18" charset="0"/>
              </a:rPr>
              <a:t>tingkat</a:t>
            </a:r>
            <a:r>
              <a:rPr lang="en-US" sz="22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entury Gothic" pitchFamily="34" charset="0"/>
                <a:cs typeface="Times New Roman" pitchFamily="18" charset="0"/>
              </a:rPr>
              <a:t>kesalahan</a:t>
            </a:r>
            <a:r>
              <a:rPr lang="en-US" sz="2200" dirty="0">
                <a:latin typeface="Century Gothic" pitchFamily="34" charset="0"/>
                <a:cs typeface="Times New Roman" pitchFamily="18" charset="0"/>
              </a:rPr>
              <a:t> 0,05. </a:t>
            </a:r>
            <a:r>
              <a:rPr lang="en-US" sz="2200" dirty="0" err="1">
                <a:latin typeface="Century Gothic" pitchFamily="34" charset="0"/>
                <a:cs typeface="Times New Roman" pitchFamily="18" charset="0"/>
              </a:rPr>
              <a:t>jumlah</a:t>
            </a:r>
            <a:r>
              <a:rPr lang="en-US" sz="22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Century Gothic" pitchFamily="34" charset="0"/>
                <a:cs typeface="Times New Roman" pitchFamily="18" charset="0"/>
              </a:rPr>
              <a:t>n</a:t>
            </a:r>
            <a:r>
              <a:rPr lang="id-ID" sz="2200" dirty="0" smtClean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Century Gothic" pitchFamily="34" charset="0"/>
                <a:cs typeface="Times New Roman" pitchFamily="18" charset="0"/>
              </a:rPr>
              <a:t>= </a:t>
            </a:r>
            <a:r>
              <a:rPr lang="en-US" sz="2200" dirty="0">
                <a:latin typeface="Century Gothic" pitchFamily="34" charset="0"/>
                <a:cs typeface="Times New Roman" pitchFamily="18" charset="0"/>
              </a:rPr>
              <a:t>39 </a:t>
            </a:r>
            <a:r>
              <a:rPr lang="en-US" sz="2200" dirty="0" err="1">
                <a:latin typeface="Century Gothic" pitchFamily="34" charset="0"/>
                <a:cs typeface="Times New Roman" pitchFamily="18" charset="0"/>
              </a:rPr>
              <a:t>menghitung</a:t>
            </a:r>
            <a:r>
              <a:rPr lang="en-US" sz="22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entury Gothic" pitchFamily="34" charset="0"/>
                <a:cs typeface="Times New Roman" pitchFamily="18" charset="0"/>
              </a:rPr>
              <a:t>dengan</a:t>
            </a:r>
            <a:r>
              <a:rPr lang="en-US" sz="22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entury Gothic" pitchFamily="34" charset="0"/>
                <a:cs typeface="Times New Roman" pitchFamily="18" charset="0"/>
              </a:rPr>
              <a:t>melihat</a:t>
            </a:r>
            <a:r>
              <a:rPr lang="en-US" sz="22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entury Gothic" pitchFamily="34" charset="0"/>
                <a:cs typeface="Times New Roman" pitchFamily="18" charset="0"/>
              </a:rPr>
              <a:t>tabel</a:t>
            </a:r>
            <a:r>
              <a:rPr lang="en-US" sz="2200" dirty="0">
                <a:latin typeface="Century Gothic" pitchFamily="34" charset="0"/>
                <a:cs typeface="Times New Roman" pitchFamily="18" charset="0"/>
              </a:rPr>
              <a:t> 11 </a:t>
            </a:r>
            <a:r>
              <a:rPr lang="en-US" sz="2200" dirty="0" smtClean="0">
                <a:latin typeface="Century Gothic" pitchFamily="34" charset="0"/>
                <a:cs typeface="Times New Roman" pitchFamily="18" charset="0"/>
              </a:rPr>
              <a:t>Kolmogorov-Smirnov</a:t>
            </a:r>
            <a:endParaRPr lang="id-ID" sz="2200" dirty="0" smtClean="0">
              <a:latin typeface="Century Gothic" pitchFamily="34" charset="0"/>
              <a:cs typeface="Times New Roman" pitchFamily="18" charset="0"/>
            </a:endParaRPr>
          </a:p>
          <a:p>
            <a:pPr marL="274320" indent="-274320" algn="just">
              <a:lnSpc>
                <a:spcPct val="110000"/>
              </a:lnSpc>
              <a:spcBef>
                <a:spcPts val="580"/>
              </a:spcBef>
              <a:defRPr/>
            </a:pPr>
            <a:r>
              <a:rPr lang="en-US" sz="2200" dirty="0" err="1" smtClean="0">
                <a:latin typeface="Century Gothic" pitchFamily="34" charset="0"/>
                <a:cs typeface="Times New Roman" pitchFamily="18" charset="0"/>
              </a:rPr>
              <a:t>Dikarenakan</a:t>
            </a:r>
            <a:r>
              <a:rPr lang="en-US" sz="2200" dirty="0" smtClean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entury Gothic" pitchFamily="34" charset="0"/>
                <a:cs typeface="Times New Roman" pitchFamily="18" charset="0"/>
              </a:rPr>
              <a:t>jumlah</a:t>
            </a:r>
            <a:r>
              <a:rPr lang="en-US" sz="2200" dirty="0">
                <a:latin typeface="Century Gothic" pitchFamily="34" charset="0"/>
                <a:cs typeface="Times New Roman" pitchFamily="18" charset="0"/>
              </a:rPr>
              <a:t> n &gt; 35 </a:t>
            </a:r>
            <a:r>
              <a:rPr lang="en-US" sz="2200" dirty="0" err="1">
                <a:latin typeface="Century Gothic" pitchFamily="34" charset="0"/>
                <a:cs typeface="Times New Roman" pitchFamily="18" charset="0"/>
              </a:rPr>
              <a:t>dan</a:t>
            </a:r>
            <a:r>
              <a:rPr lang="en-US" sz="22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entury Gothic" pitchFamily="34" charset="0"/>
                <a:cs typeface="Times New Roman" pitchFamily="18" charset="0"/>
              </a:rPr>
              <a:t>tingkat</a:t>
            </a:r>
            <a:r>
              <a:rPr lang="en-US" sz="22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Century Gothic" pitchFamily="34" charset="0"/>
                <a:cs typeface="Times New Roman" pitchFamily="18" charset="0"/>
              </a:rPr>
              <a:t>kesa</a:t>
            </a:r>
            <a:r>
              <a:rPr lang="id-ID" sz="2200" dirty="0">
                <a:latin typeface="Century Gothic" pitchFamily="34" charset="0"/>
                <a:cs typeface="Times New Roman" pitchFamily="18" charset="0"/>
              </a:rPr>
              <a:t>l</a:t>
            </a:r>
            <a:r>
              <a:rPr lang="en-US" sz="2200" dirty="0" err="1" smtClean="0">
                <a:latin typeface="Century Gothic" pitchFamily="34" charset="0"/>
                <a:cs typeface="Times New Roman" pitchFamily="18" charset="0"/>
              </a:rPr>
              <a:t>ahan</a:t>
            </a:r>
            <a:r>
              <a:rPr lang="en-US" sz="2200" dirty="0" smtClean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200" dirty="0">
                <a:latin typeface="Century Gothic" pitchFamily="34" charset="0"/>
                <a:cs typeface="Times New Roman" pitchFamily="18" charset="0"/>
              </a:rPr>
              <a:t>0,05 </a:t>
            </a:r>
            <a:r>
              <a:rPr lang="en-US" sz="2200" dirty="0" err="1">
                <a:latin typeface="Century Gothic" pitchFamily="34" charset="0"/>
                <a:cs typeface="Times New Roman" pitchFamily="18" charset="0"/>
              </a:rPr>
              <a:t>menggunakan</a:t>
            </a:r>
            <a:r>
              <a:rPr lang="en-US" sz="22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Century Gothic" pitchFamily="34" charset="0"/>
                <a:cs typeface="Times New Roman" pitchFamily="18" charset="0"/>
              </a:rPr>
              <a:t>D</a:t>
            </a:r>
            <a:r>
              <a:rPr lang="id-ID" sz="2200" dirty="0" smtClean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Century Gothic" pitchFamily="34" charset="0"/>
                <a:cs typeface="Times New Roman" pitchFamily="18" charset="0"/>
              </a:rPr>
              <a:t>tabel</a:t>
            </a:r>
            <a:r>
              <a:rPr lang="en-US" sz="2200" dirty="0" smtClean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sz="2200" dirty="0">
                <a:latin typeface="Century Gothic" pitchFamily="34" charset="0"/>
                <a:cs typeface="Times New Roman" pitchFamily="18" charset="0"/>
              </a:rPr>
              <a:t>= 1,36/√N </a:t>
            </a:r>
          </a:p>
          <a:p>
            <a:pPr marL="274320" indent="-274320" algn="just">
              <a:lnSpc>
                <a:spcPct val="110000"/>
              </a:lnSpc>
              <a:spcBef>
                <a:spcPts val="580"/>
              </a:spcBef>
              <a:buNone/>
              <a:defRPr/>
            </a:pPr>
            <a:r>
              <a:rPr lang="en-US" sz="2200" dirty="0">
                <a:latin typeface="Century Gothic" pitchFamily="34" charset="0"/>
                <a:cs typeface="Times New Roman" pitchFamily="18" charset="0"/>
              </a:rPr>
              <a:t>			</a:t>
            </a:r>
            <a:r>
              <a:rPr lang="en-US" sz="2200" dirty="0" err="1">
                <a:latin typeface="Century Gothic" pitchFamily="34" charset="0"/>
                <a:cs typeface="Times New Roman" pitchFamily="18" charset="0"/>
              </a:rPr>
              <a:t>Jadi</a:t>
            </a:r>
            <a:r>
              <a:rPr lang="en-US" sz="2200" dirty="0">
                <a:latin typeface="Century Gothic" pitchFamily="34" charset="0"/>
                <a:cs typeface="Times New Roman" pitchFamily="18" charset="0"/>
              </a:rPr>
              <a:t> 1,36/√39 = 0,218</a:t>
            </a:r>
          </a:p>
          <a:p>
            <a:pPr marL="0" indent="0">
              <a:buNone/>
            </a:pP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xmlns="" val="92576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764704"/>
            <a:ext cx="8280920" cy="5472608"/>
          </a:xfrm>
          <a:noFill/>
          <a:ln w="38100">
            <a:noFill/>
            <a:prstDash val="lgDashDotDot"/>
          </a:ln>
        </p:spPr>
        <p:txBody>
          <a:bodyPr>
            <a:normAutofit/>
          </a:bodyPr>
          <a:lstStyle/>
          <a:p>
            <a:pPr>
              <a:spcBef>
                <a:spcPts val="580"/>
              </a:spcBef>
              <a:defRPr/>
            </a:pPr>
            <a:r>
              <a:rPr lang="en-US" sz="2400" dirty="0" err="1"/>
              <a:t>Selanjutnya</a:t>
            </a:r>
            <a:r>
              <a:rPr lang="en-US" sz="2400" dirty="0"/>
              <a:t> </a:t>
            </a:r>
            <a:r>
              <a:rPr lang="en-US" sz="2400" dirty="0" err="1"/>
              <a:t>lihat</a:t>
            </a:r>
            <a:r>
              <a:rPr lang="en-US" sz="2400" dirty="0"/>
              <a:t> </a:t>
            </a:r>
            <a:r>
              <a:rPr lang="en-US" sz="2400" dirty="0" err="1"/>
              <a:t>angka</a:t>
            </a:r>
            <a:r>
              <a:rPr lang="en-US" sz="2400" dirty="0"/>
              <a:t> </a:t>
            </a:r>
            <a:r>
              <a:rPr lang="en-US" sz="2400" dirty="0" err="1"/>
              <a:t>tertinggi</a:t>
            </a:r>
            <a:r>
              <a:rPr lang="en-US" sz="2400" dirty="0"/>
              <a:t> di a</a:t>
            </a:r>
            <a:r>
              <a:rPr lang="en-US" sz="2400" baseline="-25000" dirty="0">
                <a:latin typeface="Aldhabi"/>
                <a:cs typeface="Aldhabi"/>
              </a:rPr>
              <a:t>1</a:t>
            </a:r>
            <a:r>
              <a:rPr lang="en-US" sz="2400" dirty="0">
                <a:latin typeface="Aldhabi"/>
                <a:cs typeface="Aldhabi"/>
              </a:rPr>
              <a:t> </a:t>
            </a:r>
            <a:endParaRPr lang="id-ID" sz="2400" dirty="0"/>
          </a:p>
          <a:p>
            <a:pPr>
              <a:spcBef>
                <a:spcPts val="580"/>
              </a:spcBef>
              <a:defRPr/>
            </a:pPr>
            <a:r>
              <a:rPr lang="en-US" sz="2400" dirty="0" err="1" smtClean="0"/>
              <a:t>Kriteria</a:t>
            </a:r>
            <a:r>
              <a:rPr lang="en-US" sz="2400" dirty="0"/>
              <a:t>: </a:t>
            </a:r>
            <a:endParaRPr lang="id-ID" sz="2400" dirty="0"/>
          </a:p>
          <a:p>
            <a:pPr marL="268288" indent="0">
              <a:spcBef>
                <a:spcPts val="580"/>
              </a:spcBef>
              <a:buNone/>
              <a:defRPr/>
            </a:pPr>
            <a:r>
              <a:rPr lang="en-US" sz="2400" dirty="0" smtClean="0"/>
              <a:t>H</a:t>
            </a:r>
            <a:r>
              <a:rPr lang="en-US" sz="2400" dirty="0" smtClean="0">
                <a:latin typeface="Aldhabi"/>
                <a:cs typeface="Aldhabi"/>
              </a:rPr>
              <a:t>o</a:t>
            </a:r>
            <a:r>
              <a:rPr lang="id-ID" sz="2400" dirty="0">
                <a:latin typeface="Aldhabi"/>
                <a:cs typeface="Aldhabi"/>
              </a:rPr>
              <a:t> </a:t>
            </a:r>
            <a:r>
              <a:rPr lang="en-US" sz="2800" dirty="0" err="1" smtClean="0">
                <a:cs typeface="Aldhabi"/>
              </a:rPr>
              <a:t>diterima</a:t>
            </a:r>
            <a:r>
              <a:rPr lang="en-US" sz="2800" dirty="0" smtClean="0">
                <a:cs typeface="Aldhabi"/>
              </a:rPr>
              <a:t> </a:t>
            </a:r>
            <a:r>
              <a:rPr lang="en-US" sz="2800" dirty="0" err="1">
                <a:cs typeface="Aldhabi"/>
              </a:rPr>
              <a:t>jika</a:t>
            </a:r>
            <a:r>
              <a:rPr lang="en-US" sz="2800" dirty="0">
                <a:cs typeface="Aldhabi"/>
              </a:rPr>
              <a:t> </a:t>
            </a:r>
            <a:r>
              <a:rPr lang="en-US" sz="2400" dirty="0"/>
              <a:t>a</a:t>
            </a:r>
            <a:r>
              <a:rPr lang="en-US" sz="2400" baseline="-25000" dirty="0">
                <a:latin typeface="Aldhabi"/>
                <a:cs typeface="Aldhabi"/>
              </a:rPr>
              <a:t>1</a:t>
            </a:r>
            <a:r>
              <a:rPr lang="en-US" sz="2400" dirty="0">
                <a:latin typeface="Aldhabi"/>
                <a:cs typeface="Aldhabi"/>
              </a:rPr>
              <a:t> </a:t>
            </a:r>
            <a:r>
              <a:rPr lang="en-US" sz="2800" dirty="0" err="1">
                <a:cs typeface="Aldhabi"/>
              </a:rPr>
              <a:t>maksimum</a:t>
            </a:r>
            <a:r>
              <a:rPr lang="en-US" sz="2800" dirty="0">
                <a:cs typeface="Aldhabi"/>
              </a:rPr>
              <a:t> </a:t>
            </a:r>
            <a:r>
              <a:rPr lang="en-US" sz="2400" dirty="0"/>
              <a:t>≤  </a:t>
            </a:r>
            <a:r>
              <a:rPr lang="en-US" sz="2400" dirty="0" smtClean="0"/>
              <a:t>D</a:t>
            </a:r>
            <a:r>
              <a:rPr lang="id-ID" sz="2400" dirty="0" smtClean="0"/>
              <a:t> </a:t>
            </a:r>
            <a:r>
              <a:rPr lang="en-US" sz="2400" dirty="0" err="1" smtClean="0">
                <a:latin typeface="Aldhabi" pitchFamily="2" charset="-78"/>
                <a:cs typeface="Aldhabi" pitchFamily="2" charset="-78"/>
              </a:rPr>
              <a:t>tabel</a:t>
            </a:r>
            <a:endParaRPr lang="id-ID" sz="2400" dirty="0">
              <a:latin typeface="Aldhabi" pitchFamily="2" charset="-78"/>
              <a:cs typeface="Aldhabi" pitchFamily="2" charset="-78"/>
            </a:endParaRPr>
          </a:p>
          <a:p>
            <a:pPr marL="268288" indent="0">
              <a:spcBef>
                <a:spcPts val="580"/>
              </a:spcBef>
              <a:buNone/>
              <a:defRPr/>
            </a:pPr>
            <a:r>
              <a:rPr lang="en-US" sz="2400" dirty="0" smtClean="0"/>
              <a:t>H</a:t>
            </a:r>
            <a:r>
              <a:rPr lang="en-US" sz="2400" dirty="0" smtClean="0">
                <a:latin typeface="Aldhabi"/>
                <a:cs typeface="Aldhabi"/>
              </a:rPr>
              <a:t>o</a:t>
            </a:r>
            <a:r>
              <a:rPr lang="id-ID" sz="2400" dirty="0" smtClean="0">
                <a:latin typeface="Aldhabi"/>
                <a:cs typeface="Aldhabi"/>
              </a:rPr>
              <a:t> </a:t>
            </a:r>
            <a:r>
              <a:rPr lang="en-US" sz="2400" dirty="0" err="1" smtClean="0">
                <a:cs typeface="Aldhabi"/>
              </a:rPr>
              <a:t>ditolak</a:t>
            </a:r>
            <a:r>
              <a:rPr lang="en-US" sz="2400" dirty="0" smtClean="0">
                <a:cs typeface="Aldhabi"/>
              </a:rPr>
              <a:t> </a:t>
            </a:r>
            <a:r>
              <a:rPr lang="en-US" sz="2400" dirty="0" err="1">
                <a:cs typeface="Aldhabi"/>
              </a:rPr>
              <a:t>jika</a:t>
            </a:r>
            <a:r>
              <a:rPr lang="en-US" sz="2400" dirty="0">
                <a:cs typeface="Aldhabi"/>
              </a:rPr>
              <a:t> </a:t>
            </a:r>
            <a:r>
              <a:rPr lang="en-US" sz="2400" dirty="0"/>
              <a:t>a</a:t>
            </a:r>
            <a:r>
              <a:rPr lang="en-US" sz="2400" baseline="-25000" dirty="0">
                <a:latin typeface="Aldhabi"/>
                <a:cs typeface="Aldhabi"/>
              </a:rPr>
              <a:t>1</a:t>
            </a:r>
            <a:r>
              <a:rPr lang="en-US" sz="2400" dirty="0">
                <a:latin typeface="Aldhabi"/>
                <a:cs typeface="Aldhabi"/>
              </a:rPr>
              <a:t> </a:t>
            </a:r>
            <a:r>
              <a:rPr lang="en-US" sz="2400" dirty="0" err="1">
                <a:cs typeface="Aldhabi"/>
              </a:rPr>
              <a:t>maksimum</a:t>
            </a:r>
            <a:r>
              <a:rPr lang="en-US" sz="2400" dirty="0">
                <a:cs typeface="Aldhabi"/>
              </a:rPr>
              <a:t> &gt; </a:t>
            </a:r>
            <a:r>
              <a:rPr lang="en-US" sz="2400" dirty="0" smtClean="0"/>
              <a:t>D</a:t>
            </a:r>
            <a:r>
              <a:rPr lang="id-ID" sz="2400" dirty="0" smtClean="0"/>
              <a:t> </a:t>
            </a:r>
            <a:r>
              <a:rPr lang="en-US" sz="2400" dirty="0" err="1" smtClean="0">
                <a:latin typeface="Aldhabi" pitchFamily="2" charset="-78"/>
                <a:cs typeface="Aldhabi" pitchFamily="2" charset="-78"/>
              </a:rPr>
              <a:t>tabel</a:t>
            </a:r>
            <a:r>
              <a:rPr lang="en-US" sz="2400" dirty="0" smtClean="0"/>
              <a:t> </a:t>
            </a:r>
            <a:endParaRPr lang="en-US" sz="2400" dirty="0"/>
          </a:p>
          <a:p>
            <a:pPr marL="268288" indent="0">
              <a:spcBef>
                <a:spcPts val="580"/>
              </a:spcBef>
              <a:buNone/>
              <a:defRPr/>
            </a:pPr>
            <a:endParaRPr lang="id-ID" dirty="0" smtClean="0">
              <a:latin typeface="Aldhabi" pitchFamily="2" charset="-78"/>
              <a:cs typeface="Aldhabi" pitchFamily="2" charset="-78"/>
            </a:endParaRPr>
          </a:p>
          <a:p>
            <a:pPr marL="268288" indent="0">
              <a:spcBef>
                <a:spcPts val="580"/>
              </a:spcBef>
              <a:buNone/>
              <a:defRPr/>
            </a:pPr>
            <a:endParaRPr lang="id-ID" dirty="0">
              <a:latin typeface="Aldhabi" pitchFamily="2" charset="-78"/>
              <a:cs typeface="Aldhabi" pitchFamily="2" charset="-78"/>
            </a:endParaRPr>
          </a:p>
          <a:p>
            <a:pPr marL="268288" indent="0">
              <a:spcBef>
                <a:spcPts val="580"/>
              </a:spcBef>
              <a:buNone/>
              <a:defRPr/>
            </a:pPr>
            <a:endParaRPr lang="id-ID" dirty="0" smtClean="0">
              <a:latin typeface="Aldhabi" pitchFamily="2" charset="-78"/>
              <a:cs typeface="Aldhabi" pitchFamily="2" charset="-78"/>
            </a:endParaRPr>
          </a:p>
          <a:p>
            <a:pPr marL="268288" indent="0">
              <a:spcBef>
                <a:spcPts val="580"/>
              </a:spcBef>
              <a:buNone/>
              <a:defRPr/>
            </a:pPr>
            <a:endParaRPr lang="en-US" dirty="0">
              <a:latin typeface="Aldhabi" pitchFamily="2" charset="-78"/>
              <a:cs typeface="Aldhabi" pitchFamily="2" charset="-78"/>
            </a:endParaRPr>
          </a:p>
          <a:p>
            <a:pPr marL="268288" indent="0">
              <a:spcBef>
                <a:spcPts val="580"/>
              </a:spcBef>
              <a:buNone/>
              <a:defRPr/>
            </a:pPr>
            <a:endParaRPr lang="id-ID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68288" indent="0">
              <a:spcBef>
                <a:spcPts val="580"/>
              </a:spcBef>
              <a:buNone/>
              <a:defRPr/>
            </a:pPr>
            <a:endParaRPr lang="id-ID" dirty="0" smtClean="0">
              <a:latin typeface="Times New Roman" pitchFamily="18" charset="0"/>
              <a:cs typeface="Times New Roman" pitchFamily="18" charset="0"/>
            </a:endParaRPr>
          </a:p>
          <a:p>
            <a:pPr marL="268288" indent="0">
              <a:spcBef>
                <a:spcPts val="580"/>
              </a:spcBef>
              <a:buNone/>
              <a:defRPr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diterima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diartikan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data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dinyatakan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distribusi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normal</a:t>
            </a:r>
          </a:p>
          <a:p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1547664" y="2852936"/>
            <a:ext cx="6192689" cy="20882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indent="-274320" algn="ctr">
              <a:spcBef>
                <a:spcPts val="580"/>
              </a:spcBef>
              <a:buNone/>
              <a:defRPr/>
            </a:pPr>
            <a:endParaRPr lang="id-ID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>
              <a:spcBef>
                <a:spcPts val="580"/>
              </a:spcBef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maksimum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0,091</a:t>
            </a:r>
            <a:endParaRPr lang="id-ID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>
              <a:spcBef>
                <a:spcPts val="580"/>
              </a:spcBef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a1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maksimum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≤ 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Dtabel</a:t>
            </a:r>
            <a:endParaRPr lang="id-ID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>
              <a:spcBef>
                <a:spcPts val="580"/>
              </a:spcBef>
              <a:buNone/>
              <a:defRPr/>
            </a:pPr>
            <a:r>
              <a:rPr lang="id-ID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D tabel = 0,218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endParaRPr lang="id-ID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>
              <a:spcBef>
                <a:spcPts val="580"/>
              </a:spcBef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0,091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≤  0,218</a:t>
            </a:r>
          </a:p>
          <a:p>
            <a:pPr algn="ctr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300678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85010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d-ID" sz="3200" dirty="0" smtClean="0"/>
              <a:t>Dengan uji lilifors, apakah data berikut berdistribusi normal?</a:t>
            </a:r>
            <a:endParaRPr lang="id-ID" sz="3200" dirty="0"/>
          </a:p>
        </p:txBody>
      </p:sp>
      <p:pic>
        <p:nvPicPr>
          <p:cNvPr id="4" name="Content Placeholder 3" descr="WP_20161112_00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83568" y="1484784"/>
            <a:ext cx="7776864" cy="4497185"/>
          </a:xfrm>
        </p:spPr>
      </p:pic>
    </p:spTree>
    <p:extLst>
      <p:ext uri="{BB962C8B-B14F-4D97-AF65-F5344CB8AC3E}">
        <p14:creationId xmlns:p14="http://schemas.microsoft.com/office/powerpoint/2010/main" xmlns="" val="421450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476</TotalTime>
  <Words>810</Words>
  <Application>Microsoft Office PowerPoint</Application>
  <PresentationFormat>On-screen Show (4:3)</PresentationFormat>
  <Paragraphs>254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Pushpin</vt:lpstr>
      <vt:lpstr>Statistika Dasar</vt:lpstr>
      <vt:lpstr>Uji Normalitas</vt:lpstr>
      <vt:lpstr>Slide 3</vt:lpstr>
      <vt:lpstr>Dengan uji Kolmogorov-Smirnov, apakah data berikut berdistribusi normal?</vt:lpstr>
      <vt:lpstr>Langkah pengerjaan :</vt:lpstr>
      <vt:lpstr>Slide 6</vt:lpstr>
      <vt:lpstr>Slide 7</vt:lpstr>
      <vt:lpstr>Slide 8</vt:lpstr>
      <vt:lpstr>Dengan uji lilifors, apakah data berikut berdistribusi normal?</vt:lpstr>
      <vt:lpstr>Slide 10</vt:lpstr>
      <vt:lpstr>Slide 11</vt:lpstr>
      <vt:lpstr>Slide 12</vt:lpstr>
      <vt:lpstr>Uji Homogenitas</vt:lpstr>
      <vt:lpstr>Uji Harley</vt:lpstr>
      <vt:lpstr>Contoh soal :</vt:lpstr>
      <vt:lpstr>Dengan uji Harley, apakah variansi keempat kelompok tersebut homogen?</vt:lpstr>
      <vt:lpstr>Uji Cochran</vt:lpstr>
      <vt:lpstr>Dengan uji Cochran, apakah variansi keempat kelompok tersebut homogen?</vt:lpstr>
      <vt:lpstr>Slide 19</vt:lpstr>
      <vt:lpstr>Rumus-rumus yang digunakan dalam Uji Levene :</vt:lpstr>
      <vt:lpstr>Langkah pengerjaan : </vt:lpstr>
      <vt:lpstr>Slide 22</vt:lpstr>
      <vt:lpstr>Slide 23</vt:lpstr>
      <vt:lpstr>Slide 24</vt:lpstr>
      <vt:lpstr>Slide 25</vt:lpstr>
      <vt:lpstr>Apakah keempat kelompok berikut memiliki variansi yang homogen?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Statistika Dasar</dc:title>
  <dc:creator>Khaola</dc:creator>
  <cp:lastModifiedBy>Alberth</cp:lastModifiedBy>
  <cp:revision>169</cp:revision>
  <dcterms:created xsi:type="dcterms:W3CDTF">2016-11-12T13:07:01Z</dcterms:created>
  <dcterms:modified xsi:type="dcterms:W3CDTF">2018-04-09T04:16:17Z</dcterms:modified>
</cp:coreProperties>
</file>