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pitchFamily="34" charset="0"/>
        <a:sym typeface="Arial" pitchFamily="34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pitchFamily="34" charset="0"/>
        <a:sym typeface="Arial" pitchFamily="34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pitchFamily="34" charset="0"/>
        <a:sym typeface="Arial" pitchFamily="34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pitchFamily="34" charset="0"/>
        <a:sym typeface="Arial" pitchFamily="34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baseline="0">
        <a:solidFill>
          <a:schemeClr val="dk1"/>
        </a:solidFill>
        <a:latin typeface="Arial" pitchFamily="34" charset="0"/>
        <a:sym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Header Placeholder 1048676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endParaRPr lang="zh-CN" altLang="en-US" sz="1200"/>
          </a:p>
        </p:txBody>
      </p:sp>
      <p:sp>
        <p:nvSpPr>
          <p:cNvPr id="1048678" name="Date Placeholder 1048677"/>
          <p:cNvSpPr>
            <a:spLocks noGrp="1"/>
          </p:cNvSpPr>
          <p:nvPr>
            <p:ph type="dt" sz="quarter" idx="1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/>
            <a:endParaRPr lang="zh-CN" altLang="en-US" sz="1200"/>
          </a:p>
        </p:txBody>
      </p:sp>
      <p:sp>
        <p:nvSpPr>
          <p:cNvPr id="1048679" name="Footer Placeholder 1048678"/>
          <p:cNvSpPr>
            <a:spLocks noGrp="1"/>
          </p:cNvSpPr>
          <p:nvPr>
            <p:ph type="ftr" sz="quarter" idx="2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/>
            <a:endParaRPr lang="zh-CN" altLang="en-US" sz="1200"/>
          </a:p>
        </p:txBody>
      </p:sp>
      <p:sp>
        <p:nvSpPr>
          <p:cNvPr id="1048680" name="Slide Number Placeholder 1048679"/>
          <p:cNvSpPr>
            <a:spLocks noGrp="1"/>
          </p:cNvSpPr>
          <p:nvPr>
            <p:ph type="sldNum" sz="quarter" idx="3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/>
            <a:fld id="{566ABCEB-ACFC-4714-9973-3DA970169C29}" type="slidenum">
              <a:rPr lang="zh-CN" altLang="en-US" sz="1200"/>
              <a:pPr lvl="0" algn="r"/>
              <a:t>‹#›</a:t>
            </a:fld>
            <a:endParaRPr lang="zh-CN" altLang="en-US" sz="1200"/>
          </a:p>
        </p:txBody>
      </p:sp>
    </p:spTree>
  </p:cSld>
  <p:clrMap bg1="dk1" tx1="dk1" bg2="dk1" tx2="dk1" accent1="dk1" accent2="dk1" accent3="dk1" accent4="dk1" accent5="dk1" accent6="dk1" hlink="dk1" folHlink="dk1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Header Placeholder 104867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672" name="Date Placeholder 1048671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 algn="r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673" name="Slide Image Placeholder 1048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74" name="Notes Placeholder 1048673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675" name="Footer Placeholder 1048674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eaLnBrk="1" latinLnBrk="1" hangingPunct="1"/>
            <a:endParaRPr lang="zh-CN" altLang="en-US" sz="1200">
              <a:latin typeface="Calibri" pitchFamily="34" charset="0"/>
            </a:endParaRPr>
          </a:p>
        </p:txBody>
      </p:sp>
      <p:sp>
        <p:nvSpPr>
          <p:cNvPr id="1048676" name="Slide Number Placeholder 1048675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/>
            <a:fld id="{566ABCEB-ACFC-4714-9973-3DA970169C29}" type="slidenum">
              <a:rPr lang="zh-CN" altLang="en-US" sz="12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200">
              <a:latin typeface="Calibri" pitchFamily="34" charset="0"/>
            </a:endParaRPr>
          </a:p>
        </p:txBody>
      </p:sp>
    </p:spTree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Slide Image Placeholder 104859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594" name="Notes Placeholder 104859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595" name="TextBox 104859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Image Placeholder 104859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599" name="Notes Placeholder 104859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00" name="TextBox 104859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04860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4" name="Notes Placeholder 104860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05" name="TextBox 104860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Slide Image Placeholder 104860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09" name="Notes Placeholder 104860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10" name="TextBox 104860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04861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14" name="Notes Placeholder 104861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15" name="TextBox 104861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Slide Image Placeholder 104861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19" name="Notes Placeholder 104861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20" name="TextBox 104861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04862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24" name="Notes Placeholder 104862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25" name="TextBox 1048624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Slide Image Placeholder 104862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</a:ln>
        </p:spPr>
        <p:txBody>
          <a:bodyPr lIns="91440" tIns="45720" rIns="91440" bIns="45720" anchor="ctr"/>
          <a:lstStyle/>
          <a:p>
            <a:endParaRPr/>
          </a:p>
        </p:txBody>
      </p:sp>
      <p:sp>
        <p:nvSpPr>
          <p:cNvPr id="1048629" name="Notes Placeholder 104862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endParaRPr lang="zh-CN" altLang="en-US"/>
          </a:p>
        </p:txBody>
      </p:sp>
      <p:sp>
        <p:nvSpPr>
          <p:cNvPr id="1048630" name="TextBox 1048629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/>
          <a:p>
            <a:pPr lvl="0" algn="r" eaLnBrk="1" latinLnBrk="1" hangingPunct="1">
              <a:spcBef>
                <a:spcPct val="0"/>
              </a:spcBef>
            </a:pPr>
            <a:fld id="{566ABCEB-ACFC-4714-9973-3DA970169C29}" type="slidenum">
              <a:rPr lang="zh-CN" altLang="en-US"/>
              <a:pPr lvl="0" algn="r" eaLnBrk="1" latinLnBrk="1" hangingPunct="1">
                <a:spcBef>
                  <a:spcPct val="0"/>
                </a:spcBef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097153"/>
          <p:cNvPicPr>
            <a:picLocks/>
          </p:cNvPicPr>
          <p:nvPr/>
        </p:nvPicPr>
        <p:blipFill>
          <a:blip r:embed="rId3"/>
          <a:srcRect l="1051" r="800" b="504"/>
          <a:stretch>
            <a:fillRect/>
          </a:stretch>
        </p:blipFill>
        <p:spPr>
          <a:xfrm>
            <a:off x="-36512" y="-26987"/>
            <a:ext cx="9204325" cy="688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3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4" name="Footer Placeholder 104858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5" name="Slide Number Placeholder 104858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09718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4" name="Picture 209718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9050" y="822325"/>
            <a:ext cx="9182100" cy="9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5" name="Picture 2097184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560512"/>
            <a:ext cx="9144000" cy="4840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9" name="Date Placeholder 104864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Footer Placeholder 104864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1" name="Slide Number Placeholder 104865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09717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5" name="Picture 209717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12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6" name="Picture 2097175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3787" y="3644900"/>
            <a:ext cx="5108575" cy="414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35" name="Straight Connector 3145734"/>
          <p:cNvCxnSpPr>
            <a:cxnSpLocks/>
          </p:cNvCxnSpPr>
          <p:nvPr/>
        </p:nvCxnSpPr>
        <p:spPr>
          <a:xfrm>
            <a:off x="3962400" y="4038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6" name="Straight Connector 3145735"/>
          <p:cNvCxnSpPr>
            <a:cxnSpLocks/>
          </p:cNvCxnSpPr>
          <p:nvPr/>
        </p:nvCxnSpPr>
        <p:spPr>
          <a:xfrm>
            <a:off x="3962400" y="4800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7" name="Straight Connector 3145736"/>
          <p:cNvCxnSpPr>
            <a:cxnSpLocks/>
          </p:cNvCxnSpPr>
          <p:nvPr/>
        </p:nvCxnSpPr>
        <p:spPr>
          <a:xfrm>
            <a:off x="3962400" y="5181600"/>
            <a:ext cx="46482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8" name="Straight Connector 3145737"/>
          <p:cNvCxnSpPr>
            <a:cxnSpLocks/>
          </p:cNvCxnSpPr>
          <p:nvPr/>
        </p:nvCxnSpPr>
        <p:spPr>
          <a:xfrm>
            <a:off x="4038600" y="5562600"/>
            <a:ext cx="46482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9" name="Straight Connector 3145738"/>
          <p:cNvCxnSpPr>
            <a:cxnSpLocks/>
          </p:cNvCxnSpPr>
          <p:nvPr/>
        </p:nvCxnSpPr>
        <p:spPr>
          <a:xfrm>
            <a:off x="4038600" y="60198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77" name="Picture 2097176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38550" y="5602287"/>
            <a:ext cx="51085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8" name="Picture 2097177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38550" y="4041775"/>
            <a:ext cx="5103812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9" name="Picture 2097178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4900" y="4400550"/>
            <a:ext cx="5108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Picture 2097179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44900" y="4779962"/>
            <a:ext cx="5108575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1" name="Picture 2097180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44900" y="5181600"/>
            <a:ext cx="51085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2" name="Picture 2097181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644900" y="3249612"/>
            <a:ext cx="51085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41" name="Rectangle 1048640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404040"/>
                </a:solidFill>
                <a:ea typeface="Arial" pitchFamily="34" charset="0"/>
              </a:rPr>
              <a:t>Materi Sebelum UTS </a:t>
            </a:r>
          </a:p>
        </p:txBody>
      </p:sp>
      <p:cxnSp>
        <p:nvCxnSpPr>
          <p:cNvPr id="3145740" name="Straight Connector 3145739"/>
          <p:cNvCxnSpPr>
            <a:cxnSpLocks/>
          </p:cNvCxnSpPr>
          <p:nvPr/>
        </p:nvCxnSpPr>
        <p:spPr>
          <a:xfrm>
            <a:off x="3962400" y="3657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41" name="Straight Connector 3145740"/>
          <p:cNvCxnSpPr>
            <a:cxnSpLocks/>
          </p:cNvCxnSpPr>
          <p:nvPr/>
        </p:nvCxnSpPr>
        <p:spPr>
          <a:xfrm>
            <a:off x="3962400" y="4419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44" name="Date Placeholder 10486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5" name="Footer Placeholder 104864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6" name="Slide Number Placeholder 104864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09716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6" name="Picture 209716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12" y="-762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7" name="Picture 209716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33787" y="3644900"/>
            <a:ext cx="5108575" cy="4143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8" name="Straight Connector 3145727"/>
          <p:cNvCxnSpPr>
            <a:cxnSpLocks/>
          </p:cNvCxnSpPr>
          <p:nvPr/>
        </p:nvCxnSpPr>
        <p:spPr>
          <a:xfrm>
            <a:off x="3962400" y="4038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29" name="Straight Connector 3145728"/>
          <p:cNvCxnSpPr>
            <a:cxnSpLocks/>
          </p:cNvCxnSpPr>
          <p:nvPr/>
        </p:nvCxnSpPr>
        <p:spPr>
          <a:xfrm>
            <a:off x="3962400" y="4800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0" name="Straight Connector 3145729"/>
          <p:cNvCxnSpPr>
            <a:cxnSpLocks/>
          </p:cNvCxnSpPr>
          <p:nvPr/>
        </p:nvCxnSpPr>
        <p:spPr>
          <a:xfrm>
            <a:off x="3962400" y="5181600"/>
            <a:ext cx="46482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1" name="Straight Connector 3145730"/>
          <p:cNvCxnSpPr>
            <a:cxnSpLocks/>
          </p:cNvCxnSpPr>
          <p:nvPr/>
        </p:nvCxnSpPr>
        <p:spPr>
          <a:xfrm>
            <a:off x="4038600" y="5562600"/>
            <a:ext cx="46482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2" name="Straight Connector 3145731"/>
          <p:cNvCxnSpPr>
            <a:cxnSpLocks/>
          </p:cNvCxnSpPr>
          <p:nvPr/>
        </p:nvCxnSpPr>
        <p:spPr>
          <a:xfrm>
            <a:off x="4038600" y="60198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pic>
        <p:nvPicPr>
          <p:cNvPr id="2097168" name="Picture 2097167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38550" y="5602287"/>
            <a:ext cx="5108575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9" name="Picture 2097168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38550" y="4041775"/>
            <a:ext cx="5103812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Picture 2097169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4900" y="4400550"/>
            <a:ext cx="5108575" cy="37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Picture 2097170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44900" y="4779962"/>
            <a:ext cx="5108575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Picture 209717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44900" y="5181600"/>
            <a:ext cx="51085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3" name="Picture 2097172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644900" y="3249612"/>
            <a:ext cx="51085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5" name="Rectangle 1048634"/>
          <p:cNvSpPr/>
          <p:nvPr/>
        </p:nvSpPr>
        <p:spPr>
          <a:xfrm>
            <a:off x="3124200" y="2622550"/>
            <a:ext cx="3238500" cy="461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zh-CN" altLang="en-US" sz="2400" b="1">
                <a:solidFill>
                  <a:srgbClr val="404040"/>
                </a:solidFill>
                <a:ea typeface="Arial" pitchFamily="34" charset="0"/>
              </a:rPr>
              <a:t>Materi Sesudah UTS </a:t>
            </a:r>
          </a:p>
        </p:txBody>
      </p:sp>
      <p:cxnSp>
        <p:nvCxnSpPr>
          <p:cNvPr id="3145733" name="Straight Connector 3145732"/>
          <p:cNvCxnSpPr>
            <a:cxnSpLocks/>
          </p:cNvCxnSpPr>
          <p:nvPr/>
        </p:nvCxnSpPr>
        <p:spPr>
          <a:xfrm>
            <a:off x="3962400" y="3657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cxnSp>
        <p:nvCxnSpPr>
          <p:cNvPr id="3145734" name="Straight Connector 3145733"/>
          <p:cNvCxnSpPr>
            <a:cxnSpLocks/>
          </p:cNvCxnSpPr>
          <p:nvPr/>
        </p:nvCxnSpPr>
        <p:spPr>
          <a:xfrm>
            <a:off x="3962400" y="4419600"/>
            <a:ext cx="4724400" cy="1587"/>
          </a:xfrm>
          <a:prstGeom prst="line">
            <a:avLst/>
          </a:prstGeom>
          <a:noFill/>
          <a:ln w="25400" cap="flat" cmpd="sng">
            <a:solidFill>
              <a:schemeClr val="lt1">
                <a:alpha val="100000"/>
              </a:schemeClr>
            </a:solidFill>
            <a:prstDash val="solid"/>
            <a:miter/>
          </a:ln>
        </p:spPr>
      </p:cxnSp>
      <p:sp>
        <p:nvSpPr>
          <p:cNvPr id="1048638" name="Date Placeholder 104863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Footer Placeholder 104863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0" name="Slide Number Placeholder 104863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9387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zh-CN" altLang="en-US" sz="1400">
                <a:latin typeface="Calibri" pitchFamily="34" charset="0"/>
              </a:rPr>
              <a:pPr lvl="0" algn="r" eaLnBrk="1" latinLnBrk="1" hangingPunct="1"/>
              <a:t>‹#›</a:t>
            </a:fld>
            <a:endParaRPr lang="zh-CN" altLang="en-US" sz="1400"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8" name="TextBox 1048587"/>
          <p:cNvSpPr txBox="1"/>
          <p:nvPr/>
        </p:nvSpPr>
        <p:spPr>
          <a:xfrm>
            <a:off x="3222625" y="3657600"/>
            <a:ext cx="5638800" cy="1631216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lt1"/>
                </a:solidFill>
                <a:latin typeface="Arial" pitchFamily="34" charset="0"/>
              </a:rPr>
              <a:t>Ketrampilan Memberikan Konseling Anak</a:t>
            </a:r>
          </a:p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err="1" smtClean="0">
                <a:solidFill>
                  <a:schemeClr val="lt1"/>
                </a:solidFill>
                <a:latin typeface="Arial" pitchFamily="34" charset="0"/>
              </a:rPr>
              <a:t>Pertemuan</a:t>
            </a:r>
            <a:r>
              <a:rPr lang="en-US" altLang="zh-CN" sz="2000" b="1" dirty="0" smtClean="0">
                <a:solidFill>
                  <a:schemeClr val="lt1"/>
                </a:solidFill>
                <a:latin typeface="Arial" pitchFamily="34" charset="0"/>
              </a:rPr>
              <a:t> 10</a:t>
            </a:r>
            <a:endParaRPr lang="zh-CN" altLang="en-US" dirty="0"/>
          </a:p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lt1"/>
                </a:solidFill>
                <a:latin typeface="Arial" pitchFamily="34" charset="0"/>
              </a:rPr>
              <a:t>Prodi </a:t>
            </a:r>
            <a:r>
              <a:rPr lang="zh-CN" altLang="en-US" sz="2000" b="1" dirty="0">
                <a:solidFill>
                  <a:schemeClr val="lt1"/>
                </a:solidFill>
                <a:latin typeface="Arial" pitchFamily="34" charset="0"/>
              </a:rPr>
              <a:t>Pendidikan Guru Sekolah Dasar</a:t>
            </a:r>
          </a:p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lt1"/>
                </a:solidFill>
                <a:latin typeface="Arial" pitchFamily="34" charset="0"/>
              </a:rPr>
              <a:t>Fakultas Ilmu dan Pendidikan</a:t>
            </a:r>
          </a:p>
          <a:p>
            <a:pPr marL="0" lvl="0" indent="0" algn="ctr" eaLnBrk="1" latinLnBrk="1" hangingPunct="1">
              <a:spcBef>
                <a:spcPct val="0"/>
              </a:spcBef>
              <a:buFontTx/>
              <a:buNone/>
            </a:pPr>
            <a:endParaRPr lang="zh-CN" altLang="en-US" sz="2000" b="1" dirty="0">
              <a:solidFill>
                <a:schemeClr val="lt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OBSERVASI</a:t>
            </a:r>
          </a:p>
        </p:txBody>
      </p:sp>
      <p:sp>
        <p:nvSpPr>
          <p:cNvPr id="1048590" name="Content Placeholder 104858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Penampilan Umum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Perilaku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Suasan Hati Fungsi Intelektual dan Proses Berfikir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Kemampuan Berbicara dan Bahasa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Kemampuan Motorik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Permainan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Hubungan Dengan Konselor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6" name="Title 104859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Mendengar Aktif</a:t>
            </a:r>
          </a:p>
        </p:txBody>
      </p:sp>
      <p:sp>
        <p:nvSpPr>
          <p:cNvPr id="1048597" name="Content Placeholder 104859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Bahasa tubuh yang sesuai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Penggunaan sedikit Respons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Penggunaan Refleksi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Penggunaan Kesimpulan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Membantu Anak Menceritakan Kisah dan Menyentuh Emosi Mereka ynag Kuat</a:t>
            </a:r>
          </a:p>
        </p:txBody>
      </p:sp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zh-CN" altLang="en-US" sz="2200">
              <a:latin typeface="Arial" pitchFamily="34" charset="0"/>
              <a:ea typeface="Arial" pitchFamily="34" charset="0"/>
            </a:endParaRP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Observasi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Pertanyaan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Media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Menghadapi Resistensi dan Transferensi</a:t>
            </a:r>
          </a:p>
        </p:txBody>
      </p:sp>
      <p:sp>
        <p:nvSpPr>
          <p:cNvPr id="1048607" name="Content Placeholder 104860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Mengatasi Resistensi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Menggunakan Mekanisme Bertahan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Perilaku Bertahan Lainnya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Kebutuhan Untuk Mengatasi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Mengenali Resistensi secara Langsung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Ketika Anak tidak Mampu Menghadapi Resistensi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Menghadapi Transferensi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1" name="Title 1048610"/>
          <p:cNvSpPr>
            <a:spLocks noGrp="1"/>
          </p:cNvSpPr>
          <p:nvPr>
            <p:ph type="title"/>
          </p:nvPr>
        </p:nvSpPr>
        <p:spPr>
          <a:xfrm>
            <a:off x="395287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Mengatasi Konsep Diri dan Keyakinan Diri yang Merusak</a:t>
            </a:r>
          </a:p>
        </p:txBody>
      </p:sp>
      <p:sp>
        <p:nvSpPr>
          <p:cNvPr id="1048612" name="Content Placeholder 104861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Konsep Diri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Keyakinan Diri yang Merusak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Melawan Keyakinan Diri yang Merusak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Pembingkaian Kembali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Normalisasi</a:t>
            </a:r>
          </a:p>
          <a:p>
            <a:pPr lvl="0" eaLnBrk="1" latinLnBrk="1" hangingPunct="1">
              <a:buNone/>
            </a:pPr>
            <a:endParaRPr lang="zh-CN" altLang="en-US" sz="2200">
              <a:latin typeface="Arial" pitchFamily="34" charset="0"/>
              <a:ea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6" name="Title 104861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Memfasilitasi Perubahan Secara Aktif</a:t>
            </a:r>
          </a:p>
        </p:txBody>
      </p:sp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Menggali opsi dan pilihan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Latihan dengan potongan komik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Mengambil Keputusan untuk Berubah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Strategi “Monster dalam Diriku”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Prosesn ‘berhenti – berpikir – berbuat’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Berlatih dan bereksperimen dengan perilaku baru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1" name="Title 1048620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Arial" pitchFamily="34" charset="0"/>
              </a:rPr>
              <a:t>Mengakhiri Konseling</a:t>
            </a:r>
          </a:p>
        </p:txBody>
      </p:sp>
      <p:sp>
        <p:nvSpPr>
          <p:cNvPr id="1048622" name="Content Placeholder 104862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marL="0" lvl="0" indent="0" eaLnBrk="1" latinLnBrk="1" hangingPunct="1">
              <a:buNone/>
            </a:pPr>
            <a:r>
              <a:rPr lang="zh-CN" altLang="en-US" sz="2200">
                <a:latin typeface="Arial" pitchFamily="34" charset="0"/>
                <a:ea typeface="Arial" pitchFamily="34" charset="0"/>
              </a:rPr>
              <a:t>Penyebab konselor sulit untuk mengakhiri konseling:</a:t>
            </a:r>
          </a:p>
          <a:p>
            <a:pPr marL="0" lvl="0" indent="0" eaLnBrk="1" latinLnBrk="1" hangingPunct="1">
              <a:buFont typeface="Arial" pitchFamily="34" charset="0"/>
              <a:buAutoNum type="arabicPeriod"/>
            </a:pPr>
            <a:r>
              <a:rPr sz="2200">
                <a:latin typeface="Arial" pitchFamily="34" charset="0"/>
                <a:ea typeface="Arial" pitchFamily="34" charset="0"/>
              </a:rPr>
              <a:t>Regresi</a:t>
            </a:r>
          </a:p>
          <a:p>
            <a:pPr marL="0" lvl="0" indent="0" eaLnBrk="1" latinLnBrk="1" hangingPunct="1">
              <a:buFont typeface="Arial" pitchFamily="34" charset="0"/>
              <a:buAutoNum type="arabicPeriod"/>
            </a:pPr>
            <a:r>
              <a:rPr sz="2200">
                <a:latin typeface="Arial" pitchFamily="34" charset="0"/>
                <a:ea typeface="Arial" pitchFamily="34" charset="0"/>
              </a:rPr>
              <a:t>Anak memunculkan masalah baru</a:t>
            </a:r>
          </a:p>
          <a:p>
            <a:pPr marL="0" lvl="0" indent="0" eaLnBrk="1" latinLnBrk="1" hangingPunct="1">
              <a:buFont typeface="Arial" pitchFamily="34" charset="0"/>
              <a:buAutoNum type="arabicPeriod"/>
            </a:pPr>
            <a:r>
              <a:rPr sz="2200">
                <a:latin typeface="Arial" pitchFamily="34" charset="0"/>
                <a:ea typeface="Arial" pitchFamily="34" charset="0"/>
              </a:rPr>
              <a:t>Konselor menjadi tergantung pada relasi konseling</a:t>
            </a:r>
          </a:p>
          <a:p>
            <a:pPr marL="0" lvl="0" indent="0" eaLnBrk="1" latinLnBrk="1" hangingPunct="1">
              <a:buNone/>
            </a:pPr>
            <a:endParaRPr sz="2200">
              <a:latin typeface="Arial" pitchFamily="34" charset="0"/>
              <a:ea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6" name="Title 1048625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</a:lstStyle>
          <a:p>
            <a:pPr lvl="0" eaLnBrk="1" latinLnBrk="1" hangingPunct="1">
              <a:spcBef>
                <a:spcPct val="50000"/>
              </a:spcBef>
            </a:pPr>
            <a:r>
              <a:rPr lang="zh-CN" altLang="en-US" sz="2800" dirty="0">
                <a:latin typeface="Arial" pitchFamily="34" charset="0"/>
                <a:ea typeface="Arial" pitchFamily="34" charset="0"/>
              </a:rPr>
              <a:t>Ketrampilan Memberikan Konseling pada </a:t>
            </a:r>
            <a:r>
              <a:rPr lang="zh-CN" altLang="en-US" sz="2800" dirty="0" smtClean="0">
                <a:latin typeface="Arial" pitchFamily="34" charset="0"/>
                <a:ea typeface="Arial" pitchFamily="34" charset="0"/>
              </a:rPr>
              <a:t>Anak-</a:t>
            </a:r>
            <a:r>
              <a:rPr lang="en-US" altLang="zh-CN" sz="2800" dirty="0" err="1" smtClean="0">
                <a:latin typeface="Arial" pitchFamily="34" charset="0"/>
                <a:ea typeface="Arial" pitchFamily="34" charset="0"/>
              </a:rPr>
              <a:t>Anak</a:t>
            </a:r>
            <a:r>
              <a:rPr lang="zh-CN" altLang="en-US" sz="2800" dirty="0" smtClean="0">
                <a:latin typeface="Arial" pitchFamily="34" charset="0"/>
                <a:ea typeface="Arial" pitchFamily="34" charset="0"/>
              </a:rPr>
              <a:t> </a:t>
            </a:r>
            <a:r>
              <a:rPr lang="zh-CN" altLang="en-US" sz="2800" dirty="0">
                <a:latin typeface="Arial" pitchFamily="34" charset="0"/>
                <a:ea typeface="Arial" pitchFamily="34" charset="0"/>
              </a:rPr>
              <a:t>dalam Kelompok</a:t>
            </a:r>
          </a:p>
        </p:txBody>
      </p:sp>
      <p:sp>
        <p:nvSpPr>
          <p:cNvPr id="1048627" name="Content Placeholder 104862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8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4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–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»"/>
              <a:defRPr sz="2000" b="0" i="0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Kepemimpinan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Pemimpin dan Asisten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Gaya Kepemimpinan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Berdiskusi dan Mengawasi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Memfasilitasi Kelompok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Mengenali dan Mengatasi Masalah yang Bersifat Rahasia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Memperkenalkan dan Mengatur Aktifitas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Memfasilitasi Diskusi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Ketrampilan Konselingyang Digunakan dalam Kelompok anak-anak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Konfrontasi</a:t>
            </a:r>
          </a:p>
          <a:p>
            <a:pPr lvl="0" eaLnBrk="1" latinLnBrk="1" hangingPunct="1"/>
            <a:r>
              <a:rPr lang="zh-CN" altLang="en-US" sz="2200">
                <a:latin typeface="Arial" pitchFamily="34" charset="0"/>
                <a:ea typeface="Arial" pitchFamily="34" charset="0"/>
              </a:rPr>
              <a:t>Ketrampilan Memproses (Processing skills)</a:t>
            </a:r>
          </a:p>
          <a:p>
            <a:pPr lvl="0" eaLnBrk="1" latinLnBrk="1" hangingPunct="1">
              <a:buNone/>
            </a:pPr>
            <a:endParaRPr lang="zh-CN" altLang="en-US" sz="2200">
              <a:latin typeface="Arial" pitchFamily="34" charset="0"/>
              <a:ea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PresentationFormat>On-screen Show (4:3)</PresentationFormat>
  <Paragraphs>68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Slide 1</vt:lpstr>
      <vt:lpstr>OBSERVASI</vt:lpstr>
      <vt:lpstr>Mendengar Aktif</vt:lpstr>
      <vt:lpstr>Membantu Anak Menceritakan Kisah dan Menyentuh Emosi Mereka ynag Kuat</vt:lpstr>
      <vt:lpstr>Menghadapi Resistensi dan Transferensi</vt:lpstr>
      <vt:lpstr>Mengatasi Konsep Diri dan Keyakinan Diri yang Merusak</vt:lpstr>
      <vt:lpstr>Memfasilitasi Perubahan Secara Aktif</vt:lpstr>
      <vt:lpstr>Mengakhiri Konseling</vt:lpstr>
      <vt:lpstr>Ketrampilan Memberikan Konseling pada Anak-Anak dalam Kelompok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ismail - [2010]</cp:lastModifiedBy>
  <cp:revision>2</cp:revision>
  <dcterms:created xsi:type="dcterms:W3CDTF">2017-10-06T16:57:24Z</dcterms:created>
  <dcterms:modified xsi:type="dcterms:W3CDTF">2017-10-12T02:40:55Z</dcterms:modified>
</cp:coreProperties>
</file>