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64" r:id="rId4"/>
    <p:sldId id="262" r:id="rId5"/>
    <p:sldId id="263" r:id="rId6"/>
    <p:sldId id="261" r:id="rId7"/>
    <p:sldId id="260"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B768855-5CD2-4F53-BD86-0F0418DDDC14}" type="datetimeFigureOut">
              <a:rPr lang="en-US" smtClean="0"/>
              <a:t>10/22/2017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845C2B6-719A-4D47-A1C7-7CDA9A4BB95A}"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845C2B6-719A-4D47-A1C7-7CDA9A4BB95A}" type="slidenum">
              <a:rPr lang="en-US" smtClean="0"/>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89AC00F-531E-4CF3-A54F-15AEECD75F0F}" type="datetimeFigureOut">
              <a:rPr lang="en-US" smtClean="0"/>
              <a:t>10/22/2017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68481F-6613-494B-B09A-455815140B5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9AC00F-531E-4CF3-A54F-15AEECD75F0F}" type="datetimeFigureOut">
              <a:rPr lang="en-US" smtClean="0"/>
              <a:t>10/22/2017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68481F-6613-494B-B09A-455815140B5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9AC00F-531E-4CF3-A54F-15AEECD75F0F}" type="datetimeFigureOut">
              <a:rPr lang="en-US" smtClean="0"/>
              <a:t>10/22/2017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68481F-6613-494B-B09A-455815140B5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9AC00F-531E-4CF3-A54F-15AEECD75F0F}" type="datetimeFigureOut">
              <a:rPr lang="en-US" smtClean="0"/>
              <a:t>10/22/2017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68481F-6613-494B-B09A-455815140B5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89AC00F-531E-4CF3-A54F-15AEECD75F0F}" type="datetimeFigureOut">
              <a:rPr lang="en-US" smtClean="0"/>
              <a:t>10/22/2017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68481F-6613-494B-B09A-455815140B5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89AC00F-531E-4CF3-A54F-15AEECD75F0F}" type="datetimeFigureOut">
              <a:rPr lang="en-US" smtClean="0"/>
              <a:t>10/22/2017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68481F-6613-494B-B09A-455815140B5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89AC00F-531E-4CF3-A54F-15AEECD75F0F}" type="datetimeFigureOut">
              <a:rPr lang="en-US" smtClean="0"/>
              <a:t>10/22/2017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68481F-6613-494B-B09A-455815140B5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89AC00F-531E-4CF3-A54F-15AEECD75F0F}" type="datetimeFigureOut">
              <a:rPr lang="en-US" smtClean="0"/>
              <a:t>10/22/2017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68481F-6613-494B-B09A-455815140B5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9AC00F-531E-4CF3-A54F-15AEECD75F0F}" type="datetimeFigureOut">
              <a:rPr lang="en-US" smtClean="0"/>
              <a:t>10/22/2017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68481F-6613-494B-B09A-455815140B5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9AC00F-531E-4CF3-A54F-15AEECD75F0F}" type="datetimeFigureOut">
              <a:rPr lang="en-US" smtClean="0"/>
              <a:t>10/22/2017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68481F-6613-494B-B09A-455815140B5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9AC00F-531E-4CF3-A54F-15AEECD75F0F}" type="datetimeFigureOut">
              <a:rPr lang="en-US" smtClean="0"/>
              <a:t>10/22/2017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68481F-6613-494B-B09A-455815140B5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9AC00F-531E-4CF3-A54F-15AEECD75F0F}" type="datetimeFigureOut">
              <a:rPr lang="en-US" smtClean="0"/>
              <a:t>10/22/2017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68481F-6613-494B-B09A-455815140B5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dirty="0"/>
          </a:p>
        </p:txBody>
      </p:sp>
      <p:pic>
        <p:nvPicPr>
          <p:cNvPr id="4" name="Picture 2" descr="C:\Users\arsil\Desktop\Smartcreative.jpg"/>
          <p:cNvPicPr>
            <a:picLocks noChangeAspect="1" noChangeArrowheads="1"/>
          </p:cNvPicPr>
          <p:nvPr/>
        </p:nvPicPr>
        <p:blipFill>
          <a:blip r:embed="rId2">
            <a:extLst>
              <a:ext uri="{28A0092B-C50C-407E-A947-70E740481C1C}">
                <a14:useLocalDpi xmlns:a14="http://schemas.microsoft.com/office/drawing/2010/main" xmlns="" val="0"/>
              </a:ext>
            </a:extLst>
          </a:blip>
          <a:srcRect l="1051" r="800" b="504"/>
          <a:stretch>
            <a:fillRect/>
          </a:stretch>
        </p:blipFill>
        <p:spPr bwMode="auto">
          <a:xfrm>
            <a:off x="0" y="304800"/>
            <a:ext cx="9144000" cy="68405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Rectangle 4"/>
          <p:cNvSpPr/>
          <p:nvPr/>
        </p:nvSpPr>
        <p:spPr>
          <a:xfrm>
            <a:off x="4114800" y="3733800"/>
            <a:ext cx="4572000" cy="1323439"/>
          </a:xfrm>
          <a:prstGeom prst="rect">
            <a:avLst/>
          </a:prstGeom>
        </p:spPr>
        <p:txBody>
          <a:bodyPr>
            <a:spAutoFit/>
          </a:bodyPr>
          <a:lstStyle/>
          <a:p>
            <a:pPr marL="342900" lvl="0" indent="-342900" algn="ctr">
              <a:spcBef>
                <a:spcPct val="20000"/>
              </a:spcBef>
              <a:defRPr/>
            </a:pPr>
            <a:r>
              <a:rPr lang="nl-NL" sz="2000" b="1" dirty="0">
                <a:solidFill>
                  <a:schemeClr val="bg1"/>
                </a:solidFill>
                <a:latin typeface="Arial" charset="0"/>
                <a:cs typeface="Arial" charset="0"/>
              </a:rPr>
              <a:t>Managemen dan Program BK di SD</a:t>
            </a:r>
            <a:endParaRPr lang="en-US" sz="2000" b="1" dirty="0" smtClean="0">
              <a:solidFill>
                <a:schemeClr val="bg1"/>
              </a:solidFill>
            </a:endParaRPr>
          </a:p>
          <a:p>
            <a:pPr marL="342900" lvl="0" indent="-342900" algn="ctr">
              <a:spcBef>
                <a:spcPct val="20000"/>
              </a:spcBef>
              <a:defRPr/>
            </a:pPr>
            <a:r>
              <a:rPr lang="en-US" sz="2000" b="1" dirty="0" smtClean="0">
                <a:solidFill>
                  <a:schemeClr val="bg1"/>
                </a:solidFill>
              </a:rPr>
              <a:t>PERTEMUAN SEBELAS</a:t>
            </a:r>
          </a:p>
          <a:p>
            <a:pPr algn="ctr"/>
            <a:r>
              <a:rPr lang="id-ID" altLang="id-ID" b="1" dirty="0" smtClean="0">
                <a:solidFill>
                  <a:schemeClr val="bg1"/>
                </a:solidFill>
                <a:latin typeface="Times New Roman" pitchFamily="18" charset="0"/>
                <a:cs typeface="Times New Roman" pitchFamily="18" charset="0"/>
              </a:rPr>
              <a:t>Dr. </a:t>
            </a:r>
            <a:r>
              <a:rPr lang="en-US" altLang="id-ID" b="1" dirty="0" smtClean="0">
                <a:solidFill>
                  <a:schemeClr val="bg1"/>
                </a:solidFill>
                <a:latin typeface="Times New Roman" pitchFamily="18" charset="0"/>
                <a:cs typeface="Times New Roman" pitchFamily="18" charset="0"/>
              </a:rPr>
              <a:t>H. SUPANDI, </a:t>
            </a:r>
            <a:r>
              <a:rPr lang="en-US" altLang="id-ID" b="1" dirty="0" err="1" smtClean="0">
                <a:solidFill>
                  <a:schemeClr val="bg1"/>
                </a:solidFill>
                <a:latin typeface="Times New Roman" pitchFamily="18" charset="0"/>
                <a:cs typeface="Times New Roman" pitchFamily="18" charset="0"/>
              </a:rPr>
              <a:t>S.Pd</a:t>
            </a:r>
            <a:r>
              <a:rPr lang="en-US" altLang="id-ID" b="1" dirty="0" smtClean="0">
                <a:solidFill>
                  <a:schemeClr val="bg1"/>
                </a:solidFill>
                <a:latin typeface="Times New Roman" pitchFamily="18" charset="0"/>
                <a:cs typeface="Times New Roman" pitchFamily="18" charset="0"/>
              </a:rPr>
              <a:t>. MA</a:t>
            </a:r>
          </a:p>
          <a:p>
            <a:pPr algn="ctr"/>
            <a:r>
              <a:rPr lang="id-ID" altLang="id-ID" b="1" dirty="0" smtClean="0">
                <a:solidFill>
                  <a:schemeClr val="bg1"/>
                </a:solidFill>
                <a:latin typeface="Times New Roman" pitchFamily="18" charset="0"/>
                <a:cs typeface="Times New Roman" pitchFamily="18" charset="0"/>
              </a:rPr>
              <a:t>PGSD - FKIP</a:t>
            </a:r>
            <a:endParaRPr lang="en-US" altLang="id-ID" b="1" dirty="0" smtClean="0">
              <a:solidFill>
                <a:schemeClr val="bg1"/>
              </a:solidFill>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Content Placeholder 5"/>
          <p:cNvSpPr txBox="1">
            <a:spLocks/>
          </p:cNvSpPr>
          <p:nvPr/>
        </p:nvSpPr>
        <p:spPr>
          <a:xfrm>
            <a:off x="457200" y="1524000"/>
            <a:ext cx="8229600" cy="4602163"/>
          </a:xfrm>
          <a:prstGeom prst="rect">
            <a:avLst/>
          </a:prstGeom>
        </p:spPr>
        <p:txBody>
          <a:bodyPr vert="horz" lIns="91440" tIns="45720" rIns="91440" bIns="45720" rtlCol="0">
            <a:normAutofit/>
          </a:bodyPr>
          <a:lstStyle/>
          <a:p>
            <a:pPr marL="342900" indent="-342900">
              <a:spcBef>
                <a:spcPct val="20000"/>
              </a:spcBef>
              <a:buFont typeface="Arial" pitchFamily="34" charset="0"/>
              <a:buChar char="•"/>
            </a:pPr>
            <a:r>
              <a:rPr kumimoji="0" lang="en-US" sz="2200" b="0" i="0" u="none" strike="noStrike" kern="1200" cap="none" spc="0" normalizeH="0" baseline="0" noProof="0" dirty="0" err="1" smtClean="0">
                <a:ln>
                  <a:noFill/>
                </a:ln>
                <a:solidFill>
                  <a:schemeClr val="tx1"/>
                </a:solidFill>
                <a:effectLst/>
                <a:uLnTx/>
                <a:uFillTx/>
                <a:latin typeface="Arial" charset="0"/>
                <a:ea typeface="+mn-ea"/>
                <a:cs typeface="Arial" charset="0"/>
              </a:rPr>
              <a:t>Pokok</a:t>
            </a:r>
            <a:r>
              <a:rPr kumimoji="0" lang="en-US" sz="2200" b="0" i="0" u="none" strike="noStrike" kern="1200" cap="none" spc="0" normalizeH="0" baseline="0" noProof="0" dirty="0" smtClean="0">
                <a:ln>
                  <a:noFill/>
                </a:ln>
                <a:solidFill>
                  <a:schemeClr val="tx1"/>
                </a:solidFill>
                <a:effectLst/>
                <a:uLnTx/>
                <a:uFillTx/>
                <a:latin typeface="Arial" charset="0"/>
                <a:ea typeface="+mn-ea"/>
                <a:cs typeface="Arial" charset="0"/>
              </a:rPr>
              <a:t> </a:t>
            </a:r>
            <a:r>
              <a:rPr kumimoji="0" lang="en-US" sz="2200" b="0" i="0" u="none" strike="noStrike" kern="1200" cap="none" spc="0" normalizeH="0" baseline="0" noProof="0" dirty="0" err="1" smtClean="0">
                <a:ln>
                  <a:noFill/>
                </a:ln>
                <a:solidFill>
                  <a:schemeClr val="tx1"/>
                </a:solidFill>
                <a:effectLst/>
                <a:uLnTx/>
                <a:uFillTx/>
                <a:latin typeface="Arial" charset="0"/>
                <a:ea typeface="+mn-ea"/>
                <a:cs typeface="Arial" charset="0"/>
              </a:rPr>
              <a:t>Bahasan</a:t>
            </a:r>
            <a:r>
              <a:rPr kumimoji="0" lang="en-US" sz="2200" b="0" i="0" u="none" strike="noStrike" kern="1200" cap="none" spc="0" normalizeH="0" baseline="0" noProof="0" dirty="0" smtClean="0">
                <a:ln>
                  <a:noFill/>
                </a:ln>
                <a:solidFill>
                  <a:schemeClr val="tx1"/>
                </a:solidFill>
                <a:effectLst/>
                <a:uLnTx/>
                <a:uFillTx/>
                <a:latin typeface="Arial" charset="0"/>
                <a:ea typeface="+mn-ea"/>
                <a:cs typeface="Arial" charset="0"/>
              </a:rPr>
              <a:t> :</a:t>
            </a:r>
            <a:r>
              <a:rPr lang="nl-NL" sz="2200" dirty="0">
                <a:latin typeface="Arial" charset="0"/>
                <a:cs typeface="Arial" charset="0"/>
              </a:rPr>
              <a:t>Managemen dan Program BK di </a:t>
            </a:r>
            <a:r>
              <a:rPr lang="nl-NL" sz="2200" dirty="0" smtClean="0">
                <a:latin typeface="Arial" charset="0"/>
                <a:cs typeface="Arial" charset="0"/>
              </a:rPr>
              <a:t>SD</a:t>
            </a:r>
            <a:endParaRPr kumimoji="0" lang="en-US" sz="2400" b="1" i="0" u="none" strike="noStrike" kern="1200" cap="none" spc="0" normalizeH="0" baseline="0" noProof="0" dirty="0" smtClean="0">
              <a:ln>
                <a:noFill/>
              </a:ln>
              <a:solidFill>
                <a:srgbClr val="00B050"/>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Pertemuan</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11</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Dosen</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 Dr. H.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Supandi</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S.Pd</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MA</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Prodi</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Pendidikan</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Guru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sekolah</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Dasar</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Fakultas</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Ilmu</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Pendidikan</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dan</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Keguruan</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id-ID" sz="2200" b="0" i="0" u="none" strike="noStrike" kern="1200" cap="none" spc="0" normalizeH="0" baseline="0" noProof="0" dirty="0" smtClean="0">
              <a:ln>
                <a:noFill/>
              </a:ln>
              <a:solidFill>
                <a:schemeClr val="tx1"/>
              </a:solidFill>
              <a:effectLst/>
              <a:uLnTx/>
              <a:uFillTx/>
              <a:latin typeface="Arial" charset="0"/>
              <a:ea typeface="+mn-ea"/>
              <a:cs typeface="Arial" charset="0"/>
            </a:endParaRPr>
          </a:p>
        </p:txBody>
      </p:sp>
      <p:sp>
        <p:nvSpPr>
          <p:cNvPr id="6" name="Title 5"/>
          <p:cNvSpPr>
            <a:spLocks noGrp="1"/>
          </p:cNvSpPr>
          <p:nvPr>
            <p:ph type="title"/>
          </p:nvPr>
        </p:nvSpPr>
        <p:spPr>
          <a:xfrm>
            <a:off x="533400" y="685800"/>
            <a:ext cx="8229600" cy="685800"/>
          </a:xfrm>
        </p:spPr>
        <p:txBody>
          <a:bodyPr/>
          <a:lstStyle/>
          <a:p>
            <a:pPr>
              <a:spcBef>
                <a:spcPct val="50000"/>
              </a:spcBef>
            </a:pPr>
            <a:r>
              <a:rPr lang="en-US" sz="3200" dirty="0" smtClean="0">
                <a:latin typeface="Arial" charset="0"/>
                <a:cs typeface="Arial" charset="0"/>
              </a:rPr>
              <a:t>KEMAMPUAN AKHIR YANG DIHARAPKAN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9" name="Title 1"/>
          <p:cNvSpPr>
            <a:spLocks noGrp="1"/>
          </p:cNvSpPr>
          <p:nvPr>
            <p:ph type="title"/>
          </p:nvPr>
        </p:nvSpPr>
        <p:spPr>
          <a:xfrm>
            <a:off x="914400" y="762000"/>
            <a:ext cx="7467600" cy="990600"/>
          </a:xfrm>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r>
              <a:rPr lang="en-US" sz="3600" b="1" dirty="0" smtClean="0"/>
              <a:t/>
            </a:r>
            <a:br>
              <a:rPr lang="en-US" sz="3600" b="1" dirty="0" smtClean="0"/>
            </a:br>
            <a:r>
              <a:rPr lang="en-US" sz="3600" b="1" dirty="0" smtClean="0"/>
              <a:t>STRUKTUR PROGRAM BIMBINGAN DI SD</a:t>
            </a:r>
            <a:r>
              <a:rPr lang="en-US" sz="3600" dirty="0" smtClean="0"/>
              <a:t/>
            </a:r>
            <a:br>
              <a:rPr lang="en-US" sz="3600" dirty="0" smtClean="0"/>
            </a:br>
            <a:endParaRPr lang="en-US" dirty="0"/>
          </a:p>
        </p:txBody>
      </p:sp>
      <p:sp>
        <p:nvSpPr>
          <p:cNvPr id="10" name="Content Placeholder 2"/>
          <p:cNvSpPr txBox="1">
            <a:spLocks/>
          </p:cNvSpPr>
          <p:nvPr/>
        </p:nvSpPr>
        <p:spPr>
          <a:xfrm>
            <a:off x="533400" y="1905000"/>
            <a:ext cx="8229600" cy="4525963"/>
          </a:xfrm>
          <a:prstGeom prst="rect">
            <a:avLst/>
          </a:prstGeom>
        </p:spPr>
        <p:txBody>
          <a:bodyPr vert="horz" lIns="91440" tIns="45720" rIns="91440" bIns="45720" rtlCol="0">
            <a:normAutofit fontScale="70000" lnSpcReduction="20000"/>
          </a:bodyPr>
          <a:lstStyle/>
          <a:p>
            <a:pPr marL="0" marR="0" lvl="0" indent="0" algn="l" defTabSz="914400" rtl="0" eaLnBrk="1" fontAlgn="base" latinLnBrk="0" hangingPunct="1">
              <a:lnSpc>
                <a:spcPct val="100000"/>
              </a:lnSpc>
              <a:spcBef>
                <a:spcPct val="20000"/>
              </a:spcBef>
              <a:spcAft>
                <a:spcPts val="0"/>
              </a:spcAft>
              <a:buClrTx/>
              <a:buSzTx/>
              <a:buFont typeface="Arial" pitchFamily="34" charset="0"/>
              <a:buNone/>
              <a:tabLst/>
              <a:defRPr/>
            </a:pPr>
            <a:r>
              <a:rPr kumimoji="0" lang="en-US" sz="3200" b="1" i="0" u="none" strike="noStrike" kern="1200" cap="none" spc="0" normalizeH="0" baseline="0" noProof="0" smtClean="0">
                <a:ln>
                  <a:noFill/>
                </a:ln>
                <a:solidFill>
                  <a:srgbClr val="00B050"/>
                </a:solidFill>
                <a:effectLst/>
                <a:uLnTx/>
                <a:uFillTx/>
                <a:latin typeface="+mn-lt"/>
                <a:ea typeface="+mn-ea"/>
                <a:cs typeface="+mn-cs"/>
              </a:rPr>
              <a:t>1. STRUKTUR PROGRAM BIMBINGAN DI SD</a:t>
            </a:r>
          </a:p>
          <a:p>
            <a:pPr marL="0" marR="0" lvl="0" indent="0" algn="l" defTabSz="914400" rtl="0" eaLnBrk="1" fontAlgn="base"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	Stuktur program bimbingan perkembangan yang komprehensif terdiri atas empat komponen, yaitu: (1) Layanan Dasar Bimbingan, (2) Layanan Responsif, (3) Sistem Perencanaan Individual, dan (4) Pendukung Sistem.</a:t>
            </a:r>
          </a:p>
          <a:p>
            <a:pPr marL="0" marR="0" lvl="0" indent="0" algn="l" defTabSz="914400" rtl="0" eaLnBrk="1" fontAlgn="base" latinLnBrk="0" hangingPunct="1">
              <a:lnSpc>
                <a:spcPct val="100000"/>
              </a:lnSpc>
              <a:spcBef>
                <a:spcPct val="20000"/>
              </a:spcBef>
              <a:spcAft>
                <a:spcPts val="0"/>
              </a:spcAft>
              <a:buClrTx/>
              <a:buSzTx/>
              <a:buFont typeface="Arial" pitchFamily="34" charset="0"/>
              <a:buNone/>
              <a:tabLst/>
              <a:defRPr/>
            </a:pPr>
            <a:r>
              <a:rPr kumimoji="0" lang="en-US" sz="3200" b="1" i="0" u="none" strike="noStrike" kern="1200" cap="none" spc="0" normalizeH="0" baseline="0" noProof="0" smtClean="0">
                <a:ln>
                  <a:noFill/>
                </a:ln>
                <a:solidFill>
                  <a:srgbClr val="00B050"/>
                </a:solidFill>
                <a:effectLst/>
                <a:uLnTx/>
                <a:uFillTx/>
                <a:latin typeface="+mn-lt"/>
                <a:ea typeface="+mn-ea"/>
                <a:cs typeface="+mn-cs"/>
              </a:rPr>
              <a:t>2.  LAYANAN DASAR BIMBINGAN</a:t>
            </a:r>
          </a:p>
          <a:p>
            <a:pPr marL="0" marR="0" lvl="0" indent="0" algn="l" defTabSz="914400" rtl="0" eaLnBrk="1" fontAlgn="base"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	Tujuan layanan dassar bimbingan adalah membantu seluruh murid dalam mengembangkan keterampilan dasar untuk kehidupan. Komponen ini merupakan landasan bagi program bimbingan perkembangan. Isi layanan dasar bimbingan adalah hal-hal umum yang perlu dikembangkan bagi seluruh murid melalui layanan bimbingan konseling dalam membantu murid mengambangkan keterampilan hidup dan perilaku efektif. Fungsi layanan dasar bimbingan lebih bersifat pengembangan karena merupakan upaya mempersiapkan isi bimbingan secara sistemik bagi seluruh murid.</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1" name="Content Placeholder 2"/>
          <p:cNvSpPr txBox="1">
            <a:spLocks/>
          </p:cNvSpPr>
          <p:nvPr/>
        </p:nvSpPr>
        <p:spPr>
          <a:xfrm>
            <a:off x="381000" y="1066800"/>
            <a:ext cx="8229600" cy="4525963"/>
          </a:xfrm>
          <a:prstGeom prst="rect">
            <a:avLst/>
          </a:prstGeom>
        </p:spPr>
        <p:txBody>
          <a:bodyPr vert="horz" lIns="91440" tIns="45720" rIns="91440" bIns="45720" rtlCol="0">
            <a:normAutofit fontScale="85000" lnSpcReduction="20000"/>
          </a:bodyPr>
          <a:lstStyle/>
          <a:p>
            <a:pPr marL="0" marR="0" lvl="0" indent="0" algn="l" defTabSz="914400" rtl="0" eaLnBrk="1" fontAlgn="base"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	Contoh materi program bimbingan perkembangan di SD mencakup:</a:t>
            </a:r>
          </a:p>
          <a:p>
            <a:pPr marL="0" marR="0" lvl="0" indent="0" algn="l" defTabSz="914400" rtl="0" eaLnBrk="1" fontAlgn="base"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a.    Self-esteem</a:t>
            </a:r>
          </a:p>
          <a:p>
            <a:pPr marL="0" marR="0" lvl="0" indent="0" algn="l" defTabSz="914400" rtl="0" eaLnBrk="1" fontAlgn="base"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b.    Motivasi berprestasi</a:t>
            </a:r>
          </a:p>
          <a:p>
            <a:pPr marL="0" marR="0" lvl="0" indent="0" algn="l" defTabSz="914400" rtl="0" eaLnBrk="1" fontAlgn="base"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c.    Keterampilan pengambilan keputusan merumuskan tujuan, dan membuat perencanaan</a:t>
            </a:r>
          </a:p>
          <a:p>
            <a:pPr marL="0" marR="0" lvl="0" indent="0" algn="l" defTabSz="914400" rtl="0" eaLnBrk="1" fontAlgn="base"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d.    Keterampilan pemecahan masalah</a:t>
            </a:r>
          </a:p>
          <a:p>
            <a:pPr marL="0" marR="0" lvl="0" indent="0" algn="l" defTabSz="914400" rtl="0" eaLnBrk="1" fontAlgn="base"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e.    Keefektifan dalam hubungan antar pribadi</a:t>
            </a:r>
          </a:p>
          <a:p>
            <a:pPr marL="0" marR="0" lvl="0" indent="0" algn="l" defTabSz="914400" rtl="0" eaLnBrk="1" fontAlgn="base"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f.     Keterampilan berkomunikasi</a:t>
            </a:r>
          </a:p>
          <a:p>
            <a:pPr marL="0" marR="0" lvl="0" indent="0" algn="l" defTabSz="914400" rtl="0" eaLnBrk="1" fontAlgn="base"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g.    Keefektifan dalam memahami lintas budaya</a:t>
            </a:r>
          </a:p>
          <a:p>
            <a:pPr marL="0" marR="0" lvl="0" indent="0" algn="l" defTabSz="914400" rtl="0" eaLnBrk="1" fontAlgn="base"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h.    Perilaku yang bertanggung jawab.</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Grp="1" noChangeAspect="1" noChangeArrowheads="1"/>
          </p:cNvPicPr>
          <p:nvPr>
            <p:ph idx="1"/>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Content Placeholder 2"/>
          <p:cNvSpPr txBox="1">
            <a:spLocks/>
          </p:cNvSpPr>
          <p:nvPr/>
        </p:nvSpPr>
        <p:spPr>
          <a:xfrm>
            <a:off x="457200" y="1600200"/>
            <a:ext cx="8229600" cy="4525963"/>
          </a:xfrm>
          <a:prstGeom prst="rect">
            <a:avLst/>
          </a:prstGeom>
        </p:spPr>
        <p:txBody>
          <a:bodyPr vert="horz" lIns="91440" tIns="45720" rIns="91440" bIns="45720" rtlCol="0">
            <a:normAutofit fontScale="47500" lnSpcReduction="20000"/>
          </a:bodyPr>
          <a:lstStyle/>
          <a:p>
            <a:pPr marL="0" marR="0" lvl="0" indent="0" algn="l" defTabSz="914400" rtl="0" eaLnBrk="1" fontAlgn="base" latinLnBrk="0" hangingPunct="1">
              <a:lnSpc>
                <a:spcPct val="100000"/>
              </a:lnSpc>
              <a:spcBef>
                <a:spcPct val="20000"/>
              </a:spcBef>
              <a:spcAft>
                <a:spcPts val="0"/>
              </a:spcAft>
              <a:buClrTx/>
              <a:buSzTx/>
              <a:buFont typeface="Arial" pitchFamily="34" charset="0"/>
              <a:buNone/>
              <a:tabLst/>
              <a:defRPr/>
            </a:pPr>
            <a:r>
              <a:rPr kumimoji="0" lang="en-US" sz="3200" b="1" i="0" u="none" strike="noStrike" kern="1200" cap="none" spc="0" normalizeH="0" baseline="0" noProof="0" smtClean="0">
                <a:ln>
                  <a:noFill/>
                </a:ln>
                <a:solidFill>
                  <a:srgbClr val="00B050"/>
                </a:solidFill>
                <a:effectLst/>
                <a:uLnTx/>
                <a:uFillTx/>
                <a:latin typeface="+mn-lt"/>
                <a:ea typeface="+mn-ea"/>
                <a:cs typeface="+mn-cs"/>
              </a:rPr>
              <a:t>2.    </a:t>
            </a:r>
            <a:r>
              <a:rPr kumimoji="0" lang="en-US" sz="4200" b="1" i="0" u="none" strike="noStrike" kern="1200" cap="none" spc="0" normalizeH="0" baseline="0" noProof="0" smtClean="0">
                <a:ln>
                  <a:noFill/>
                </a:ln>
                <a:solidFill>
                  <a:srgbClr val="00B050"/>
                </a:solidFill>
                <a:effectLst/>
                <a:uLnTx/>
                <a:uFillTx/>
                <a:latin typeface="+mn-lt"/>
                <a:ea typeface="+mn-ea"/>
                <a:cs typeface="+mn-cs"/>
              </a:rPr>
              <a:t>LAYANAN RESPONSIF (</a:t>
            </a:r>
            <a:r>
              <a:rPr kumimoji="0" lang="en-US" sz="4200" b="1" i="1" u="none" strike="noStrike" kern="1200" cap="none" spc="0" normalizeH="0" baseline="0" noProof="0" smtClean="0">
                <a:ln>
                  <a:noFill/>
                </a:ln>
                <a:solidFill>
                  <a:srgbClr val="00B050"/>
                </a:solidFill>
                <a:effectLst/>
                <a:uLnTx/>
                <a:uFillTx/>
                <a:latin typeface="+mn-lt"/>
                <a:ea typeface="+mn-ea"/>
                <a:cs typeface="+mn-cs"/>
              </a:rPr>
              <a:t>RESPONSIVE SERVICE</a:t>
            </a:r>
            <a:r>
              <a:rPr kumimoji="0" lang="en-US" sz="4200" b="1" i="0" u="none" strike="noStrike" kern="1200" cap="none" spc="0" normalizeH="0" baseline="0" noProof="0" smtClean="0">
                <a:ln>
                  <a:noFill/>
                </a:ln>
                <a:solidFill>
                  <a:srgbClr val="00B050"/>
                </a:solidFill>
                <a:effectLst/>
                <a:uLnTx/>
                <a:uFillTx/>
                <a:latin typeface="+mn-lt"/>
                <a:ea typeface="+mn-ea"/>
                <a:cs typeface="+mn-cs"/>
              </a:rPr>
              <a:t>)</a:t>
            </a:r>
          </a:p>
          <a:p>
            <a:pPr marL="0" marR="0" lvl="0" indent="0" algn="just" defTabSz="914400" rtl="0" eaLnBrk="1" fontAlgn="base"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	</a:t>
            </a:r>
            <a:r>
              <a:rPr kumimoji="0" lang="en-US" sz="3800" b="0" i="0" u="none" strike="noStrike" kern="1200" cap="none" spc="0" normalizeH="0" baseline="0" noProof="0" smtClean="0">
                <a:ln>
                  <a:noFill/>
                </a:ln>
                <a:solidFill>
                  <a:schemeClr val="tx1"/>
                </a:solidFill>
                <a:effectLst/>
                <a:uLnTx/>
                <a:uFillTx/>
                <a:latin typeface="+mn-lt"/>
                <a:ea typeface="+mn-ea"/>
                <a:cs typeface="+mn-cs"/>
              </a:rPr>
              <a:t>Tujuan komponen layanan responsif adalah mengintervensi masalah-masalah atau kepedulian pribadi siswa yang muncul segera dan dirasakan saat itu, berkenaan dengan masalah sosial-pribadi, karir, dan/atau masalah pengembangan pendidikan. Sekalipun layanan ini merespon kepedulian siswa, beberapa topik telah diindetifikasi sebagai topik yang memiliki prioritas dan/atau relevan dalam adegan sekolah dasar. Topik yang menjadi prioritas di Texas pada tahun 1990an adalah:</a:t>
            </a:r>
          </a:p>
          <a:p>
            <a:pPr marL="0" marR="0" lvl="0" indent="0" algn="just" defTabSz="914400" rtl="0" eaLnBrk="1" fontAlgn="base" latinLnBrk="0" hangingPunct="1">
              <a:lnSpc>
                <a:spcPct val="100000"/>
              </a:lnSpc>
              <a:spcBef>
                <a:spcPct val="20000"/>
              </a:spcBef>
              <a:spcAft>
                <a:spcPts val="0"/>
              </a:spcAft>
              <a:buClrTx/>
              <a:buSzTx/>
              <a:buFont typeface="Arial" pitchFamily="34" charset="0"/>
              <a:buNone/>
              <a:tabLst/>
              <a:defRPr/>
            </a:pPr>
            <a:r>
              <a:rPr kumimoji="0" lang="en-US" sz="3800" b="0" i="0" u="none" strike="noStrike" kern="1200" cap="none" spc="0" normalizeH="0" baseline="0" noProof="0" smtClean="0">
                <a:ln>
                  <a:noFill/>
                </a:ln>
                <a:solidFill>
                  <a:schemeClr val="tx1"/>
                </a:solidFill>
                <a:effectLst/>
                <a:uLnTx/>
                <a:uFillTx/>
                <a:latin typeface="+mn-lt"/>
                <a:ea typeface="+mn-ea"/>
                <a:cs typeface="+mn-cs"/>
              </a:rPr>
              <a:t>a.    Kesuksesan akademik.</a:t>
            </a:r>
          </a:p>
          <a:p>
            <a:pPr marL="0" marR="0" lvl="0" indent="0" algn="just" defTabSz="914400" rtl="0" eaLnBrk="1" fontAlgn="base" latinLnBrk="0" hangingPunct="1">
              <a:lnSpc>
                <a:spcPct val="100000"/>
              </a:lnSpc>
              <a:spcBef>
                <a:spcPct val="20000"/>
              </a:spcBef>
              <a:spcAft>
                <a:spcPts val="0"/>
              </a:spcAft>
              <a:buClrTx/>
              <a:buSzTx/>
              <a:buFont typeface="Arial" pitchFamily="34" charset="0"/>
              <a:buNone/>
              <a:tabLst/>
              <a:defRPr/>
            </a:pPr>
            <a:r>
              <a:rPr kumimoji="0" lang="en-US" sz="3800" b="0" i="0" u="none" strike="noStrike" kern="1200" cap="none" spc="0" normalizeH="0" baseline="0" noProof="0" smtClean="0">
                <a:ln>
                  <a:noFill/>
                </a:ln>
                <a:solidFill>
                  <a:schemeClr val="tx1"/>
                </a:solidFill>
                <a:effectLst/>
                <a:uLnTx/>
                <a:uFillTx/>
                <a:latin typeface="+mn-lt"/>
                <a:ea typeface="+mn-ea"/>
                <a:cs typeface="+mn-cs"/>
              </a:rPr>
              <a:t>b.    Masalah bunuh diri pada kalangan remaja dan anak.</a:t>
            </a:r>
          </a:p>
          <a:p>
            <a:pPr marL="0" marR="0" lvl="0" indent="0" algn="just" defTabSz="914400" rtl="0" eaLnBrk="1" fontAlgn="base" latinLnBrk="0" hangingPunct="1">
              <a:lnSpc>
                <a:spcPct val="100000"/>
              </a:lnSpc>
              <a:spcBef>
                <a:spcPct val="20000"/>
              </a:spcBef>
              <a:spcAft>
                <a:spcPts val="0"/>
              </a:spcAft>
              <a:buClrTx/>
              <a:buSzTx/>
              <a:buFont typeface="Arial" pitchFamily="34" charset="0"/>
              <a:buNone/>
              <a:tabLst/>
              <a:defRPr/>
            </a:pPr>
            <a:r>
              <a:rPr kumimoji="0" lang="en-US" sz="3800" b="0" i="0" u="none" strike="noStrike" kern="1200" cap="none" spc="0" normalizeH="0" baseline="0" noProof="0" smtClean="0">
                <a:ln>
                  <a:noFill/>
                </a:ln>
                <a:solidFill>
                  <a:schemeClr val="tx1"/>
                </a:solidFill>
                <a:effectLst/>
                <a:uLnTx/>
                <a:uFillTx/>
                <a:latin typeface="+mn-lt"/>
                <a:ea typeface="+mn-ea"/>
                <a:cs typeface="+mn-cs"/>
              </a:rPr>
              <a:t>c.    Kenakalan anak.</a:t>
            </a:r>
          </a:p>
          <a:p>
            <a:pPr marL="0" marR="0" lvl="0" indent="0" algn="just" defTabSz="914400" rtl="0" eaLnBrk="1" fontAlgn="base" latinLnBrk="0" hangingPunct="1">
              <a:lnSpc>
                <a:spcPct val="100000"/>
              </a:lnSpc>
              <a:spcBef>
                <a:spcPct val="20000"/>
              </a:spcBef>
              <a:spcAft>
                <a:spcPts val="0"/>
              </a:spcAft>
              <a:buClrTx/>
              <a:buSzTx/>
              <a:buFont typeface="Arial" pitchFamily="34" charset="0"/>
              <a:buNone/>
              <a:tabLst/>
              <a:defRPr/>
            </a:pPr>
            <a:r>
              <a:rPr kumimoji="0" lang="en-US" sz="3800" b="0" i="0" u="none" strike="noStrike" kern="1200" cap="none" spc="0" normalizeH="0" baseline="0" noProof="0" smtClean="0">
                <a:ln>
                  <a:noFill/>
                </a:ln>
                <a:solidFill>
                  <a:schemeClr val="tx1"/>
                </a:solidFill>
                <a:effectLst/>
                <a:uLnTx/>
                <a:uFillTx/>
                <a:latin typeface="+mn-lt"/>
                <a:ea typeface="+mn-ea"/>
                <a:cs typeface="+mn-cs"/>
              </a:rPr>
              <a:t>d.    Masalah putus sekolah.</a:t>
            </a:r>
          </a:p>
          <a:p>
            <a:pPr marL="0" marR="0" lvl="0" indent="0" algn="just" defTabSz="914400" rtl="0" eaLnBrk="1" fontAlgn="base" latinLnBrk="0" hangingPunct="1">
              <a:lnSpc>
                <a:spcPct val="100000"/>
              </a:lnSpc>
              <a:spcBef>
                <a:spcPct val="20000"/>
              </a:spcBef>
              <a:spcAft>
                <a:spcPts val="0"/>
              </a:spcAft>
              <a:buClrTx/>
              <a:buSzTx/>
              <a:buFont typeface="Arial" pitchFamily="34" charset="0"/>
              <a:buNone/>
              <a:tabLst/>
              <a:defRPr/>
            </a:pPr>
            <a:r>
              <a:rPr kumimoji="0" lang="en-US" sz="3800" b="0" i="0" u="none" strike="noStrike" kern="1200" cap="none" spc="0" normalizeH="0" baseline="0" noProof="0" smtClean="0">
                <a:ln>
                  <a:noFill/>
                </a:ln>
                <a:solidFill>
                  <a:schemeClr val="tx1"/>
                </a:solidFill>
                <a:effectLst/>
                <a:uLnTx/>
                <a:uFillTx/>
                <a:latin typeface="+mn-lt"/>
                <a:ea typeface="+mn-ea"/>
                <a:cs typeface="+mn-cs"/>
              </a:rPr>
              <a:t>e.    Penyalahgunaan obat.</a:t>
            </a:r>
          </a:p>
          <a:p>
            <a:pPr marL="0" marR="0" lvl="0" indent="0" algn="just" defTabSz="914400" rtl="0" eaLnBrk="1" fontAlgn="base" latinLnBrk="0" hangingPunct="1">
              <a:lnSpc>
                <a:spcPct val="100000"/>
              </a:lnSpc>
              <a:spcBef>
                <a:spcPct val="20000"/>
              </a:spcBef>
              <a:spcAft>
                <a:spcPts val="0"/>
              </a:spcAft>
              <a:buClrTx/>
              <a:buSzTx/>
              <a:buFont typeface="Arial" pitchFamily="34" charset="0"/>
              <a:buNone/>
              <a:tabLst/>
              <a:defRPr/>
            </a:pPr>
            <a:r>
              <a:rPr kumimoji="0" lang="en-US" sz="3800" b="0" i="0" u="none" strike="noStrike" kern="1200" cap="none" spc="0" normalizeH="0" baseline="0" noProof="0" smtClean="0">
                <a:ln>
                  <a:noFill/>
                </a:ln>
                <a:solidFill>
                  <a:schemeClr val="tx1"/>
                </a:solidFill>
                <a:effectLst/>
                <a:uLnTx/>
                <a:uFillTx/>
                <a:latin typeface="+mn-lt"/>
                <a:ea typeface="+mn-ea"/>
                <a:cs typeface="+mn-cs"/>
              </a:rPr>
              <a:t>f.     Kehamilan pada usia sekolah.</a:t>
            </a:r>
          </a:p>
          <a:p>
            <a:pPr marL="0" marR="0" lvl="0" indent="0" algn="just" defTabSz="914400" rtl="0" eaLnBrk="1" fontAlgn="base" latinLnBrk="0" hangingPunct="1">
              <a:lnSpc>
                <a:spcPct val="100000"/>
              </a:lnSpc>
              <a:spcBef>
                <a:spcPct val="20000"/>
              </a:spcBef>
              <a:spcAft>
                <a:spcPts val="0"/>
              </a:spcAft>
              <a:buClrTx/>
              <a:buSzTx/>
              <a:buFont typeface="Arial" pitchFamily="34" charset="0"/>
              <a:buNone/>
              <a:tabLst/>
              <a:defRPr/>
            </a:pPr>
            <a:r>
              <a:rPr kumimoji="0" lang="en-US" sz="3800" b="0" i="0" u="none" strike="noStrike" kern="1200" cap="none" spc="0" normalizeH="0" baseline="0" noProof="0" smtClean="0">
                <a:ln>
                  <a:noFill/>
                </a:ln>
                <a:solidFill>
                  <a:schemeClr val="tx1"/>
                </a:solidFill>
                <a:effectLst/>
                <a:uLnTx/>
                <a:uFillTx/>
                <a:latin typeface="+mn-lt"/>
                <a:ea typeface="+mn-ea"/>
                <a:cs typeface="+mn-cs"/>
              </a:rPr>
              <a:t>	Layanan responsif bersifat preventif dan remedial. Preventif dengan memberikan intervensi kepada siswa agar mampu menentukan pilihan pada situasi tertentu. Remedial dengan memberikan intervensi terhadap siswa yang tidak memiliki kemampuan memecahkan masalah.</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Content Placeholder 2"/>
          <p:cNvSpPr txBox="1">
            <a:spLocks/>
          </p:cNvSpPr>
          <p:nvPr/>
        </p:nvSpPr>
        <p:spPr>
          <a:xfrm>
            <a:off x="381000" y="1143000"/>
            <a:ext cx="8229600" cy="4525963"/>
          </a:xfrm>
          <a:prstGeom prst="rect">
            <a:avLst/>
          </a:prstGeom>
        </p:spPr>
        <p:txBody>
          <a:bodyPr vert="horz" lIns="91440" tIns="45720" rIns="91440" bIns="45720" rtlCol="0">
            <a:normAutofit fontScale="70000" lnSpcReduction="20000"/>
          </a:bodyPr>
          <a:lstStyle/>
          <a:p>
            <a:pPr marL="0" marR="0" lvl="0" indent="0" algn="l" defTabSz="914400" rtl="0" eaLnBrk="1" fontAlgn="base" latinLnBrk="0" hangingPunct="1">
              <a:lnSpc>
                <a:spcPct val="100000"/>
              </a:lnSpc>
              <a:spcBef>
                <a:spcPct val="20000"/>
              </a:spcBef>
              <a:spcAft>
                <a:spcPts val="0"/>
              </a:spcAft>
              <a:buClrTx/>
              <a:buSzTx/>
              <a:buFont typeface="Arial" pitchFamily="34" charset="0"/>
              <a:buNone/>
              <a:tabLst/>
              <a:defRPr/>
            </a:pPr>
            <a:r>
              <a:rPr kumimoji="0" lang="en-US" sz="3200" b="1" i="0" u="none" strike="noStrike" kern="1200" cap="none" spc="0" normalizeH="0" baseline="0" noProof="0" smtClean="0">
                <a:ln>
                  <a:noFill/>
                </a:ln>
                <a:solidFill>
                  <a:srgbClr val="00B050"/>
                </a:solidFill>
                <a:effectLst/>
                <a:uLnTx/>
                <a:uFillTx/>
                <a:latin typeface="+mn-lt"/>
                <a:ea typeface="+mn-ea"/>
                <a:cs typeface="+mn-cs"/>
              </a:rPr>
              <a:t>3. SISTEM PERENCANAAN INDIVIDUAL</a:t>
            </a:r>
          </a:p>
          <a:p>
            <a:pPr marL="0" marR="0" lvl="0" indent="0" algn="just" defTabSz="914400" rtl="0" eaLnBrk="1" fontAlgn="base"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	Tujuannya adalah merencanakan, memonitor, dan mengelola rencana pendidikan, karir dan pengembangan sosial oleh dirinya sendiri. Isi perencanaan individual adalah hal yang menjadi kebutuhan siswa untuk memahami perkembangan dirinya.</a:t>
            </a:r>
          </a:p>
          <a:p>
            <a:pPr marL="0" marR="0" lvl="0" indent="0" algn="just" defTabSz="914400" rtl="0" eaLnBrk="1" fontAlgn="base"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	Melalui sistem perencanaan individual siswa dapat :</a:t>
            </a:r>
          </a:p>
          <a:p>
            <a:pPr marL="0" marR="0" lvl="0" indent="0" algn="just" defTabSz="914400" rtl="0" eaLnBrk="1" fontAlgn="base"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a.    Mempersiapkan pendidikan, karir dan tujuan sosial pribadi.</a:t>
            </a:r>
          </a:p>
          <a:p>
            <a:pPr marL="0" marR="0" lvl="0" indent="0" algn="just" defTabSz="914400" rtl="0" eaLnBrk="1" fontAlgn="base"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b.    Merumuskan rencana untuk mencapai tujuan jangka pendek, </a:t>
            </a:r>
          </a:p>
          <a:p>
            <a:pPr marL="0" marR="0" lvl="0" indent="0" algn="just" defTabSz="914400" rtl="0" eaLnBrk="1" fontAlgn="base"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        menengah, dan jangka panjang.</a:t>
            </a:r>
          </a:p>
          <a:p>
            <a:pPr marL="0" marR="0" lvl="0" indent="0" algn="just" defTabSz="914400" rtl="0" eaLnBrk="1" fontAlgn="base"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c.    Menganalisis kekuatan dan kelemahan dirinya.</a:t>
            </a:r>
          </a:p>
          <a:p>
            <a:pPr marL="0" marR="0" lvl="0" indent="0" algn="just" defTabSz="914400" rtl="0" eaLnBrk="1" fontAlgn="base"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d.    Mengukur tingkat pencapaian tujuan dirinya.</a:t>
            </a:r>
          </a:p>
          <a:p>
            <a:pPr marL="0" marR="0" lvl="0" indent="0" algn="just" defTabSz="914400" rtl="0" eaLnBrk="1" fontAlgn="base"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e.    Mengambil keputusan.</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9" name="Content Placeholder 2"/>
          <p:cNvSpPr txBox="1">
            <a:spLocks/>
          </p:cNvSpPr>
          <p:nvPr/>
        </p:nvSpPr>
        <p:spPr>
          <a:xfrm>
            <a:off x="304800" y="990600"/>
            <a:ext cx="8229600" cy="4525963"/>
          </a:xfrm>
          <a:prstGeom prst="rect">
            <a:avLst/>
          </a:prstGeom>
        </p:spPr>
        <p:txBody>
          <a:bodyPr vert="horz" lIns="91440" tIns="45720" rIns="91440" bIns="45720" rtlCol="0">
            <a:normAutofit fontScale="70000" lnSpcReduction="20000"/>
          </a:bodyPr>
          <a:lstStyle/>
          <a:p>
            <a:pPr marL="0" marR="0" lvl="0" indent="0" algn="l" defTabSz="914400" rtl="0" eaLnBrk="1" fontAlgn="base"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smtClean="0">
                <a:ln>
                  <a:noFill/>
                </a:ln>
                <a:solidFill>
                  <a:srgbClr val="00B050"/>
                </a:solidFill>
                <a:effectLst/>
                <a:uLnTx/>
                <a:uFillTx/>
                <a:latin typeface="+mn-lt"/>
                <a:ea typeface="+mn-ea"/>
                <a:cs typeface="+mn-cs"/>
              </a:rPr>
              <a:t>4. </a:t>
            </a:r>
            <a:r>
              <a:rPr kumimoji="0" lang="en-US" sz="3200" b="1" i="0" u="none" strike="noStrike" kern="1200" cap="none" spc="0" normalizeH="0" baseline="0" noProof="0" smtClean="0">
                <a:ln>
                  <a:noFill/>
                </a:ln>
                <a:solidFill>
                  <a:srgbClr val="00B050"/>
                </a:solidFill>
                <a:effectLst/>
                <a:uLnTx/>
                <a:uFillTx/>
                <a:latin typeface="+mn-lt"/>
                <a:ea typeface="+mn-ea"/>
                <a:cs typeface="+mn-cs"/>
              </a:rPr>
              <a:t>PENDUKUNG SISTEM (</a:t>
            </a:r>
            <a:r>
              <a:rPr kumimoji="0" lang="en-US" sz="3200" b="1" i="1" u="none" strike="noStrike" kern="1200" cap="none" spc="0" normalizeH="0" baseline="0" noProof="0" smtClean="0">
                <a:ln>
                  <a:noFill/>
                </a:ln>
                <a:solidFill>
                  <a:srgbClr val="00B050"/>
                </a:solidFill>
                <a:effectLst/>
                <a:uLnTx/>
                <a:uFillTx/>
                <a:latin typeface="+mn-lt"/>
                <a:ea typeface="+mn-ea"/>
                <a:cs typeface="+mn-cs"/>
              </a:rPr>
              <a:t>SYSTEM SUPPORT</a:t>
            </a:r>
            <a:r>
              <a:rPr kumimoji="0" lang="en-US" sz="3200" b="1" i="0" u="none" strike="noStrike" kern="1200" cap="none" spc="0" normalizeH="0" baseline="0" noProof="0" smtClean="0">
                <a:ln>
                  <a:noFill/>
                </a:ln>
                <a:solidFill>
                  <a:srgbClr val="00B050"/>
                </a:solidFill>
                <a:effectLst/>
                <a:uLnTx/>
                <a:uFillTx/>
                <a:latin typeface="+mn-lt"/>
                <a:ea typeface="+mn-ea"/>
                <a:cs typeface="+mn-cs"/>
              </a:rPr>
              <a:t>)</a:t>
            </a: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a:p>
            <a:pPr marL="0" marR="0" lvl="0" indent="0" algn="l" defTabSz="914400" rtl="0" eaLnBrk="1" fontAlgn="base"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	Komponen pendukung sistem lebih diarahkan pada pemberian layanan dan kegiatan manajemen yang tidak secara langsung bermanfaat bagi siswa. Layanan mencakup:</a:t>
            </a:r>
          </a:p>
          <a:p>
            <a:pPr marL="0" marR="0" lvl="0" indent="0" algn="l" defTabSz="914400" rtl="0" eaLnBrk="1" fontAlgn="base"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a.    Konsultasi dengan guru – guru.</a:t>
            </a:r>
          </a:p>
          <a:p>
            <a:pPr marL="0" marR="0" lvl="0" indent="0" algn="l" defTabSz="914400" rtl="0" eaLnBrk="1" fontAlgn="base"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b.    Dukungan bagi program pendidikan orang tua dan </a:t>
            </a:r>
          </a:p>
          <a:p>
            <a:pPr marL="0" marR="0" lvl="0" indent="0" algn="l" defTabSz="914400" rtl="0" eaLnBrk="1" fontAlgn="base"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       masyarakat.</a:t>
            </a:r>
          </a:p>
          <a:p>
            <a:pPr marL="0" marR="0" lvl="0" indent="0" algn="l" defTabSz="914400" rtl="0" eaLnBrk="1" fontAlgn="base"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c.    Partisipasi dalam kegiatan sekolah.d.    Implementasi dan </a:t>
            </a:r>
          </a:p>
          <a:p>
            <a:pPr marL="0" marR="0" lvl="0" indent="0" algn="l" defTabSz="914400" rtl="0" eaLnBrk="1" fontAlgn="base"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       program standarisasi instrument tes.</a:t>
            </a:r>
          </a:p>
          <a:p>
            <a:pPr marL="0" marR="0" lvl="0" indent="0" algn="l" defTabSz="914400" rtl="0" eaLnBrk="1" fontAlgn="base"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e.    Kerjasama dalam melaksanakan riset yang relevan</a:t>
            </a:r>
          </a:p>
          <a:p>
            <a:pPr marL="0" marR="0" lvl="0" indent="0" algn="l" defTabSz="914400" rtl="0" eaLnBrk="1" fontAlgn="base"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f.     Memberikan masukan terhadap pembuat keputusan </a:t>
            </a:r>
          </a:p>
          <a:p>
            <a:pPr marL="0" marR="0" lvl="0" indent="0" algn="l" defTabSz="914400" rtl="0" eaLnBrk="1" fontAlgn="base"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       dalam kurikulum pengajaran, berdasarkan perspektif siswa.</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TotalTime>
  <Words>87</Words>
  <Application>Microsoft Office PowerPoint</Application>
  <PresentationFormat>On-screen Show (4:3)</PresentationFormat>
  <Paragraphs>54</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Slide 1</vt:lpstr>
      <vt:lpstr>KEMAMPUAN AKHIR YANG DIHARAPKAN</vt:lpstr>
      <vt:lpstr> STRUKTUR PROGRAM BIMBINGAN DI SD </vt:lpstr>
      <vt:lpstr>Slide 4</vt:lpstr>
      <vt:lpstr>Slide 5</vt:lpstr>
      <vt:lpstr>Slide 6</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TERAPI</dc:creator>
  <cp:lastModifiedBy>TERAPI</cp:lastModifiedBy>
  <cp:revision>3</cp:revision>
  <dcterms:created xsi:type="dcterms:W3CDTF">2017-10-22T01:20:54Z</dcterms:created>
  <dcterms:modified xsi:type="dcterms:W3CDTF">2017-10-22T01:51:08Z</dcterms:modified>
</cp:coreProperties>
</file>