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8" r:id="rId5"/>
    <p:sldId id="267" r:id="rId6"/>
    <p:sldId id="266" r:id="rId7"/>
    <p:sldId id="265"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962E8-165E-4B90-8A87-ABEFD2007C81}"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962E8-165E-4B90-8A87-ABEFD2007C81}"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962E8-165E-4B90-8A87-ABEFD2007C81}"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962E8-165E-4B90-8A87-ABEFD2007C81}" type="datetimeFigureOut">
              <a:rPr lang="en-US" smtClean="0"/>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3F81C-60E6-45D1-89D4-F388A7A4EA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3276600" y="3505200"/>
            <a:ext cx="5486400" cy="1600438"/>
          </a:xfrm>
          <a:prstGeom prst="rect">
            <a:avLst/>
          </a:prstGeom>
        </p:spPr>
        <p:txBody>
          <a:bodyPr wrap="square">
            <a:spAutoFit/>
          </a:bodyPr>
          <a:lstStyle/>
          <a:p>
            <a:pPr algn="ctr"/>
            <a:r>
              <a:rPr lang="en-US" sz="2000" dirty="0" smtClean="0">
                <a:ln w="18415" cmpd="sng">
                  <a:solidFill>
                    <a:srgbClr val="FFFFFF"/>
                  </a:solidFill>
                  <a:prstDash val="solid"/>
                </a:ln>
                <a:solidFill>
                  <a:schemeClr val="bg1"/>
                </a:solidFill>
                <a:latin typeface="Times New Roman" panose="02020603050405020304" pitchFamily="18" charset="0"/>
                <a:cs typeface="Times New Roman" panose="02020603050405020304" pitchFamily="18" charset="0"/>
              </a:rPr>
              <a:t> </a:t>
            </a:r>
            <a:r>
              <a:rPr lang="en-US" sz="2400" dirty="0" err="1" smtClean="0">
                <a:ln w="18415" cmpd="sng">
                  <a:solidFill>
                    <a:srgbClr val="FFFFFF"/>
                  </a:solidFill>
                  <a:prstDash val="solid"/>
                </a:ln>
                <a:solidFill>
                  <a:schemeClr val="bg1"/>
                </a:solidFill>
                <a:latin typeface="Times New Roman" panose="02020603050405020304" pitchFamily="18" charset="0"/>
                <a:cs typeface="Times New Roman" panose="02020603050405020304" pitchFamily="18" charset="0"/>
              </a:rPr>
              <a:t>Keterpaduan</a:t>
            </a:r>
            <a:r>
              <a:rPr lang="en-US" sz="2400" dirty="0" smtClean="0">
                <a:ln w="18415" cmpd="sng">
                  <a:solidFill>
                    <a:srgbClr val="FFFFFF"/>
                  </a:solidFill>
                  <a:prstDash val="solid"/>
                </a:ln>
                <a:solidFill>
                  <a:schemeClr val="bg1"/>
                </a:solidFill>
                <a:latin typeface="Times New Roman" panose="02020603050405020304" pitchFamily="18" charset="0"/>
                <a:cs typeface="Times New Roman" panose="02020603050405020304" pitchFamily="18" charset="0"/>
              </a:rPr>
              <a:t> program BK </a:t>
            </a:r>
            <a:r>
              <a:rPr lang="en-US" sz="2400" dirty="0" err="1" smtClean="0">
                <a:ln w="18415" cmpd="sng">
                  <a:solidFill>
                    <a:srgbClr val="FFFFFF"/>
                  </a:solidFill>
                  <a:prstDash val="solid"/>
                </a:ln>
                <a:solidFill>
                  <a:schemeClr val="bg1"/>
                </a:solidFill>
                <a:latin typeface="Times New Roman" panose="02020603050405020304" pitchFamily="18" charset="0"/>
                <a:cs typeface="Times New Roman" panose="02020603050405020304" pitchFamily="18" charset="0"/>
              </a:rPr>
              <a:t>dengan</a:t>
            </a:r>
            <a:r>
              <a:rPr lang="en-US" sz="2400" dirty="0" smtClean="0">
                <a:ln w="18415" cmpd="sng">
                  <a:solidFill>
                    <a:srgbClr val="FFFFFF"/>
                  </a:solidFill>
                  <a:prstDash val="solid"/>
                </a:ln>
                <a:solidFill>
                  <a:schemeClr val="bg1"/>
                </a:solidFill>
                <a:latin typeface="Times New Roman" panose="02020603050405020304" pitchFamily="18" charset="0"/>
                <a:cs typeface="Times New Roman" panose="02020603050405020304" pitchFamily="18" charset="0"/>
              </a:rPr>
              <a:t> KBM</a:t>
            </a:r>
            <a:endParaRPr lang="en-US" sz="2400" b="1" dirty="0" smtClean="0">
              <a:solidFill>
                <a:schemeClr val="bg1"/>
              </a:solidFill>
            </a:endParaRPr>
          </a:p>
          <a:p>
            <a:pPr algn="ctr"/>
            <a:r>
              <a:rPr lang="en-US" sz="2000" b="1" dirty="0" smtClean="0">
                <a:solidFill>
                  <a:schemeClr val="bg1"/>
                </a:solidFill>
              </a:rPr>
              <a:t>PERTEMUAN DUABELAS</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Pokok</a:t>
            </a:r>
            <a:r>
              <a:rPr kumimoji="0" lang="en-US" sz="22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Bahasan</a:t>
            </a:r>
            <a:r>
              <a:rPr kumimoji="0" lang="en-US" sz="22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Keterpaduan program BK dengan KBM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Pertemuan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Dosen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Dr. H.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Supandi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S.Pd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Prodi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Fakultas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Keguruan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22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7" name="Title 5"/>
          <p:cNvSpPr>
            <a:spLocks noGrp="1"/>
          </p:cNvSpPr>
          <p:nvPr>
            <p:ph type="title"/>
          </p:nvPr>
        </p:nvSpPr>
        <p:spPr>
          <a:xfrm>
            <a:off x="533400" y="762000"/>
            <a:ext cx="8229600" cy="685800"/>
          </a:xfrm>
        </p:spPr>
        <p:txBody>
          <a:bodyPr/>
          <a:lstStyle/>
          <a:p>
            <a:pPr>
              <a:spcBef>
                <a:spcPct val="50000"/>
              </a:spcBef>
            </a:pPr>
            <a:r>
              <a:rPr lang="en-US" sz="3200" dirty="0" smtClean="0">
                <a:latin typeface="Arial" charset="0"/>
                <a:cs typeface="Arial" charset="0"/>
              </a:rPr>
              <a:t>KEMAMPUAN AKHIR YANG DIHARAPKAN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457200" y="838200"/>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err="1" smtClean="0"/>
              <a:t>Keterpaduan</a:t>
            </a:r>
            <a:r>
              <a:rPr lang="en-US" b="1" dirty="0" smtClean="0"/>
              <a:t> </a:t>
            </a:r>
            <a:r>
              <a:rPr lang="en-US" b="1" dirty="0"/>
              <a:t>Program </a:t>
            </a:r>
            <a:r>
              <a:rPr lang="en-US" b="1" dirty="0" err="1"/>
              <a:t>Bimbingan</a:t>
            </a:r>
            <a:r>
              <a:rPr lang="en-US" b="1" dirty="0"/>
              <a:t> </a:t>
            </a:r>
            <a:r>
              <a:rPr lang="en-US" b="1" dirty="0" err="1"/>
              <a:t>Dengan</a:t>
            </a:r>
            <a:r>
              <a:rPr lang="en-US" b="1" dirty="0"/>
              <a:t> KBM</a:t>
            </a:r>
            <a:endParaRPr lang="en-US" dirty="0"/>
          </a:p>
        </p:txBody>
      </p:sp>
      <p:sp>
        <p:nvSpPr>
          <p:cNvPr id="5" name="Content Placeholder 2"/>
          <p:cNvSpPr txBox="1">
            <a:spLocks/>
          </p:cNvSpPr>
          <p:nvPr/>
        </p:nvSpPr>
        <p:spPr>
          <a:xfrm>
            <a:off x="228600" y="2133600"/>
            <a:ext cx="84582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Sampai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jarang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SD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memilki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petugas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khusus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tersendiri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tugas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tugas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sekaligus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menjadi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tenaga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pengajar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keadaan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demikian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membutuhkan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dukungan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manajerial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beberapa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diperhatikan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533400" y="533400"/>
            <a:ext cx="8229600" cy="639762"/>
          </a:xfrm>
        </p:spPr>
        <p:txBody>
          <a:bodyPr>
            <a:normAutofit fontScale="90000"/>
          </a:bodyPr>
          <a:lstStyle/>
          <a:p>
            <a:r>
              <a:rPr lang="en-US" dirty="0" err="1" smtClean="0"/>
              <a:t>Lanjutan</a:t>
            </a:r>
            <a:r>
              <a:rPr lang="en-US" dirty="0" smtClean="0"/>
              <a:t>….</a:t>
            </a:r>
            <a:endParaRPr lang="en-US" dirty="0"/>
          </a:p>
        </p:txBody>
      </p:sp>
      <p:sp>
        <p:nvSpPr>
          <p:cNvPr id="5" name="Content Placeholder 2"/>
          <p:cNvSpPr txBox="1">
            <a:spLocks/>
          </p:cNvSpPr>
          <p:nvPr/>
        </p:nvSpPr>
        <p:spPr>
          <a:xfrm>
            <a:off x="0" y="990600"/>
            <a:ext cx="9144000" cy="54864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LcPeriod"/>
              <a:tabLst/>
              <a:defRPr/>
            </a:pPr>
            <a:r>
              <a:rPr kumimoji="0" lang="en-US" sz="1600" b="1" i="1" u="none" strike="noStrike" kern="1200" cap="none" spc="0" normalizeH="0" baseline="0" noProof="0" dirty="0" err="1" smtClean="0">
                <a:ln>
                  <a:noFill/>
                </a:ln>
                <a:solidFill>
                  <a:srgbClr val="00B050"/>
                </a:solidFill>
                <a:effectLst/>
                <a:uLnTx/>
                <a:uFillTx/>
                <a:latin typeface="+mn-lt"/>
                <a:ea typeface="+mn-ea"/>
                <a:cs typeface="+mn-cs"/>
              </a:rPr>
              <a:t>Aspek</a:t>
            </a:r>
            <a:r>
              <a:rPr kumimoji="0" lang="en-US" sz="1600" b="1" i="1" u="none" strike="noStrike" kern="1200" cap="none" spc="0" normalizeH="0" baseline="0" noProof="0" dirty="0" smtClean="0">
                <a:ln>
                  <a:noFill/>
                </a:ln>
                <a:solidFill>
                  <a:srgbClr val="00B050"/>
                </a:solidFill>
                <a:effectLst/>
                <a:uLnTx/>
                <a:uFillTx/>
                <a:latin typeface="+mn-lt"/>
                <a:ea typeface="+mn-ea"/>
                <a:cs typeface="+mn-cs"/>
              </a:rPr>
              <a:t> Program </a:t>
            </a:r>
            <a:r>
              <a:rPr kumimoji="0" lang="en-US" sz="1600" b="0" i="0" u="none" strike="noStrike" kern="1200" cap="none" spc="0" normalizeH="0" baseline="0" noProof="0" dirty="0" smtClean="0">
                <a:ln>
                  <a:noFill/>
                </a:ln>
                <a:solidFill>
                  <a:srgbClr val="00B050"/>
                </a:solidFill>
                <a:effectLst/>
                <a:uLnTx/>
                <a:uFillTx/>
                <a:latin typeface="+mn-lt"/>
                <a:ea typeface="+mn-ea"/>
                <a:cs typeface="+mn-cs"/>
              </a:rPr>
              <a:t/>
            </a:r>
            <a:br>
              <a:rPr kumimoji="0" lang="en-US" sz="1600" b="0" i="0" u="none" strike="noStrike" kern="1200" cap="none" spc="0" normalizeH="0" baseline="0" noProof="0" dirty="0" smtClean="0">
                <a:ln>
                  <a:noFill/>
                </a:ln>
                <a:solidFill>
                  <a:srgbClr val="00B050"/>
                </a:solidFill>
                <a:effectLst/>
                <a:uLnTx/>
                <a:uFillTx/>
                <a:latin typeface="+mn-lt"/>
                <a:ea typeface="+mn-ea"/>
                <a:cs typeface="+mn-cs"/>
              </a:rPr>
            </a:b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berangkat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maslah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nyata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terjadi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mempunyai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kekhasan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tersendiri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sesuai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situasi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kondisi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sendiri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baik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dilihat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segi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petugas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fasilitas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tersedia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karakteristik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Menurut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Dinkmeyer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Caldwell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Ahman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1998),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bahwasanya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beberapa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factor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membedakan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antara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menengah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pertama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menekankan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peranan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fungsi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kedua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focus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menekankan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pengembangan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pemahaman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pemecahan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berhubungan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lain;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ketiga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banyak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melibatkan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tua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mengingat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pentingnya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pengaruh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tua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kehidupan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anak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keempat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hendaknya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kehidupan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anak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unik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kelima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hendaknya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peduli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dasar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anak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seperti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matang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pemahaman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penerimaaan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kelebihan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kekurangan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diri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keenam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hendaknya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menyakini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bahwa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usia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tahapan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sangat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penting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tahapan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perkembangan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anak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disimpulkan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bahwa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perangkat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tugas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diselesaikan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dijadikan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panduan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utama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bagi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pengembangan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304800" y="1143000"/>
            <a:ext cx="8229600" cy="5029200"/>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Untuk menjamin kelancaran program bimbingan di SD, di perlukan adanya organisasi bimbingan organisasi bimbingan hendaknya memperhatikan prinsip-prinsip sebagai berikut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smtClean="0">
              <a:ln>
                <a:noFill/>
              </a:ln>
              <a:solidFill>
                <a:srgbClr val="00B05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rgbClr val="00B050"/>
                </a:solidFill>
                <a:effectLst/>
                <a:uLnTx/>
                <a:uFillTx/>
                <a:latin typeface="+mn-lt"/>
                <a:ea typeface="+mn-ea"/>
                <a:cs typeface="+mn-cs"/>
              </a:rPr>
              <a:t>b. Aspek Ketenangan</a:t>
            </a:r>
            <a:r>
              <a:rPr kumimoji="0" lang="en-US" sz="3200" b="1" i="1" u="none" strike="noStrike" kern="1200" cap="none" spc="0" normalizeH="0" baseline="0" noProof="0" smtClean="0">
                <a:ln>
                  <a:noFill/>
                </a:ln>
                <a:solidFill>
                  <a:schemeClr val="tx1"/>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Secara umum guru SD memiliki tugas ganda, sebagai pengajar yang memiliki seperangkat target kurikulum yang harus dicapai, juga sebagai pembimbing yang memilki program yang harus dilaksanakan juga. Sebenarnya guru SD sebagai guru kelas memilki peluang yang banyak dalam memahami karakteristik setiap muridnya, maka guru SDperlu memahami pemahaman yang tepat dan memiliki keterampilan yang memadai dalam melaksanakan layanan biimbingan dan mengajar. Guru SD hendaknya dapat menerapkan layanan bimbingan melalui kegiatan belajar-mengajar.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457200" y="11430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rgbClr val="00B050"/>
                </a:solidFill>
                <a:effectLst/>
                <a:uLnTx/>
                <a:uFillTx/>
                <a:latin typeface="+mn-lt"/>
                <a:ea typeface="+mn-ea"/>
                <a:cs typeface="+mn-cs"/>
              </a:rPr>
              <a:t>c. Aspek Teknik/Prosedur </a:t>
            </a: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Prosedur/teknik yang dapat dikembangkan dalam memberikan layanan bimbingan pada murid SD adalah dengan melaluipendekatan terpadu atau memadukan antara teknik instruksional/pengajaran dengan teknik transaksional. Jadi hendaknya guru SD dapat menerapkan layanan bimbingan melalui kegiatan belajar-mengajar. Guru menciptakan proses pembelajaran yang kondusif dan dapat memadukan layanan bimbingan ke dalam KBM, seperti melalui pengelompokan belajar melalui permainan,tugas kelompok, dsb. Dalam penelitian yang dilaksanakan Ni’mah (2004) dikelas rendah SD, dapat di terapakan layanan bimbingan social-pribadi melalui KBM, dengan cara menggunakan metode pembelajaran diskusi, kerja kelopmpok, dan permainan murid dibantu belajar menyesuaikan diri dengan teman, bekerjasama, berbagi tugas, dan belajar tampil untuk ke depan kelas.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381000" y="10668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rgbClr val="00B050"/>
                </a:solidFill>
                <a:effectLst/>
                <a:uLnTx/>
                <a:uFillTx/>
                <a:latin typeface="+mn-lt"/>
                <a:ea typeface="+mn-ea"/>
                <a:cs typeface="+mn-cs"/>
              </a:rPr>
              <a:t>d. </a:t>
            </a:r>
            <a:r>
              <a:rPr kumimoji="0" lang="en-US" sz="3200" b="1" i="1" u="none" strike="noStrike" kern="1200" cap="none" spc="0" normalizeH="0" baseline="0" noProof="0" dirty="0" err="1" smtClean="0">
                <a:ln>
                  <a:noFill/>
                </a:ln>
                <a:solidFill>
                  <a:srgbClr val="00B050"/>
                </a:solidFill>
                <a:effectLst/>
                <a:uLnTx/>
                <a:uFillTx/>
                <a:latin typeface="+mn-lt"/>
                <a:ea typeface="+mn-ea"/>
                <a:cs typeface="+mn-cs"/>
              </a:rPr>
              <a:t>Daya</a:t>
            </a:r>
            <a:r>
              <a:rPr kumimoji="0" lang="en-US" sz="3200" b="1" i="1" u="none" strike="noStrike" kern="1200" cap="none" spc="0" normalizeH="0" baseline="0" noProof="0" dirty="0" smtClean="0">
                <a:ln>
                  <a:noFill/>
                </a:ln>
                <a:solidFill>
                  <a:srgbClr val="00B050"/>
                </a:solidFill>
                <a:effectLst/>
                <a:uLnTx/>
                <a:uFillTx/>
                <a:latin typeface="+mn-lt"/>
                <a:ea typeface="+mn-ea"/>
                <a:cs typeface="+mn-cs"/>
              </a:rPr>
              <a:t> </a:t>
            </a:r>
            <a:r>
              <a:rPr kumimoji="0" lang="en-US" sz="3200" b="1" i="1" u="none" strike="noStrike" kern="1200" cap="none" spc="0" normalizeH="0" baseline="0" noProof="0" dirty="0" err="1" smtClean="0">
                <a:ln>
                  <a:noFill/>
                </a:ln>
                <a:solidFill>
                  <a:srgbClr val="00B050"/>
                </a:solidFill>
                <a:effectLst/>
                <a:uLnTx/>
                <a:uFillTx/>
                <a:latin typeface="+mn-lt"/>
                <a:ea typeface="+mn-ea"/>
                <a:cs typeface="+mn-cs"/>
              </a:rPr>
              <a:t>Dukung</a:t>
            </a:r>
            <a:r>
              <a:rPr kumimoji="0" lang="en-US" sz="3200" b="1" i="1" u="none" strike="noStrike" kern="1200" cap="none" spc="0" normalizeH="0" baseline="0" noProof="0" dirty="0" smtClean="0">
                <a:ln>
                  <a:noFill/>
                </a:ln>
                <a:solidFill>
                  <a:srgbClr val="00B050"/>
                </a:solidFill>
                <a:effectLst/>
                <a:uLnTx/>
                <a:uFillTx/>
                <a:latin typeface="+mn-lt"/>
                <a:ea typeface="+mn-ea"/>
                <a:cs typeface="+mn-cs"/>
              </a:rPr>
              <a:t> </a:t>
            </a:r>
            <a:r>
              <a:rPr kumimoji="0" lang="en-US" sz="3200" b="1" i="1" u="none" strike="noStrike" kern="1200" cap="none" spc="0" normalizeH="0" baseline="0" noProof="0" dirty="0" err="1" smtClean="0">
                <a:ln>
                  <a:noFill/>
                </a:ln>
                <a:solidFill>
                  <a:srgbClr val="00B050"/>
                </a:solidFill>
                <a:effectLst/>
                <a:uLnTx/>
                <a:uFillTx/>
                <a:latin typeface="+mn-lt"/>
                <a:ea typeface="+mn-ea"/>
                <a:cs typeface="+mn-cs"/>
              </a:rPr>
              <a:t>Lingkungan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konstribusi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besar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pencapaian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jika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didukung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pihak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terlibat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system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kepala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pendanaan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fasilitas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masyarakat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pemerintah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Ciri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terlepas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disamping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Jadi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pelaksanaan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membutuhkan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dukungan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semua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pihak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533400" y="1143000"/>
            <a:ext cx="8229600" cy="452596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rgbClr val="00B050"/>
                </a:solidFill>
                <a:effectLst/>
                <a:uLnTx/>
                <a:uFillTx/>
                <a:latin typeface="+mn-lt"/>
                <a:ea typeface="+mn-ea"/>
                <a:cs typeface="+mn-cs"/>
              </a:rPr>
              <a:t>e. Organisasi dan Administrasi Bimbingan di SD </a:t>
            </a: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rgbClr val="00B050"/>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Dalam arti luas organisasi bimbingan dapat diartikan sebagai usaha penyelenggaraan program bimbingan untuk mencapai tujuan yang telah di tetapkan. Untuk menjamin kelancaran program bimbingan di SD, di perlukan adanya organisasi bimbingan organisasi bimbingan hendaknya memperhatikan prinsip-prinsip sebagai berikut :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381000" y="1143000"/>
            <a:ext cx="8229600" cy="4525963"/>
          </a:xfrm>
          <a:prstGeom prst="rect">
            <a:avLst/>
          </a:prstGeom>
        </p:spPr>
        <p:txBody>
          <a:bodyPr vert="horz" lIns="91440" tIns="45720" rIns="91440" bIns="45720" rtlCol="0">
            <a:normAutofit fontScale="700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Untuk menjamin kelancaran program bimbingan di SD, di perlukan adanya organisasi bimbingan organisasi bimbingan hendaknya memperhatikan prinsip-prinsip sebagai berikut :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Program bimbingan hendaknya diorganisasikan sedemikian rupa sehingga sesuai dengan situasi dan kebutuhan setempat.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Layanan bimbingan hendaknya merupakan bagian yang tak terpisahkan dari keseluruhan program pendidikan di sekolah.</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Diperlukan kerjasama antara personal sekolah dalam pelaksanaan organisasi bimbingan.</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Penanggung jawab organisasi bimbingan adalah kepala sekolah.</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Program bimbingan harus diorganisasikan dengan baik, sehingga memungkinkan seluruh personal yang ada di sekolah, dan dengan masyarakat dapat bekerjasama dengan baik.</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Organisasi bimbingan di SD di sesuaikan dengan personil yang ada, keadaan murid dan sarana prasarana.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103</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KEMAMPUAN AKHIR YANG DIHARAPKAN</vt:lpstr>
      <vt:lpstr>Keterpaduan Program Bimbingan Dengan KBM</vt:lpstr>
      <vt:lpstr>Lanjutan….</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1</cp:revision>
  <dcterms:created xsi:type="dcterms:W3CDTF">2017-10-22T01:54:00Z</dcterms:created>
  <dcterms:modified xsi:type="dcterms:W3CDTF">2017-10-22T02:09:38Z</dcterms:modified>
</cp:coreProperties>
</file>