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8" r:id="rId5"/>
    <p:sldId id="267" r:id="rId6"/>
    <p:sldId id="266" r:id="rId7"/>
    <p:sldId id="265"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0962E8-165E-4B90-8A87-ABEFD2007C81}" type="datetimeFigureOut">
              <a:rPr lang="en-US" smtClean="0"/>
              <a:t>10/22/2017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0962E8-165E-4B90-8A87-ABEFD2007C81}" type="datetimeFigureOut">
              <a:rPr lang="en-US" smtClean="0"/>
              <a:t>10/22/2017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0962E8-165E-4B90-8A87-ABEFD2007C81}" type="datetimeFigureOut">
              <a:rPr lang="en-US" smtClean="0"/>
              <a:t>10/22/2017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962E8-165E-4B90-8A87-ABEFD2007C81}" type="datetimeFigureOut">
              <a:rPr lang="en-US" smtClean="0"/>
              <a:t>10/22/2017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0962E8-165E-4B90-8A87-ABEFD2007C81}" type="datetimeFigureOut">
              <a:rPr lang="en-US" smtClean="0"/>
              <a:t>10/22/2017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3F81C-60E6-45D1-89D4-F388A7A4EA9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0962E8-165E-4B90-8A87-ABEFD2007C81}" type="datetimeFigureOut">
              <a:rPr lang="en-US" smtClean="0"/>
              <a:t>10/22/2017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3F81C-60E6-45D1-89D4-F388A7A4EA9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p:nvSpPr>
        <p:spPr>
          <a:xfrm>
            <a:off x="3276600" y="3505200"/>
            <a:ext cx="5486400" cy="1538883"/>
          </a:xfrm>
          <a:prstGeom prst="rect">
            <a:avLst/>
          </a:prstGeom>
        </p:spPr>
        <p:txBody>
          <a:bodyPr wrap="square">
            <a:spAutoFit/>
          </a:bodyPr>
          <a:lstStyle/>
          <a:p>
            <a:pPr algn="ctr"/>
            <a:r>
              <a:rPr lang="en-US" sz="2000" b="1" dirty="0" smtClean="0">
                <a:solidFill>
                  <a:schemeClr val="bg1"/>
                </a:solidFill>
              </a:rPr>
              <a:t>KEGIATAN-KEGIATAN PENDUKUNG BIMBINGAN</a:t>
            </a:r>
          </a:p>
          <a:p>
            <a:pPr algn="ctr"/>
            <a:r>
              <a:rPr lang="en-US" sz="2000" b="1" dirty="0" smtClean="0">
                <a:solidFill>
                  <a:schemeClr val="bg1"/>
                </a:solidFill>
              </a:rPr>
              <a:t>PERTEMUAN TIGA BELAS</a:t>
            </a:r>
            <a:endParaRPr lang="en-US" sz="2000" b="1" dirty="0" smtClean="0">
              <a:solidFill>
                <a:schemeClr val="bg1"/>
              </a:solidFill>
            </a:endParaRPr>
          </a:p>
          <a:p>
            <a:pPr algn="ctr"/>
            <a:r>
              <a:rPr lang="id-ID" altLang="id-ID" b="1" dirty="0" smtClean="0">
                <a:solidFill>
                  <a:schemeClr val="bg1"/>
                </a:solidFill>
                <a:latin typeface="Times New Roman" pitchFamily="18" charset="0"/>
                <a:cs typeface="Times New Roman" pitchFamily="18" charset="0"/>
              </a:rPr>
              <a:t>Dr. </a:t>
            </a:r>
            <a:r>
              <a:rPr lang="en-US" altLang="id-ID" b="1" dirty="0" smtClean="0">
                <a:solidFill>
                  <a:schemeClr val="bg1"/>
                </a:solidFill>
                <a:latin typeface="Times New Roman" pitchFamily="18" charset="0"/>
                <a:cs typeface="Times New Roman" pitchFamily="18" charset="0"/>
              </a:rPr>
              <a:t>H. SUPANDI, </a:t>
            </a:r>
            <a:r>
              <a:rPr lang="en-US" altLang="id-ID" b="1" dirty="0" err="1" smtClean="0">
                <a:solidFill>
                  <a:schemeClr val="bg1"/>
                </a:solidFill>
                <a:latin typeface="Times New Roman" pitchFamily="18" charset="0"/>
                <a:cs typeface="Times New Roman" pitchFamily="18" charset="0"/>
              </a:rPr>
              <a:t>S.Pd</a:t>
            </a:r>
            <a:r>
              <a:rPr lang="en-US" altLang="id-ID" b="1" dirty="0" smtClean="0">
                <a:solidFill>
                  <a:schemeClr val="bg1"/>
                </a:solidFill>
                <a:latin typeface="Times New Roman" pitchFamily="18" charset="0"/>
                <a:cs typeface="Times New Roman" pitchFamily="18" charset="0"/>
              </a:rPr>
              <a:t>. MA</a:t>
            </a:r>
          </a:p>
          <a:p>
            <a:pPr algn="ctr"/>
            <a:r>
              <a:rPr lang="id-ID" altLang="id-ID" b="1" dirty="0" smtClean="0">
                <a:solidFill>
                  <a:schemeClr val="bg1"/>
                </a:solidFill>
                <a:latin typeface="Times New Roman" pitchFamily="18" charset="0"/>
                <a:cs typeface="Times New Roman" pitchFamily="18" charset="0"/>
              </a:rPr>
              <a:t>PGSD - FKIP</a:t>
            </a:r>
            <a:endParaRPr lang="en-US" altLang="id-ID" b="1" dirty="0" smtClean="0">
              <a:solidFill>
                <a:schemeClr val="bg1"/>
              </a:solidFill>
              <a:latin typeface="Times New Roman" pitchFamily="18" charset="0"/>
              <a:cs typeface="Times New Roman" pitchFamily="18" charset="0"/>
            </a:endParaRPr>
          </a:p>
          <a:p>
            <a:pPr algn="ctr"/>
            <a:endParaRPr lang="en-US" b="1"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Content Placeholder 5"/>
          <p:cNvSpPr txBox="1">
            <a:spLocks/>
          </p:cNvSpPr>
          <p:nvPr/>
        </p:nvSpPr>
        <p:spPr>
          <a:xfrm>
            <a:off x="457200" y="1524000"/>
            <a:ext cx="8229600" cy="4602163"/>
          </a:xfrm>
          <a:prstGeom prst="rect">
            <a:avLst/>
          </a:prstGeom>
        </p:spPr>
        <p:txBody>
          <a:bodyPr vert="horz" lIns="91440" tIns="45720" rIns="91440" bIns="45720" rtlCol="0">
            <a:normAutofit/>
          </a:bodyPr>
          <a:lstStyle/>
          <a:p>
            <a:pPr marL="342900" indent="-342900">
              <a:spcBef>
                <a:spcPct val="20000"/>
              </a:spcBef>
              <a:buFont typeface="Arial" pitchFamily="34" charset="0"/>
              <a:buChar char="•"/>
            </a:pPr>
            <a:r>
              <a:rPr kumimoji="0" lang="en-US" sz="2200" b="0" i="0" u="none" strike="noStrike" kern="1200" cap="none" spc="0" normalizeH="0" baseline="0" noProof="0" dirty="0" err="1" smtClean="0">
                <a:ln>
                  <a:noFill/>
                </a:ln>
                <a:solidFill>
                  <a:schemeClr val="tx1"/>
                </a:solidFill>
                <a:effectLst/>
                <a:uLnTx/>
                <a:uFillTx/>
                <a:latin typeface="Arial" charset="0"/>
                <a:ea typeface="+mn-ea"/>
                <a:cs typeface="Arial" charset="0"/>
              </a:rPr>
              <a:t>Pokok</a:t>
            </a:r>
            <a:r>
              <a:rPr lang="en-US" sz="2200" dirty="0">
                <a:latin typeface="Arial" charset="0"/>
                <a:cs typeface="Arial" charset="0"/>
              </a:rPr>
              <a:t> </a:t>
            </a:r>
            <a:r>
              <a:rPr lang="en-US" sz="2200" dirty="0" err="1" smtClean="0">
                <a:latin typeface="Arial" charset="0"/>
                <a:cs typeface="Arial" charset="0"/>
              </a:rPr>
              <a:t>Bahasan</a:t>
            </a:r>
            <a:r>
              <a:rPr lang="en-US" sz="2200" dirty="0" smtClean="0">
                <a:latin typeface="Arial" charset="0"/>
                <a:cs typeface="Arial" charset="0"/>
              </a:rPr>
              <a:t> KEGIATAN-KEGIATAN </a:t>
            </a:r>
            <a:r>
              <a:rPr lang="en-US" sz="2200" dirty="0">
                <a:latin typeface="Arial" charset="0"/>
                <a:cs typeface="Arial" charset="0"/>
              </a:rPr>
              <a:t>PENDUKUNG </a:t>
            </a:r>
            <a:r>
              <a:rPr lang="en-US" sz="2200" dirty="0" smtClean="0">
                <a:latin typeface="Arial" charset="0"/>
                <a:cs typeface="Arial" charset="0"/>
              </a:rPr>
              <a:t>BIMBINGAN</a:t>
            </a:r>
            <a:br>
              <a:rPr lang="en-US" sz="2200" dirty="0" smtClean="0">
                <a:latin typeface="Arial" charset="0"/>
                <a:cs typeface="Arial" charset="0"/>
              </a:rPr>
            </a:b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Pertemuan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13</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Dosen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Dr. H.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Supandi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S.Pd</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Prodi</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Guru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Dasar</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Fakultas</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Ilmu</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Pendidikan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Keguruan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d-ID" sz="2200" b="0" i="0" u="none" strike="noStrike" kern="1200" cap="none" spc="0" normalizeH="0" baseline="0" noProof="0" dirty="0" smtClean="0">
              <a:ln>
                <a:noFill/>
              </a:ln>
              <a:solidFill>
                <a:schemeClr val="tx1"/>
              </a:solidFill>
              <a:effectLst/>
              <a:uLnTx/>
              <a:uFillTx/>
              <a:latin typeface="Arial" charset="0"/>
              <a:ea typeface="+mn-ea"/>
              <a:cs typeface="Arial" charset="0"/>
            </a:endParaRPr>
          </a:p>
        </p:txBody>
      </p:sp>
      <p:sp>
        <p:nvSpPr>
          <p:cNvPr id="7" name="Title 5"/>
          <p:cNvSpPr>
            <a:spLocks noGrp="1"/>
          </p:cNvSpPr>
          <p:nvPr>
            <p:ph type="title"/>
          </p:nvPr>
        </p:nvSpPr>
        <p:spPr>
          <a:xfrm>
            <a:off x="533400" y="762000"/>
            <a:ext cx="8229600" cy="685800"/>
          </a:xfrm>
        </p:spPr>
        <p:txBody>
          <a:bodyPr/>
          <a:lstStyle/>
          <a:p>
            <a:pPr>
              <a:spcBef>
                <a:spcPct val="50000"/>
              </a:spcBef>
            </a:pPr>
            <a:r>
              <a:rPr lang="en-US" sz="3200" dirty="0" smtClean="0">
                <a:latin typeface="Arial" charset="0"/>
                <a:cs typeface="Arial" charset="0"/>
              </a:rPr>
              <a:t>KEMAMPUAN AKHIR YANG DIHARAPKAN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533400" y="838200"/>
            <a:ext cx="8229600" cy="11430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2800" dirty="0" smtClean="0"/>
              <a:t/>
            </a:r>
            <a:br>
              <a:rPr lang="en-US" sz="2800" dirty="0" smtClean="0"/>
            </a:br>
            <a:r>
              <a:rPr lang="en-US" sz="2800" dirty="0" smtClean="0"/>
              <a:t>KEGIATAN PENDUKUNG PELAYANAN BIMBINGAN DAN KONSELING</a:t>
            </a:r>
            <a:br>
              <a:rPr lang="en-US" sz="2800" dirty="0" smtClean="0"/>
            </a:br>
            <a:endParaRPr lang="en-US" sz="2800" dirty="0"/>
          </a:p>
        </p:txBody>
      </p:sp>
      <p:sp>
        <p:nvSpPr>
          <p:cNvPr id="8" name="Content Placeholder 2"/>
          <p:cNvSpPr txBox="1">
            <a:spLocks/>
          </p:cNvSpPr>
          <p:nvPr/>
        </p:nvSpPr>
        <p:spPr>
          <a:xfrm>
            <a:off x="533400" y="21336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Agar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sekolah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dapat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berjalan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efektif</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mencapai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hasil</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sesuai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dengan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tujuan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yang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diharapkan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maka</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diperlukan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kegiatan-kegiatan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pendukung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dan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konseling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Kegiatan-kegiatan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pendukung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pelayanan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bimbingan</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koseling</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tersebut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adalah</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sebagai</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berikut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Content Placeholder 2"/>
          <p:cNvSpPr txBox="1">
            <a:spLocks/>
          </p:cNvSpPr>
          <p:nvPr/>
        </p:nvSpPr>
        <p:spPr>
          <a:xfrm>
            <a:off x="533400" y="1143000"/>
            <a:ext cx="8229600" cy="45259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1.  APLIKASI INSTRUMENTASI</a:t>
            </a:r>
            <a:r>
              <a:rPr kumimoji="0" lang="en-US" sz="3200" b="0" i="0" u="none" strike="noStrike" kern="1200" cap="none" spc="0" normalizeH="0" baseline="0" noProof="0" smtClean="0">
                <a:ln>
                  <a:noFill/>
                </a:ln>
                <a:solidFill>
                  <a:srgbClr val="00B050"/>
                </a:solidFill>
                <a:effectLst/>
                <a:uLnTx/>
                <a:uFillTx/>
                <a:latin typeface="+mn-lt"/>
                <a:ea typeface="+mn-ea"/>
                <a:cs typeface="+mn-cs"/>
              </a:rPr>
              <a:t/>
            </a:r>
            <a:br>
              <a:rPr kumimoji="0" lang="en-US" sz="32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chemeClr val="tx1"/>
                </a:solidFill>
                <a:effectLst/>
                <a:uLnTx/>
                <a:uFillTx/>
                <a:latin typeface="+mn-lt"/>
                <a:ea typeface="+mn-ea"/>
                <a:cs typeface="+mn-cs"/>
              </a:rPr>
              <a:t>	Aplikasi Instrumentasi adalah  upaya pegungkapan melalui pengukuran dengan memakai alat ukur atau instrument tertentu. Hasil aplikasi ditafsirkan, disikapi dan digunakan untuk memberikan perlakuan terhadap klien dalam  bentuk layanan konseling agar diperoleh data tentang kondisi tertentu atas dirt klien (siswa). Data tersebut kemudian digunakan sebagai bahan pertimbangan untuk penyelenggaraan  bimbingan  dan konseling.</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457200" y="13716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2. HIMPUNAN DATA</a:t>
            </a:r>
            <a:r>
              <a:rPr kumimoji="0" lang="en-US" sz="3200" b="0" i="0" u="none" strike="noStrike" kern="1200" cap="none" spc="0" normalizeH="0" baseline="0" noProof="0" smtClean="0">
                <a:ln>
                  <a:noFill/>
                </a:ln>
                <a:solidFill>
                  <a:srgbClr val="00B050"/>
                </a:solidFill>
                <a:effectLst/>
                <a:uLnTx/>
                <a:uFillTx/>
                <a:latin typeface="+mn-lt"/>
                <a:ea typeface="+mn-ea"/>
                <a:cs typeface="+mn-cs"/>
              </a:rPr>
              <a:t/>
            </a:r>
            <a:br>
              <a:rPr kumimoji="0" lang="en-US" sz="32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rgbClr val="00B050"/>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rPr>
              <a:t>Merupakan suatu upaya penghimpunan, penggolongan-penggolongan, dan pengemasan data dalam bentuk tertentu. Bertujuan untuk memperoleh pengertian yang lebih luas, lebih lengkap dan lebih mendalam tentang masing-masing peserta didik dan membatu siswa memperoleh pemahaman diri sendiri.</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304800" y="1295400"/>
            <a:ext cx="8229600" cy="4525963"/>
          </a:xfrm>
          <a:prstGeom prst="rect">
            <a:avLst/>
          </a:prstGeom>
        </p:spPr>
        <p:txBody>
          <a:bodyPr vert="horz" lIns="91440" tIns="45720" rIns="91440" bIns="45720" rtlCol="0">
            <a:normAutofit fontScale="92500"/>
          </a:bodyPr>
          <a:lstStyle/>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3. KONFERENSI KASUS</a:t>
            </a:r>
            <a:endParaRPr kumimoji="0" lang="en-US" sz="3200" b="0" i="0" u="none" strike="noStrike" kern="1200" cap="none" spc="0" normalizeH="0" baseline="0" noProof="0" smtClean="0">
              <a:ln>
                <a:noFill/>
              </a:ln>
              <a:solidFill>
                <a:srgbClr val="00B050"/>
              </a:solidFill>
              <a:effectLst/>
              <a:uLnTx/>
              <a:uFillTx/>
              <a:latin typeface="+mn-lt"/>
              <a:ea typeface="+mn-ea"/>
              <a:cs typeface="+mn-cs"/>
            </a:endParaRPr>
          </a:p>
          <a:p>
            <a:pPr marL="0" marR="0" lvl="0" indent="0" algn="l" defTabSz="914400" rtl="0" eaLnBrk="1" fontAlgn="base"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Merupakan forum lerbatas yang dilakukan oleh pembimbing atau konselor guna membahas suatu permasalahan dan arah pemecahannya Bertujuan untuk mengumpulkan data secara lebih luas dan akurat serta menggalang komitmen pihak-pihak yang terkait dengan kasus yang terkait dengan kasus dalam rangka pemecahan masalah.</a:t>
            </a:r>
            <a:br>
              <a:rPr kumimoji="0" lang="en-US" sz="3200" b="0" i="0" u="none" strike="noStrike" kern="1200" cap="none" spc="0" normalizeH="0" baseline="0" noProof="0" smtClean="0">
                <a:ln>
                  <a:noFill/>
                </a:ln>
                <a:solidFill>
                  <a:schemeClr val="tx1"/>
                </a:solidFill>
                <a:effectLst/>
                <a:uLnTx/>
                <a:uFillTx/>
                <a:latin typeface="+mn-lt"/>
                <a:ea typeface="+mn-ea"/>
                <a:cs typeface="+mn-cs"/>
              </a:rPr>
            </a:b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381000" y="1219200"/>
            <a:ext cx="8229600" cy="4525963"/>
          </a:xfrm>
          <a:prstGeom prst="rect">
            <a:avLst/>
          </a:prstGeom>
        </p:spPr>
        <p:txBody>
          <a:bodyPr vert="horz" lIns="91440" tIns="45720" rIns="91440" bIns="45720" rtlCol="0">
            <a:normAutofit fontScale="77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4. KUNJUNGAN RUMAH</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rgbClr val="00B050"/>
                </a:solidFill>
                <a:effectLst/>
                <a:uLnTx/>
                <a:uFillTx/>
                <a:latin typeface="+mn-lt"/>
                <a:ea typeface="+mn-ea"/>
                <a:cs typeface="+mn-cs"/>
              </a:rPr>
              <a:t/>
            </a:r>
            <a:br>
              <a:rPr kumimoji="0" lang="en-US" sz="32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rgbClr val="00B050"/>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rPr>
              <a:t>Merupakan upaya mendeteksi kondisi keluarga dalam kaitannya dengan permasalahan-permasalahan individu atau siswa yang menjadi tanggung jawab pembimbing atau konselor dalam pelayanan bimbingan dan konseling. Kunjungan dilakukan apabila data siswa untuk kepentingan layanan BK belum atau tidak diperoleh melalui wawancara dan angket. Tujuannya untuk memperoleh data yang lebih lengkap dan akurat serta bertujuan untuk menggalang komitmen antara orang tua dan anggota keluarga lainnya dengan pihak sekolah yang berkenaan dengan pemecahan masalah siswa.</a:t>
            </a:r>
            <a:br>
              <a:rPr kumimoji="0" lang="en-US" sz="3200" b="0" i="0" u="none" strike="noStrike" kern="1200" cap="none" spc="0" normalizeH="0" baseline="0" noProof="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Content Placeholder 2"/>
          <p:cNvSpPr txBox="1">
            <a:spLocks/>
          </p:cNvSpPr>
          <p:nvPr/>
        </p:nvSpPr>
        <p:spPr>
          <a:xfrm>
            <a:off x="457200" y="1371600"/>
            <a:ext cx="8229600" cy="45259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smtClean="0">
                <a:ln>
                  <a:noFill/>
                </a:ln>
                <a:solidFill>
                  <a:srgbClr val="00B050"/>
                </a:solidFill>
                <a:effectLst/>
                <a:uLnTx/>
                <a:uFillTx/>
                <a:latin typeface="+mn-lt"/>
                <a:ea typeface="+mn-ea"/>
                <a:cs typeface="+mn-cs"/>
              </a:rPr>
              <a:t>5. ALIH TANGAN KASUS</a:t>
            </a:r>
            <a:r>
              <a:rPr kumimoji="0" lang="en-US" sz="3200" b="0" i="0" u="none" strike="noStrike" kern="1200" cap="none" spc="0" normalizeH="0" baseline="0" noProof="0" smtClean="0">
                <a:ln>
                  <a:noFill/>
                </a:ln>
                <a:solidFill>
                  <a:srgbClr val="00B050"/>
                </a:solidFill>
                <a:effectLst/>
                <a:uLnTx/>
                <a:uFillTx/>
                <a:latin typeface="+mn-lt"/>
                <a:ea typeface="+mn-ea"/>
                <a:cs typeface="+mn-cs"/>
              </a:rPr>
              <a:t/>
            </a:r>
            <a:br>
              <a:rPr kumimoji="0" lang="en-US" sz="3200" b="0" i="0" u="none" strike="noStrike" kern="1200" cap="none" spc="0" normalizeH="0" baseline="0" noProof="0" smtClean="0">
                <a:ln>
                  <a:noFill/>
                </a:ln>
                <a:solidFill>
                  <a:srgbClr val="00B050"/>
                </a:solidFill>
                <a:effectLst/>
                <a:uLnTx/>
                <a:uFillTx/>
                <a:latin typeface="+mn-lt"/>
                <a:ea typeface="+mn-ea"/>
                <a:cs typeface="+mn-cs"/>
              </a:rPr>
            </a:br>
            <a:r>
              <a:rPr kumimoji="0" lang="en-US" sz="3200" b="0" i="0" u="none" strike="noStrike" kern="1200" cap="none" spc="0" normalizeH="0" baseline="0" noProof="0" smtClean="0">
                <a:ln>
                  <a:noFill/>
                </a:ln>
                <a:solidFill>
                  <a:srgbClr val="00B050"/>
                </a:solidFill>
                <a:effectLst/>
                <a:uLnTx/>
                <a:uFillTx/>
                <a:latin typeface="+mn-lt"/>
                <a:ea typeface="+mn-ea"/>
                <a:cs typeface="+mn-cs"/>
              </a:rPr>
              <a:t>	</a:t>
            </a:r>
            <a:r>
              <a:rPr kumimoji="0" lang="en-US" sz="3200" b="0" i="0" u="none" strike="noStrike" kern="1200" cap="none" spc="0" normalizeH="0" baseline="0" noProof="0" smtClean="0">
                <a:ln>
                  <a:noFill/>
                </a:ln>
                <a:solidFill>
                  <a:schemeClr val="tx1"/>
                </a:solidFill>
                <a:effectLst/>
                <a:uLnTx/>
                <a:uFillTx/>
                <a:latin typeface="+mn-lt"/>
                <a:ea typeface="+mn-ea"/>
                <a:cs typeface="+mn-cs"/>
              </a:rPr>
              <a:t>Merupakan upaya mengalihkan atau memindahkan tanggung jawab memecahkan masalah atau kasus-kasus tertentu yang dialami siswa kepada orang lain yang lebih mengetahui dan berwenang.   Bertujuan untuk mem- peroleh pelayanan yang optimal dan pemecahan masalah klien secara lebih tuntas.</a:t>
            </a:r>
            <a:br>
              <a:rPr kumimoji="0" lang="en-US" sz="3200" b="0" i="0" u="none" strike="noStrike" kern="1200" cap="none" spc="0" normalizeH="0" baseline="0" noProof="0" smtClean="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46</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KEMAMPUAN AKHIR YANG DIHARAPKAN</vt:lpstr>
      <vt:lpstr> KEGIATAN PENDUKUNG PELAYANAN BIMBINGAN DAN KONSELING </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TERAPI</dc:creator>
  <cp:lastModifiedBy>TERAPI</cp:lastModifiedBy>
  <cp:revision>2</cp:revision>
  <dcterms:created xsi:type="dcterms:W3CDTF">2017-10-22T01:54:00Z</dcterms:created>
  <dcterms:modified xsi:type="dcterms:W3CDTF">2017-10-22T02:15:49Z</dcterms:modified>
</cp:coreProperties>
</file>