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6" r:id="rId5"/>
    <p:sldId id="265"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0962E8-165E-4B90-8A87-ABEFD2007C81}"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0962E8-165E-4B90-8A87-ABEFD2007C81}"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0962E8-165E-4B90-8A87-ABEFD2007C81}"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0962E8-165E-4B90-8A87-ABEFD2007C81}"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0962E8-165E-4B90-8A87-ABEFD2007C81}"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0962E8-165E-4B90-8A87-ABEFD2007C81}"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0962E8-165E-4B90-8A87-ABEFD2007C81}" type="datetimeFigureOut">
              <a:rPr lang="en-US" smtClean="0"/>
              <a:t>10/22/2017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0962E8-165E-4B90-8A87-ABEFD2007C81}" type="datetimeFigureOut">
              <a:rPr lang="en-US" smtClean="0"/>
              <a:t>10/22/2017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0962E8-165E-4B90-8A87-ABEFD2007C81}" type="datetimeFigureOut">
              <a:rPr lang="en-US" smtClean="0"/>
              <a:t>10/22/2017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0962E8-165E-4B90-8A87-ABEFD2007C81}"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0962E8-165E-4B90-8A87-ABEFD2007C81}"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0962E8-165E-4B90-8A87-ABEFD2007C81}" type="datetimeFigureOut">
              <a:rPr lang="en-US" smtClean="0"/>
              <a:t>10/22/2017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3F81C-60E6-45D1-89D4-F388A7A4EA9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arsil\Desktop\Smartcreative.jpg"/>
          <p:cNvPicPr>
            <a:picLocks noChangeAspect="1" noChangeArrowheads="1"/>
          </p:cNvPicPr>
          <p:nvPr/>
        </p:nvPicPr>
        <p:blipFill>
          <a:blip r:embed="rId2">
            <a:extLst>
              <a:ext uri="{28A0092B-C50C-407E-A947-70E740481C1C}">
                <a14:useLocalDpi xmlns="" xmlns:a14="http://schemas.microsoft.com/office/drawing/2010/main" val="0"/>
              </a:ext>
            </a:extLst>
          </a:blip>
          <a:srcRect l="1051" r="800" b="504"/>
          <a:stretch>
            <a:fillRect/>
          </a:stretch>
        </p:blipFill>
        <p:spPr bwMode="auto">
          <a:xfrm>
            <a:off x="0" y="0"/>
            <a:ext cx="9144000" cy="6840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4"/>
          <p:cNvSpPr/>
          <p:nvPr/>
        </p:nvSpPr>
        <p:spPr>
          <a:xfrm>
            <a:off x="3276600" y="3505200"/>
            <a:ext cx="5486400" cy="1538883"/>
          </a:xfrm>
          <a:prstGeom prst="rect">
            <a:avLst/>
          </a:prstGeom>
        </p:spPr>
        <p:txBody>
          <a:bodyPr wrap="square">
            <a:spAutoFit/>
          </a:bodyPr>
          <a:lstStyle/>
          <a:p>
            <a:pPr algn="ctr"/>
            <a:r>
              <a:rPr lang="en-US" sz="2000" b="1" dirty="0" smtClean="0">
                <a:solidFill>
                  <a:schemeClr val="bg1"/>
                </a:solidFill>
              </a:rPr>
              <a:t>MENYUSUN PROGRAM BK</a:t>
            </a:r>
          </a:p>
          <a:p>
            <a:pPr algn="ctr"/>
            <a:r>
              <a:rPr lang="en-US" sz="2000" b="1" dirty="0" smtClean="0">
                <a:solidFill>
                  <a:schemeClr val="bg1"/>
                </a:solidFill>
              </a:rPr>
              <a:t>PERTEMUAN EMPAT BELAS</a:t>
            </a:r>
            <a:endParaRPr lang="en-US" sz="2000" b="1" dirty="0" smtClean="0">
              <a:solidFill>
                <a:schemeClr val="bg1"/>
              </a:solidFill>
            </a:endParaRPr>
          </a:p>
          <a:p>
            <a:pPr algn="ctr"/>
            <a:r>
              <a:rPr lang="id-ID" altLang="id-ID" b="1" dirty="0" smtClean="0">
                <a:solidFill>
                  <a:schemeClr val="bg1"/>
                </a:solidFill>
                <a:latin typeface="Times New Roman" pitchFamily="18" charset="0"/>
                <a:cs typeface="Times New Roman" pitchFamily="18" charset="0"/>
              </a:rPr>
              <a:t>Dr. </a:t>
            </a:r>
            <a:r>
              <a:rPr lang="en-US" altLang="id-ID" b="1" dirty="0" smtClean="0">
                <a:solidFill>
                  <a:schemeClr val="bg1"/>
                </a:solidFill>
                <a:latin typeface="Times New Roman" pitchFamily="18" charset="0"/>
                <a:cs typeface="Times New Roman" pitchFamily="18" charset="0"/>
              </a:rPr>
              <a:t>H. SUPANDI, </a:t>
            </a:r>
            <a:r>
              <a:rPr lang="en-US" altLang="id-ID" b="1" dirty="0" err="1" smtClean="0">
                <a:solidFill>
                  <a:schemeClr val="bg1"/>
                </a:solidFill>
                <a:latin typeface="Times New Roman" pitchFamily="18" charset="0"/>
                <a:cs typeface="Times New Roman" pitchFamily="18" charset="0"/>
              </a:rPr>
              <a:t>S.Pd</a:t>
            </a:r>
            <a:r>
              <a:rPr lang="en-US" altLang="id-ID" b="1" dirty="0" smtClean="0">
                <a:solidFill>
                  <a:schemeClr val="bg1"/>
                </a:solidFill>
                <a:latin typeface="Times New Roman" pitchFamily="18" charset="0"/>
                <a:cs typeface="Times New Roman" pitchFamily="18" charset="0"/>
              </a:rPr>
              <a:t>. MA</a:t>
            </a:r>
          </a:p>
          <a:p>
            <a:pPr algn="ctr"/>
            <a:r>
              <a:rPr lang="id-ID" altLang="id-ID" b="1" dirty="0" smtClean="0">
                <a:solidFill>
                  <a:schemeClr val="bg1"/>
                </a:solidFill>
                <a:latin typeface="Times New Roman" pitchFamily="18" charset="0"/>
                <a:cs typeface="Times New Roman" pitchFamily="18" charset="0"/>
              </a:rPr>
              <a:t>PGSD - FKIP</a:t>
            </a:r>
            <a:endParaRPr lang="en-US" altLang="id-ID" b="1" dirty="0" smtClean="0">
              <a:solidFill>
                <a:schemeClr val="bg1"/>
              </a:solidFill>
              <a:latin typeface="Times New Roman" pitchFamily="18" charset="0"/>
              <a:cs typeface="Times New Roman" pitchFamily="18" charset="0"/>
            </a:endParaRPr>
          </a:p>
          <a:p>
            <a:pPr algn="ctr"/>
            <a:endParaRPr lang="en-US" b="1" dirty="0" smtClean="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Content Placeholder 5"/>
          <p:cNvSpPr txBox="1">
            <a:spLocks/>
          </p:cNvSpPr>
          <p:nvPr/>
        </p:nvSpPr>
        <p:spPr>
          <a:xfrm>
            <a:off x="457200" y="1524000"/>
            <a:ext cx="8229600" cy="4602163"/>
          </a:xfrm>
          <a:prstGeom prst="rect">
            <a:avLst/>
          </a:prstGeom>
        </p:spPr>
        <p:txBody>
          <a:bodyPr vert="horz" lIns="91440" tIns="45720" rIns="91440" bIns="45720" rtlCol="0">
            <a:normAutofit/>
          </a:bodyPr>
          <a:lstStyle/>
          <a:p>
            <a:pPr marL="342900" indent="-342900">
              <a:spcBef>
                <a:spcPct val="20000"/>
              </a:spcBef>
              <a:buFont typeface="Arial" pitchFamily="34" charset="0"/>
              <a:buChar char="•"/>
            </a:pPr>
            <a:r>
              <a:rPr kumimoji="0" lang="en-US" sz="2200" b="0" i="0" u="none" strike="noStrike" kern="1200" cap="none" spc="0" normalizeH="0" baseline="0" noProof="0" dirty="0" err="1" smtClean="0">
                <a:ln>
                  <a:noFill/>
                </a:ln>
                <a:solidFill>
                  <a:schemeClr val="tx1"/>
                </a:solidFill>
                <a:effectLst/>
                <a:uLnTx/>
                <a:uFillTx/>
                <a:latin typeface="Arial" charset="0"/>
                <a:ea typeface="+mn-ea"/>
                <a:cs typeface="Arial" charset="0"/>
              </a:rPr>
              <a:t>Pokok</a:t>
            </a:r>
            <a:r>
              <a:rPr lang="en-US" sz="2200" dirty="0">
                <a:latin typeface="Arial" charset="0"/>
                <a:cs typeface="Arial" charset="0"/>
              </a:rPr>
              <a:t> </a:t>
            </a:r>
            <a:r>
              <a:rPr lang="en-US" sz="2200" dirty="0" err="1" smtClean="0">
                <a:latin typeface="Arial" charset="0"/>
                <a:cs typeface="Arial" charset="0"/>
              </a:rPr>
              <a:t>Bahasan</a:t>
            </a:r>
            <a:r>
              <a:rPr lang="en-US" sz="2200" dirty="0" smtClean="0">
                <a:latin typeface="Arial" charset="0"/>
                <a:cs typeface="Arial" charset="0"/>
              </a:rPr>
              <a:t> MENYUSUN PROGRAM BK</a:t>
            </a:r>
            <a:br>
              <a:rPr lang="en-US" sz="2200" dirty="0" smtClean="0">
                <a:latin typeface="Arial" charset="0"/>
                <a:cs typeface="Arial" charset="0"/>
              </a:rPr>
            </a:b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Pertemuan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14</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Dosen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 Dr. H.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Supandi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S.Pd</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MA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Prodi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Pendidikan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Guru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sekolah</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Dasar</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Fakultas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Ilmu</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Pendidikan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Keguruan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sz="2200" b="0" i="0" u="none" strike="noStrike" kern="1200" cap="none" spc="0" normalizeH="0" baseline="0" noProof="0" dirty="0" smtClean="0">
              <a:ln>
                <a:noFill/>
              </a:ln>
              <a:solidFill>
                <a:schemeClr val="tx1"/>
              </a:solidFill>
              <a:effectLst/>
              <a:uLnTx/>
              <a:uFillTx/>
              <a:latin typeface="Arial" charset="0"/>
              <a:ea typeface="+mn-ea"/>
              <a:cs typeface="Arial" charset="0"/>
            </a:endParaRPr>
          </a:p>
        </p:txBody>
      </p:sp>
      <p:sp>
        <p:nvSpPr>
          <p:cNvPr id="7" name="Title 5"/>
          <p:cNvSpPr>
            <a:spLocks noGrp="1"/>
          </p:cNvSpPr>
          <p:nvPr>
            <p:ph type="title"/>
          </p:nvPr>
        </p:nvSpPr>
        <p:spPr>
          <a:xfrm>
            <a:off x="533400" y="762000"/>
            <a:ext cx="8229600" cy="685800"/>
          </a:xfrm>
        </p:spPr>
        <p:txBody>
          <a:bodyPr/>
          <a:lstStyle/>
          <a:p>
            <a:pPr>
              <a:spcBef>
                <a:spcPct val="50000"/>
              </a:spcBef>
            </a:pPr>
            <a:r>
              <a:rPr lang="en-US" sz="3200" dirty="0" smtClean="0">
                <a:latin typeface="Arial" charset="0"/>
                <a:cs typeface="Arial" charset="0"/>
              </a:rPr>
              <a:t>KEMAMPUAN AKHIR YANG DIHARAPKAN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609600" y="533400"/>
            <a:ext cx="8229600" cy="715962"/>
          </a:xfrm>
        </p:spPr>
        <p:txBody>
          <a:bodyPr>
            <a:normAutofit fontScale="90000"/>
          </a:bodyPr>
          <a:lstStyle/>
          <a:p>
            <a:r>
              <a:rPr lang="en-US" sz="2700" b="1" cap="all" dirty="0" smtClean="0"/>
              <a:t/>
            </a:r>
            <a:br>
              <a:rPr lang="en-US" sz="2700" b="1" cap="all" dirty="0" smtClean="0"/>
            </a:br>
            <a:r>
              <a:rPr lang="en-US" sz="2700" b="1" cap="all" dirty="0"/>
              <a:t/>
            </a:r>
            <a:br>
              <a:rPr lang="en-US" sz="2700" b="1" cap="all" dirty="0"/>
            </a:br>
            <a:r>
              <a:rPr lang="en-US" sz="2700" b="1" cap="all" dirty="0" smtClean="0"/>
              <a:t>PROGRAM </a:t>
            </a:r>
            <a:r>
              <a:rPr lang="en-US" sz="2700" b="1" cap="all" dirty="0"/>
              <a:t>BIMBINGAN DAN KONSEKING DI SEKOLAH DASAR</a:t>
            </a:r>
            <a:r>
              <a:rPr lang="en-US" b="1" cap="all" dirty="0"/>
              <a:t/>
            </a:r>
            <a:br>
              <a:rPr lang="en-US" b="1" cap="all" dirty="0"/>
            </a:br>
            <a:endParaRPr lang="en-US" dirty="0"/>
          </a:p>
        </p:txBody>
      </p:sp>
      <p:sp>
        <p:nvSpPr>
          <p:cNvPr id="7" name="Content Placeholder 2"/>
          <p:cNvSpPr txBox="1">
            <a:spLocks/>
          </p:cNvSpPr>
          <p:nvPr/>
        </p:nvSpPr>
        <p:spPr>
          <a:xfrm>
            <a:off x="0" y="1447800"/>
            <a:ext cx="9144000" cy="5135563"/>
          </a:xfrm>
          <a:prstGeom prst="rect">
            <a:avLst/>
          </a:prstGeom>
        </p:spPr>
        <p:txBody>
          <a:bodyPr vert="horz" lIns="91440" tIns="45720" rIns="91440" bIns="45720" rtlCol="0">
            <a:normAutofit fontScale="77500" lnSpcReduction="20000"/>
          </a:bodyPr>
          <a:lstStyle/>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00B050"/>
                </a:solidFill>
                <a:effectLst/>
                <a:uLnTx/>
                <a:uFillTx/>
                <a:latin typeface="+mn-lt"/>
                <a:ea typeface="+mn-ea"/>
                <a:cs typeface="+mn-cs"/>
              </a:rPr>
              <a:t>1.  PENGERTIAN DAN TUJUAN PROGRAM BK DI SEKOLAH </a:t>
            </a: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00B050"/>
                </a:solidFill>
                <a:effectLst/>
                <a:uLnTx/>
                <a:uFillTx/>
                <a:latin typeface="+mn-lt"/>
                <a:ea typeface="+mn-ea"/>
                <a:cs typeface="+mn-cs"/>
              </a:rPr>
              <a:t>      DASAR</a:t>
            </a:r>
            <a:endParaRPr kumimoji="0" lang="en-US" sz="3200" b="0" i="0" u="none" strike="noStrike" kern="1200" cap="none" spc="0" normalizeH="0" baseline="0" noProof="0" dirty="0" smtClean="0">
              <a:ln>
                <a:noFill/>
              </a:ln>
              <a:solidFill>
                <a:srgbClr val="00B050"/>
              </a:solidFill>
              <a:effectLst/>
              <a:uLnTx/>
              <a:uFillTx/>
              <a:latin typeface="+mn-lt"/>
              <a:ea typeface="+mn-ea"/>
              <a:cs typeface="+mn-cs"/>
            </a:endParaRPr>
          </a:p>
          <a:p>
            <a:pPr marL="0" marR="0" lvl="0" indent="0" algn="just"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Program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adalah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suatu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rencana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kegiatan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dilaksanakan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pada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periode</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tertentu</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Program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memuat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unsur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unsur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terdapat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berbagai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ketentuan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tentang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pelaksanaan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diorientasikan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pada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pencapaian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tujuan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kegiatan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Sekolah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Tujuan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penyusunan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program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tidak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lain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adalah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agar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kegiatan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Sekolah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dapat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terlaksana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lancar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efektif</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efisien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serta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hasil-hasilnya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dapatdinilai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br>
              <a:rPr kumimoji="0" lang="en-US" sz="3200" b="0" i="0" u="none" strike="noStrike" kern="1200" cap="none" spc="0" normalizeH="0" baseline="0" noProof="0" dirty="0" smtClean="0">
                <a:ln>
                  <a:noFill/>
                </a:ln>
                <a:solidFill>
                  <a:schemeClr val="tx1"/>
                </a:solidFill>
                <a:effectLst/>
                <a:uLnTx/>
                <a:uFillTx/>
                <a:latin typeface="+mn-lt"/>
                <a:ea typeface="+mn-ea"/>
                <a:cs typeface="+mn-cs"/>
              </a:rPr>
            </a:b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Tersusun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terlaksananya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program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baik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selain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lebih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menjamin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pencapaian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tujuan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kegiatan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pada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khususnya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tujuansekolah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pada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umumnya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juga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lebih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menegakkan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akontabilitas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diSekolah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Dasar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0" y="685800"/>
            <a:ext cx="9144000" cy="5410200"/>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rgbClr val="00B050"/>
                </a:solidFill>
                <a:effectLst/>
                <a:uLnTx/>
                <a:uFillTx/>
                <a:latin typeface="+mn-lt"/>
                <a:ea typeface="+mn-ea"/>
                <a:cs typeface="+mn-cs"/>
              </a:rPr>
              <a:t>2.   </a:t>
            </a:r>
            <a:r>
              <a:rPr kumimoji="0" lang="en-US" b="0" i="0" u="none" strike="noStrike" kern="1200" cap="none" spc="0" normalizeH="0" baseline="0" noProof="0" dirty="0" smtClean="0">
                <a:ln>
                  <a:noFill/>
                </a:ln>
                <a:solidFill>
                  <a:srgbClr val="00B050"/>
                </a:solidFill>
                <a:effectLst/>
                <a:uLnTx/>
                <a:uFillTx/>
                <a:latin typeface="+mn-lt"/>
                <a:ea typeface="+mn-ea"/>
                <a:cs typeface="+mn-cs"/>
              </a:rPr>
              <a:t> JENIS PROGRAM BIMBINGAN KONSELING</a:t>
            </a:r>
            <a:br>
              <a:rPr kumimoji="0" lang="en-US" b="0" i="0" u="none" strike="noStrike" kern="1200" cap="none" spc="0" normalizeH="0" baseline="0" noProof="0" dirty="0" smtClean="0">
                <a:ln>
                  <a:noFill/>
                </a:ln>
                <a:solidFill>
                  <a:srgbClr val="00B050"/>
                </a:solidFill>
                <a:effectLst/>
                <a:uLnTx/>
                <a:uFillTx/>
                <a:latin typeface="+mn-lt"/>
                <a:ea typeface="+mn-ea"/>
                <a:cs typeface="+mn-cs"/>
              </a:rPr>
            </a:b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Adapun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jenis-jenis</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dari</a:t>
            </a:r>
            <a:r>
              <a:rPr kumimoji="0" lang="en-US" b="0" i="0" u="none" strike="noStrike" kern="1200" cap="none" spc="0" normalizeH="0" baseline="0" noProof="0" dirty="0" smtClean="0">
                <a:ln>
                  <a:noFill/>
                </a:ln>
                <a:solidFill>
                  <a:schemeClr val="tx1"/>
                </a:solidFill>
                <a:effectLst/>
                <a:uLnTx/>
                <a:uFillTx/>
                <a:latin typeface="+mn-lt"/>
                <a:ea typeface="+mn-ea"/>
                <a:cs typeface="+mn-cs"/>
              </a:rPr>
              <a:t> program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adalah</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br>
              <a:rPr kumimoji="0" lang="en-US" b="0" i="0" u="none" strike="noStrike" kern="1200" cap="none" spc="0" normalizeH="0" baseline="0" noProof="0" dirty="0" smtClean="0">
                <a:ln>
                  <a:noFill/>
                </a:ln>
                <a:solidFill>
                  <a:schemeClr val="tx1"/>
                </a:solidFill>
                <a:effectLst/>
                <a:uLnTx/>
                <a:uFillTx/>
                <a:latin typeface="+mn-lt"/>
                <a:ea typeface="+mn-ea"/>
                <a:cs typeface="+mn-cs"/>
              </a:rPr>
            </a:br>
            <a:r>
              <a:rPr kumimoji="0" lang="en-US" b="0" i="0" u="none" strike="noStrike" kern="1200" cap="none" spc="0" normalizeH="0" baseline="0" noProof="0" dirty="0" smtClean="0">
                <a:ln>
                  <a:noFill/>
                </a:ln>
                <a:solidFill>
                  <a:schemeClr val="tx1"/>
                </a:solidFill>
                <a:effectLst/>
                <a:uLnTx/>
                <a:uFillTx/>
                <a:latin typeface="+mn-lt"/>
                <a:ea typeface="+mn-ea"/>
                <a:cs typeface="+mn-cs"/>
              </a:rPr>
              <a:t>a.    Program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Tahunan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yaitu</a:t>
            </a:r>
            <a:r>
              <a:rPr kumimoji="0" lang="en-US" b="0" i="0" u="none" strike="noStrike" kern="1200" cap="none" spc="0" normalizeH="0" baseline="0" noProof="0" dirty="0" smtClean="0">
                <a:ln>
                  <a:noFill/>
                </a:ln>
                <a:solidFill>
                  <a:schemeClr val="tx1"/>
                </a:solidFill>
                <a:effectLst/>
                <a:uLnTx/>
                <a:uFillTx/>
                <a:latin typeface="+mn-lt"/>
                <a:ea typeface="+mn-ea"/>
                <a:cs typeface="+mn-cs"/>
              </a:rPr>
              <a:t> program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pelayanan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meliputi</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seluruh</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kegiatan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selama</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satu</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tahun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untuk</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masing-masing</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kelas</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sekolah</a:t>
            </a:r>
            <a:r>
              <a:rPr kumimoji="0" lang="en-US" b="0" i="0" u="none" strike="noStrike" kern="1200" cap="none" spc="0" normalizeH="0" baseline="0" noProof="0" dirty="0" smtClean="0">
                <a:ln>
                  <a:noFill/>
                </a:ln>
                <a:solidFill>
                  <a:schemeClr val="tx1"/>
                </a:solidFill>
                <a:effectLst/>
                <a:uLnTx/>
                <a:uFillTx/>
                <a:latin typeface="+mn-lt"/>
                <a:ea typeface="+mn-ea"/>
                <a:cs typeface="+mn-cs"/>
              </a:rPr>
              <a:t>/</a:t>
            </a:r>
            <a:r>
              <a:rPr kumimoji="0" lang="en-US" b="0" i="0" u="none" strike="noStrike" kern="1200" cap="none" spc="0" normalizeH="0" baseline="0" noProof="0" dirty="0" err="1" smtClean="0">
                <a:ln>
                  <a:noFill/>
                </a:ln>
                <a:solidFill>
                  <a:schemeClr val="tx1"/>
                </a:solidFill>
                <a:effectLst/>
                <a:uLnTx/>
                <a:uFillTx/>
                <a:latin typeface="+mn-lt"/>
                <a:ea typeface="+mn-ea"/>
                <a:cs typeface="+mn-cs"/>
              </a:rPr>
              <a:t>madrasah</a:t>
            </a:r>
            <a:r>
              <a:rPr kumimoji="0" lang="en-US" b="0" i="0" u="none" strike="noStrike" kern="1200" cap="none" spc="0" normalizeH="0" baseline="0" noProof="0" dirty="0" smtClean="0">
                <a:ln>
                  <a:noFill/>
                </a:ln>
                <a:solidFill>
                  <a:schemeClr val="tx1"/>
                </a:solidFill>
                <a:effectLst/>
                <a:uLnTx/>
                <a:uFillTx/>
                <a:latin typeface="+mn-lt"/>
                <a:ea typeface="+mn-ea"/>
                <a:cs typeface="+mn-cs"/>
              </a:rPr>
              <a:t>.</a:t>
            </a:r>
            <a:br>
              <a:rPr kumimoji="0" lang="en-US" b="0" i="0" u="none" strike="noStrike" kern="1200" cap="none" spc="0" normalizeH="0" baseline="0" noProof="0" dirty="0" smtClean="0">
                <a:ln>
                  <a:noFill/>
                </a:ln>
                <a:solidFill>
                  <a:schemeClr val="tx1"/>
                </a:solidFill>
                <a:effectLst/>
                <a:uLnTx/>
                <a:uFillTx/>
                <a:latin typeface="+mn-lt"/>
                <a:ea typeface="+mn-ea"/>
                <a:cs typeface="+mn-cs"/>
              </a:rPr>
            </a:br>
            <a:r>
              <a:rPr kumimoji="0" lang="en-US" b="0" i="0" u="none" strike="noStrike" kern="1200" cap="none" spc="0" normalizeH="0" baseline="0" noProof="0" dirty="0" smtClean="0">
                <a:ln>
                  <a:noFill/>
                </a:ln>
                <a:solidFill>
                  <a:schemeClr val="tx1"/>
                </a:solidFill>
                <a:effectLst/>
                <a:uLnTx/>
                <a:uFillTx/>
                <a:latin typeface="+mn-lt"/>
                <a:ea typeface="+mn-ea"/>
                <a:cs typeface="+mn-cs"/>
              </a:rPr>
              <a:t>b.    Program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Semesteran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yaitu</a:t>
            </a:r>
            <a:r>
              <a:rPr kumimoji="0" lang="en-US" b="0" i="0" u="none" strike="noStrike" kern="1200" cap="none" spc="0" normalizeH="0" baseline="0" noProof="0" dirty="0" smtClean="0">
                <a:ln>
                  <a:noFill/>
                </a:ln>
                <a:solidFill>
                  <a:schemeClr val="tx1"/>
                </a:solidFill>
                <a:effectLst/>
                <a:uLnTx/>
                <a:uFillTx/>
                <a:latin typeface="+mn-lt"/>
                <a:ea typeface="+mn-ea"/>
                <a:cs typeface="+mn-cs"/>
              </a:rPr>
              <a:t> program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pelayanan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meliputi</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seluruh</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kegiatan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selama</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satu</a:t>
            </a:r>
            <a:r>
              <a:rPr kumimoji="0" lang="en-US" b="0" i="0" u="none" strike="noStrike" kern="1200" cap="none" spc="0" normalizeH="0" baseline="0" noProof="0" dirty="0" smtClean="0">
                <a:ln>
                  <a:noFill/>
                </a:ln>
                <a:solidFill>
                  <a:schemeClr val="tx1"/>
                </a:solidFill>
                <a:effectLst/>
                <a:uLnTx/>
                <a:uFillTx/>
                <a:latin typeface="+mn-lt"/>
                <a:ea typeface="+mn-ea"/>
                <a:cs typeface="+mn-cs"/>
              </a:rPr>
              <a:t> semester yang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merupakan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jabaran</a:t>
            </a:r>
            <a:r>
              <a:rPr kumimoji="0" lang="en-US" b="0" i="0" u="none" strike="noStrike" kern="1200" cap="none" spc="0" normalizeH="0" baseline="0" noProof="0" dirty="0" smtClean="0">
                <a:ln>
                  <a:noFill/>
                </a:ln>
                <a:solidFill>
                  <a:schemeClr val="tx1"/>
                </a:solidFill>
                <a:effectLst/>
                <a:uLnTx/>
                <a:uFillTx/>
                <a:latin typeface="+mn-lt"/>
                <a:ea typeface="+mn-ea"/>
                <a:cs typeface="+mn-cs"/>
              </a:rPr>
              <a:t> program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tahunan</a:t>
            </a:r>
            <a:r>
              <a:rPr kumimoji="0" lang="en-US" b="0" i="0" u="none" strike="noStrike" kern="1200" cap="none" spc="0" normalizeH="0" baseline="0" noProof="0" dirty="0" smtClean="0">
                <a:ln>
                  <a:noFill/>
                </a:ln>
                <a:solidFill>
                  <a:schemeClr val="tx1"/>
                </a:solidFill>
                <a:effectLst/>
                <a:uLnTx/>
                <a:uFillTx/>
                <a:latin typeface="+mn-lt"/>
                <a:ea typeface="+mn-ea"/>
                <a:cs typeface="+mn-cs"/>
              </a:rPr>
              <a:t>.</a:t>
            </a:r>
            <a:br>
              <a:rPr kumimoji="0" lang="en-US" b="0" i="0" u="none" strike="noStrike" kern="1200" cap="none" spc="0" normalizeH="0" baseline="0" noProof="0" dirty="0" smtClean="0">
                <a:ln>
                  <a:noFill/>
                </a:ln>
                <a:solidFill>
                  <a:schemeClr val="tx1"/>
                </a:solidFill>
                <a:effectLst/>
                <a:uLnTx/>
                <a:uFillTx/>
                <a:latin typeface="+mn-lt"/>
                <a:ea typeface="+mn-ea"/>
                <a:cs typeface="+mn-cs"/>
              </a:rPr>
            </a:br>
            <a:r>
              <a:rPr kumimoji="0" lang="en-US" b="0" i="0" u="none" strike="noStrike" kern="1200" cap="none" spc="0" normalizeH="0" baseline="0" noProof="0" dirty="0" smtClean="0">
                <a:ln>
                  <a:noFill/>
                </a:ln>
                <a:solidFill>
                  <a:schemeClr val="tx1"/>
                </a:solidFill>
                <a:effectLst/>
                <a:uLnTx/>
                <a:uFillTx/>
                <a:latin typeface="+mn-lt"/>
                <a:ea typeface="+mn-ea"/>
                <a:cs typeface="+mn-cs"/>
              </a:rPr>
              <a:t>c.    Program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Bulanan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yaitu</a:t>
            </a:r>
            <a:r>
              <a:rPr kumimoji="0" lang="en-US" b="0" i="0" u="none" strike="noStrike" kern="1200" cap="none" spc="0" normalizeH="0" baseline="0" noProof="0" dirty="0" smtClean="0">
                <a:ln>
                  <a:noFill/>
                </a:ln>
                <a:solidFill>
                  <a:schemeClr val="tx1"/>
                </a:solidFill>
                <a:effectLst/>
                <a:uLnTx/>
                <a:uFillTx/>
                <a:latin typeface="+mn-lt"/>
                <a:ea typeface="+mn-ea"/>
                <a:cs typeface="+mn-cs"/>
              </a:rPr>
              <a:t> program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pelayanan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meliputi</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seluruh</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kegiatan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selama</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satu</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bulan</a:t>
            </a:r>
            <a:r>
              <a:rPr kumimoji="0" lang="en-US"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merupakan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jabaran</a:t>
            </a:r>
            <a:r>
              <a:rPr kumimoji="0" lang="en-US" b="0" i="0" u="none" strike="noStrike" kern="1200" cap="none" spc="0" normalizeH="0" baseline="0" noProof="0" dirty="0" smtClean="0">
                <a:ln>
                  <a:noFill/>
                </a:ln>
                <a:solidFill>
                  <a:schemeClr val="tx1"/>
                </a:solidFill>
                <a:effectLst/>
                <a:uLnTx/>
                <a:uFillTx/>
                <a:latin typeface="+mn-lt"/>
                <a:ea typeface="+mn-ea"/>
                <a:cs typeface="+mn-cs"/>
              </a:rPr>
              <a:t> program </a:t>
            </a:r>
            <a:br>
              <a:rPr kumimoji="0" lang="en-US" b="0" i="0" u="none" strike="noStrike" kern="1200" cap="none" spc="0" normalizeH="0" baseline="0" noProof="0" dirty="0" smtClean="0">
                <a:ln>
                  <a:noFill/>
                </a:ln>
                <a:solidFill>
                  <a:schemeClr val="tx1"/>
                </a:solidFill>
                <a:effectLst/>
                <a:uLnTx/>
                <a:uFillTx/>
                <a:latin typeface="+mn-lt"/>
                <a:ea typeface="+mn-ea"/>
                <a:cs typeface="+mn-cs"/>
              </a:rPr>
            </a:b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semesteran</a:t>
            </a:r>
            <a:r>
              <a:rPr kumimoji="0" lang="en-US" b="0" i="0" u="none" strike="noStrike" kern="1200" cap="none" spc="0" normalizeH="0" baseline="0" noProof="0" dirty="0" smtClean="0">
                <a:ln>
                  <a:noFill/>
                </a:ln>
                <a:solidFill>
                  <a:schemeClr val="tx1"/>
                </a:solidFill>
                <a:effectLst/>
                <a:uLnTx/>
                <a:uFillTx/>
                <a:latin typeface="+mn-lt"/>
                <a:ea typeface="+mn-ea"/>
                <a:cs typeface="+mn-cs"/>
              </a:rPr>
              <a:t>.</a:t>
            </a:r>
            <a:br>
              <a:rPr kumimoji="0" lang="en-US" b="0" i="0" u="none" strike="noStrike" kern="1200" cap="none" spc="0" normalizeH="0" baseline="0" noProof="0" dirty="0" smtClean="0">
                <a:ln>
                  <a:noFill/>
                </a:ln>
                <a:solidFill>
                  <a:schemeClr val="tx1"/>
                </a:solidFill>
                <a:effectLst/>
                <a:uLnTx/>
                <a:uFillTx/>
                <a:latin typeface="+mn-lt"/>
                <a:ea typeface="+mn-ea"/>
                <a:cs typeface="+mn-cs"/>
              </a:rPr>
            </a:br>
            <a:r>
              <a:rPr kumimoji="0" lang="en-US" b="0" i="0" u="none" strike="noStrike" kern="1200" cap="none" spc="0" normalizeH="0" baseline="0" noProof="0" dirty="0" smtClean="0">
                <a:ln>
                  <a:noFill/>
                </a:ln>
                <a:solidFill>
                  <a:schemeClr val="tx1"/>
                </a:solidFill>
                <a:effectLst/>
                <a:uLnTx/>
                <a:uFillTx/>
                <a:latin typeface="+mn-lt"/>
                <a:ea typeface="+mn-ea"/>
                <a:cs typeface="+mn-cs"/>
              </a:rPr>
              <a:t>d.    Program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Mingguan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yaitu</a:t>
            </a:r>
            <a:r>
              <a:rPr kumimoji="0" lang="en-US" b="0" i="0" u="none" strike="noStrike" kern="1200" cap="none" spc="0" normalizeH="0" baseline="0" noProof="0" dirty="0" smtClean="0">
                <a:ln>
                  <a:noFill/>
                </a:ln>
                <a:solidFill>
                  <a:schemeClr val="tx1"/>
                </a:solidFill>
                <a:effectLst/>
                <a:uLnTx/>
                <a:uFillTx/>
                <a:latin typeface="+mn-lt"/>
                <a:ea typeface="+mn-ea"/>
                <a:cs typeface="+mn-cs"/>
              </a:rPr>
              <a:t> program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pelayanan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meliputi</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seluruh</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kegiatan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selama</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satu</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minggu</a:t>
            </a:r>
            <a:r>
              <a:rPr kumimoji="0" lang="en-US"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merupakan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jabaran</a:t>
            </a:r>
            <a:r>
              <a:rPr kumimoji="0" lang="en-US" b="0" i="0" u="none" strike="noStrike" kern="1200" cap="none" spc="0" normalizeH="0" baseline="0" noProof="0" dirty="0" smtClean="0">
                <a:ln>
                  <a:noFill/>
                </a:ln>
                <a:solidFill>
                  <a:schemeClr val="tx1"/>
                </a:solidFill>
                <a:effectLst/>
                <a:uLnTx/>
                <a:uFillTx/>
                <a:latin typeface="+mn-lt"/>
                <a:ea typeface="+mn-ea"/>
                <a:cs typeface="+mn-cs"/>
              </a:rPr>
              <a:t> program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bulanan</a:t>
            </a:r>
            <a:r>
              <a:rPr kumimoji="0" lang="en-US" b="0" i="0" u="none" strike="noStrike" kern="1200" cap="none" spc="0" normalizeH="0" baseline="0" noProof="0" dirty="0" smtClean="0">
                <a:ln>
                  <a:noFill/>
                </a:ln>
                <a:solidFill>
                  <a:schemeClr val="tx1"/>
                </a:solidFill>
                <a:effectLst/>
                <a:uLnTx/>
                <a:uFillTx/>
                <a:latin typeface="+mn-lt"/>
                <a:ea typeface="+mn-ea"/>
                <a:cs typeface="+mn-cs"/>
              </a:rPr>
              <a:t>.</a:t>
            </a:r>
            <a:br>
              <a:rPr kumimoji="0" lang="en-US" b="0" i="0" u="none" strike="noStrike" kern="1200" cap="none" spc="0" normalizeH="0" baseline="0" noProof="0" dirty="0" smtClean="0">
                <a:ln>
                  <a:noFill/>
                </a:ln>
                <a:solidFill>
                  <a:schemeClr val="tx1"/>
                </a:solidFill>
                <a:effectLst/>
                <a:uLnTx/>
                <a:uFillTx/>
                <a:latin typeface="+mn-lt"/>
                <a:ea typeface="+mn-ea"/>
                <a:cs typeface="+mn-cs"/>
              </a:rPr>
            </a:br>
            <a:r>
              <a:rPr kumimoji="0" lang="en-US" b="0" i="0" u="none" strike="noStrike" kern="1200" cap="none" spc="0" normalizeH="0" baseline="0" noProof="0" dirty="0" smtClean="0">
                <a:ln>
                  <a:noFill/>
                </a:ln>
                <a:solidFill>
                  <a:schemeClr val="tx1"/>
                </a:solidFill>
                <a:effectLst/>
                <a:uLnTx/>
                <a:uFillTx/>
                <a:latin typeface="+mn-lt"/>
                <a:ea typeface="+mn-ea"/>
                <a:cs typeface="+mn-cs"/>
              </a:rPr>
              <a:t>e.    Program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Harian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yaitu</a:t>
            </a:r>
            <a:r>
              <a:rPr kumimoji="0" lang="en-US" b="0" i="0" u="none" strike="noStrike" kern="1200" cap="none" spc="0" normalizeH="0" baseline="0" noProof="0" dirty="0" smtClean="0">
                <a:ln>
                  <a:noFill/>
                </a:ln>
                <a:solidFill>
                  <a:schemeClr val="tx1"/>
                </a:solidFill>
                <a:effectLst/>
                <a:uLnTx/>
                <a:uFillTx/>
                <a:latin typeface="+mn-lt"/>
                <a:ea typeface="+mn-ea"/>
                <a:cs typeface="+mn-cs"/>
              </a:rPr>
              <a:t> program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pelayanan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b="0" i="0" u="none" strike="noStrike" kern="1200" cap="none" spc="0" normalizeH="0" baseline="0" noProof="0" dirty="0" smtClean="0">
                <a:ln>
                  <a:noFill/>
                </a:ln>
                <a:solidFill>
                  <a:schemeClr val="tx1"/>
                </a:solidFill>
                <a:effectLst/>
                <a:uLnTx/>
                <a:uFillTx/>
                <a:latin typeface="+mn-lt"/>
                <a:ea typeface="+mn-ea"/>
                <a:cs typeface="+mn-cs"/>
              </a:rPr>
              <a:t> yang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dilaksanakan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pada</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hari-hari</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tertentu</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satu</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minggu</a:t>
            </a:r>
            <a:r>
              <a:rPr kumimoji="0" lang="en-US" b="0" i="0" u="none" strike="noStrike" kern="1200" cap="none" spc="0" normalizeH="0" baseline="0" noProof="0" dirty="0" smtClean="0">
                <a:ln>
                  <a:noFill/>
                </a:ln>
                <a:solidFill>
                  <a:schemeClr val="tx1"/>
                </a:solidFill>
                <a:effectLst/>
                <a:uLnTx/>
                <a:uFillTx/>
                <a:latin typeface="+mn-lt"/>
                <a:ea typeface="+mn-ea"/>
                <a:cs typeface="+mn-cs"/>
              </a:rPr>
              <a:t>. Program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harian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merupakan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jabaran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dari</a:t>
            </a:r>
            <a:r>
              <a:rPr kumimoji="0" lang="en-US" b="0" i="0" u="none" strike="noStrike" kern="1200" cap="none" spc="0" normalizeH="0" baseline="0" noProof="0" dirty="0" smtClean="0">
                <a:ln>
                  <a:noFill/>
                </a:ln>
                <a:solidFill>
                  <a:schemeClr val="tx1"/>
                </a:solidFill>
                <a:effectLst/>
                <a:uLnTx/>
                <a:uFillTx/>
                <a:latin typeface="+mn-lt"/>
                <a:ea typeface="+mn-ea"/>
                <a:cs typeface="+mn-cs"/>
              </a:rPr>
              <a:t> program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mingguan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dalam</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bentuk</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satuan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layanan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       (SATLAN)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atau</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satuan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kegiatan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pendukung</a:t>
            </a:r>
            <a:r>
              <a:rPr kumimoji="0" lang="en-US" b="0" i="0" u="none" strike="noStrike" kern="1200" cap="none" spc="0" normalizeH="0" baseline="0" noProof="0" dirty="0" smtClean="0">
                <a:ln>
                  <a:noFill/>
                </a:ln>
                <a:solidFill>
                  <a:schemeClr val="tx1"/>
                </a:solidFill>
                <a:effectLst/>
                <a:uLnTx/>
                <a:uFillTx/>
                <a:latin typeface="+mn-lt"/>
                <a:ea typeface="+mn-ea"/>
                <a:cs typeface="+mn-cs"/>
              </a:rPr>
              <a:t> (SATKUNG)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609600" y="1143000"/>
            <a:ext cx="8229600" cy="4525963"/>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rgbClr val="00B050"/>
                </a:solidFill>
                <a:effectLst/>
                <a:uLnTx/>
                <a:uFillTx/>
                <a:latin typeface="+mn-lt"/>
                <a:ea typeface="+mn-ea"/>
                <a:cs typeface="+mn-cs"/>
              </a:rPr>
              <a:t>3.    PENYUSUNAN PROGRAM BK</a:t>
            </a:r>
            <a:br>
              <a:rPr kumimoji="0" lang="en-US" sz="3200" b="0" i="0" u="none" strike="noStrike" kern="1200" cap="none" spc="0" normalizeH="0" baseline="0" noProof="0" dirty="0" smtClean="0">
                <a:ln>
                  <a:noFill/>
                </a:ln>
                <a:solidFill>
                  <a:srgbClr val="00B050"/>
                </a:solidFill>
                <a:effectLst/>
                <a:uLnTx/>
                <a:uFillTx/>
                <a:latin typeface="+mn-lt"/>
                <a:ea typeface="+mn-ea"/>
                <a:cs typeface="+mn-cs"/>
              </a:rPr>
            </a:br>
            <a:r>
              <a:rPr kumimoji="0" lang="en-US" sz="3200" b="0" i="0" u="none" strike="noStrike" kern="1200" cap="none" spc="0" normalizeH="0" baseline="0" noProof="0" dirty="0" smtClean="0">
                <a:ln>
                  <a:noFill/>
                </a:ln>
                <a:solidFill>
                  <a:schemeClr val="tx1"/>
                </a:solidFill>
                <a:effectLst/>
                <a:uLnTx/>
                <a:uFillTx/>
                <a:latin typeface="+mn-lt"/>
                <a:ea typeface="+mn-ea"/>
                <a:cs typeface="+mn-cs"/>
              </a:rPr>
              <a:t>Program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pelayanan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disusun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berdasarkan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kebutuhan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peserta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didik</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(need assessment)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diperoleh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melalui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aplikasi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instrumentasi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Substansi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program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pelayanan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meliputi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keempat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bidang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jenis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layanan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kegiatan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pendukung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format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kegiatan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sasaran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pelayanan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volume/</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beban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tugas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konselor</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381000" y="1143000"/>
            <a:ext cx="8229600" cy="4525963"/>
          </a:xfrm>
          <a:prstGeom prst="rect">
            <a:avLst/>
          </a:prstGeom>
        </p:spPr>
        <p:txBody>
          <a:bodyPr vert="horz" lIns="91440" tIns="45720" rIns="91440" bIns="45720" rtlCol="0">
            <a:normAutofit fontScale="850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rgbClr val="00B050"/>
                </a:solidFill>
                <a:effectLst/>
                <a:uLnTx/>
                <a:uFillTx/>
                <a:latin typeface="+mn-lt"/>
                <a:ea typeface="+mn-ea"/>
                <a:cs typeface="+mn-cs"/>
              </a:rPr>
              <a:t>4.    Unsur Penyusunan Program Pelayanan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rgbClr val="00B050"/>
                </a:solidFill>
                <a:effectLst/>
                <a:uLnTx/>
                <a:uFillTx/>
                <a:latin typeface="+mn-lt"/>
                <a:ea typeface="+mn-ea"/>
                <a:cs typeface="+mn-cs"/>
              </a:rPr>
              <a:t>        Konseling.</a:t>
            </a:r>
            <a:br>
              <a:rPr kumimoji="0" lang="en-US" sz="3200" b="0" i="0" u="none" strike="noStrike" kern="1200" cap="none" spc="0" normalizeH="0" baseline="0" noProof="0" smtClean="0">
                <a:ln>
                  <a:noFill/>
                </a:ln>
                <a:solidFill>
                  <a:srgbClr val="00B050"/>
                </a:solidFill>
                <a:effectLst/>
                <a:uLnTx/>
                <a:uFillTx/>
                <a:latin typeface="+mn-lt"/>
                <a:ea typeface="+mn-ea"/>
                <a:cs typeface="+mn-cs"/>
              </a:rPr>
            </a:br>
            <a:r>
              <a:rPr kumimoji="0" lang="en-US" sz="3200" b="0" i="0" u="none" strike="noStrike" kern="1200" cap="none" spc="0" normalizeH="0" baseline="0" noProof="0" smtClean="0">
                <a:ln>
                  <a:noFill/>
                </a:ln>
                <a:solidFill>
                  <a:srgbClr val="00B050"/>
                </a:solidFill>
                <a:effectLst/>
                <a:uLnTx/>
                <a:uFillTx/>
                <a:latin typeface="+mn-lt"/>
                <a:ea typeface="+mn-ea"/>
                <a:cs typeface="+mn-cs"/>
              </a:rPr>
              <a:t>	</a:t>
            </a:r>
            <a:r>
              <a:rPr kumimoji="0" lang="en-US" sz="3200" b="0" i="0" u="none" strike="noStrike" kern="1200" cap="none" spc="0" normalizeH="0" baseline="0" noProof="0" smtClean="0">
                <a:ln>
                  <a:noFill/>
                </a:ln>
                <a:solidFill>
                  <a:schemeClr val="tx1"/>
                </a:solidFill>
                <a:effectLst/>
                <a:uLnTx/>
                <a:uFillTx/>
                <a:latin typeface="+mn-lt"/>
                <a:ea typeface="+mn-ea"/>
                <a:cs typeface="+mn-cs"/>
              </a:rPr>
              <a:t>Dalam penyusunan program pelayanan konseling diharapkan memenuhi unsur-unsur dan persyaratan tertentu. Menurut Prayitno (1998) unsur-unsur yang harus diperhatikan dan menjadi isi program bimbingan dan konseling meliputi kebutuhan siswa, jumlah siswa yang dibimbing, kegiatan di dalam dan di luar jam belajar sekolah, jenis bidang bimbingan dan jenis layanan, volume kegiatan bimbingan dan konseling, dan frekuensi layanan terhadap siswa.</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35</Words>
  <Application>Microsoft Office PowerPoint</Application>
  <PresentationFormat>On-screen Show (4:3)</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KEMAMPUAN AKHIR YANG DIHARAPKAN</vt:lpstr>
      <vt:lpstr>  PROGRAM BIMBINGAN DAN KONSEKING DI SEKOLAH DASAR </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TERAPI</dc:creator>
  <cp:lastModifiedBy>TERAPI</cp:lastModifiedBy>
  <cp:revision>3</cp:revision>
  <dcterms:created xsi:type="dcterms:W3CDTF">2017-10-22T01:54:00Z</dcterms:created>
  <dcterms:modified xsi:type="dcterms:W3CDTF">2017-10-22T02:21:26Z</dcterms:modified>
</cp:coreProperties>
</file>