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73" r:id="rId4"/>
    <p:sldId id="257" r:id="rId5"/>
    <p:sldId id="274" r:id="rId6"/>
    <p:sldId id="272" r:id="rId7"/>
    <p:sldId id="271" r:id="rId8"/>
    <p:sldId id="275" r:id="rId9"/>
    <p:sldId id="276" r:id="rId10"/>
    <p:sldId id="281" r:id="rId11"/>
    <p:sldId id="282" r:id="rId12"/>
    <p:sldId id="280" r:id="rId13"/>
    <p:sldId id="279" r:id="rId14"/>
    <p:sldId id="278"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619FC7-F74B-427F-9071-098E4ECD7079}"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619FC7-F74B-427F-9071-098E4ECD7079}"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619FC7-F74B-427F-9071-098E4ECD7079}"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19FC7-F74B-427F-9071-098E4ECD7079}"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19FC7-F74B-427F-9071-098E4ECD7079}"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19FC7-F74B-427F-9071-098E4ECD7079}"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19FC7-F74B-427F-9071-098E4ECD7079}" type="datetimeFigureOut">
              <a:rPr lang="en-US" smtClean="0"/>
              <a:t>10/21/2017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6EBAA-E651-4E07-905B-4CAC4D1B3C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arsil\Desktop\Smartcreative.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l="1051" r="800" b="504"/>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3505200" y="3352800"/>
            <a:ext cx="5410200" cy="1785104"/>
          </a:xfrm>
          <a:prstGeom prst="rect">
            <a:avLst/>
          </a:prstGeom>
        </p:spPr>
        <p:txBody>
          <a:bodyPr wrap="square">
            <a:spAutoFit/>
          </a:bodyPr>
          <a:lstStyle/>
          <a:p>
            <a:pPr algn="ctr"/>
            <a:r>
              <a:rPr lang="en-US" b="1" dirty="0" smtClean="0">
                <a:solidFill>
                  <a:schemeClr val="bg1"/>
                </a:solidFill>
                <a:latin typeface="Arial" charset="0"/>
                <a:cs typeface="Arial" charset="0"/>
              </a:rPr>
              <a:t>FUNGSI, JENIS DAN KODE ETIK BIMBINGAN DAN KONSELING</a:t>
            </a:r>
            <a:endParaRPr lang="en-US" b="1" dirty="0" smtClean="0">
              <a:solidFill>
                <a:schemeClr val="bg1"/>
              </a:solidFill>
            </a:endParaRPr>
          </a:p>
          <a:p>
            <a:pPr algn="ctr"/>
            <a:r>
              <a:rPr lang="en-US" sz="2000" b="1" dirty="0" smtClean="0">
                <a:solidFill>
                  <a:schemeClr val="bg1"/>
                </a:solidFill>
              </a:rPr>
              <a:t>PERTEMUAN TIGA</a:t>
            </a:r>
          </a:p>
          <a:p>
            <a:pPr algn="ctr"/>
            <a:r>
              <a:rPr lang="id-ID" altLang="id-ID" b="1" dirty="0" smtClean="0">
                <a:solidFill>
                  <a:schemeClr val="bg1"/>
                </a:solidFill>
                <a:latin typeface="Times New Roman" pitchFamily="18" charset="0"/>
                <a:cs typeface="Times New Roman" pitchFamily="18" charset="0"/>
              </a:rPr>
              <a:t>Dr. </a:t>
            </a:r>
            <a:r>
              <a:rPr lang="en-US" altLang="id-ID" b="1" dirty="0" smtClean="0">
                <a:solidFill>
                  <a:schemeClr val="bg1"/>
                </a:solidFill>
                <a:latin typeface="Times New Roman" pitchFamily="18" charset="0"/>
                <a:cs typeface="Times New Roman" pitchFamily="18" charset="0"/>
              </a:rPr>
              <a:t>H. SUPANDI, </a:t>
            </a:r>
            <a:r>
              <a:rPr lang="en-US" altLang="id-ID" b="1" dirty="0" err="1" smtClean="0">
                <a:solidFill>
                  <a:schemeClr val="bg1"/>
                </a:solidFill>
                <a:latin typeface="Times New Roman" pitchFamily="18" charset="0"/>
                <a:cs typeface="Times New Roman" pitchFamily="18" charset="0"/>
              </a:rPr>
              <a:t>S.Pd</a:t>
            </a:r>
            <a:r>
              <a:rPr lang="en-US" altLang="id-ID" b="1" dirty="0" smtClean="0">
                <a:solidFill>
                  <a:schemeClr val="bg1"/>
                </a:solidFill>
                <a:latin typeface="Times New Roman" pitchFamily="18" charset="0"/>
                <a:cs typeface="Times New Roman" pitchFamily="18" charset="0"/>
              </a:rPr>
              <a:t>. MA</a:t>
            </a:r>
          </a:p>
          <a:p>
            <a:pPr algn="ctr"/>
            <a:r>
              <a:rPr lang="id-ID" altLang="id-ID" b="1" dirty="0" smtClean="0">
                <a:solidFill>
                  <a:schemeClr val="bg1"/>
                </a:solidFill>
                <a:latin typeface="Times New Roman" pitchFamily="18" charset="0"/>
                <a:cs typeface="Times New Roman" pitchFamily="18" charset="0"/>
              </a:rPr>
              <a:t>PGSD - FKIP</a:t>
            </a:r>
            <a:endParaRPr lang="en-US" altLang="id-ID" b="1" dirty="0" smtClean="0">
              <a:solidFill>
                <a:schemeClr val="bg1"/>
              </a:solidFill>
              <a:latin typeface="Times New Roman" pitchFamily="18" charset="0"/>
              <a:cs typeface="Times New Roman" pitchFamily="18" charset="0"/>
            </a:endParaRPr>
          </a:p>
          <a:p>
            <a:pPr algn="ctr"/>
            <a:endParaRPr lang="en-US" b="1" dirty="0" smtClean="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457200" y="8382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6.      Layanan Konseling Perorangan</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Layanan konseling perorangan merupakan layanan yang memungkinan peserta didik mendapatkan layanan langsung tatap muka (secara perorangan) dengan guru pembimbing untuk membahas dan mengentaskan permasalahan yang dihadapinya dan perkembangan dirinya. Tujuan layanan konseling perorangan adalah agar peserta didik dapat mengentaskan masalah yang dihadapinya. Layanan konseling perorangan berfungsi untuk pengentasan dan advokasi.</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457200" y="8382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7. Layanan Konseling Perorangan</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Layanan konseling perorangan merupakan layanan yang memungkinan peserta didik mendapatkan layanan langsung tatap muka (secara perorangan) dengan guru pembimbing untuk membahas dan mengentaskan permasalahan yang dihadapinya dan perkembangan dirinya. Tujuan layanan konseling perorangan adalah agar peserta didik dapat mengentaskan masalah yang dihadapinya. Layanan konseling perorangan berfungsi untuk pengentasan dan advokasi.</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533400" y="762000"/>
            <a:ext cx="8229600" cy="4525963"/>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8.  Layanan Bimbingan Kelompok</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Layanan bimbingan kelompok merupakan layanan yang memungkinan sejumlah peserta didik secara bersama-sama melalui dinamika kelompok memperoleh bahan dan membahas pokok bahasan (topik) tertentu untuk menunjang pemahaman dan pengembangan kemampuan sosial, baik sebagai individu maupun sebagai pelajar, kegiatan belajar, karir/jabatan, serta untuk pengambilan keputusan atau tindakan tertentu melalui dinamika kelompok. Layanan bimbingan kelompok berfungsi untuk pemahaman dan pengembangan.</a:t>
            </a:r>
            <a:br>
              <a:rPr kumimoji="0" lang="en-US" sz="3200" b="0" i="0" u="none" strike="noStrike" kern="1200" cap="none" spc="0" normalizeH="0" baseline="0" noProof="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Content Placeholder 2"/>
          <p:cNvSpPr txBox="1">
            <a:spLocks/>
          </p:cNvSpPr>
          <p:nvPr/>
        </p:nvSpPr>
        <p:spPr>
          <a:xfrm>
            <a:off x="533400" y="9906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9.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Kelompok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kelompok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memungkinan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didik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masing-masing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anggota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kelompok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memperoleh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kesempatan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pembahasan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pengentasan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permasalahan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pribadi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melalui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dinamika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kelompok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Masalah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dibahas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maalah-masalah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pribadi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dialami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oleh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masing-masing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anggota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kelompok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kelompok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berfungsi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pengentasan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advokasi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152400" y="10668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10.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Konsultasi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Konsultasi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membantu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didik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pihak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lain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memperoleh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wawasan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pemahaman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cara-cara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perlu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dilaksanakan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menangani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kondisi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masalah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didik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Pengertian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konsultasi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program BK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suatu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proses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penyediaan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bantuan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teknis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administrator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lainnya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mengidentifikasi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memperbaiki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masalah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membatasi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efektivitas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didik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psikoterapi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sebab</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konsultasi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langsung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ditujukan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kepada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klien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tetapi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secara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langsung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melayani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klien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melalui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bantuan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diberikan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orang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lain.</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228600" y="762000"/>
            <a:ext cx="8229600" cy="4525963"/>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11. 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Mediasi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mediasi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membantu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didik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menyelesaikan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permasalahan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ataupun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perselisihan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memperbaiki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hubungan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antar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didik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mediator.</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Content Placeholder 5"/>
          <p:cNvSpPr txBox="1">
            <a:spLocks/>
          </p:cNvSpPr>
          <p:nvPr/>
        </p:nvSpPr>
        <p:spPr>
          <a:xfrm>
            <a:off x="457200" y="1524000"/>
            <a:ext cx="8229600" cy="46021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200" b="0" i="0" u="none" strike="noStrike" kern="1200" cap="none" spc="0" normalizeH="0" baseline="0" noProof="0" dirty="0" smtClean="0">
              <a:ln>
                <a:noFill/>
              </a:ln>
              <a:solidFill>
                <a:schemeClr val="tx1">
                  <a:tint val="75000"/>
                </a:schemeClr>
              </a:solidFill>
              <a:effectLst/>
              <a:uLnTx/>
              <a:uFillTx/>
              <a:latin typeface="Arial" charset="0"/>
              <a:ea typeface="+mn-ea"/>
              <a:cs typeface="Arial" charset="0"/>
            </a:endParaRPr>
          </a:p>
        </p:txBody>
      </p:sp>
      <p:sp>
        <p:nvSpPr>
          <p:cNvPr id="13" name="Title 5"/>
          <p:cNvSpPr txBox="1">
            <a:spLocks/>
          </p:cNvSpPr>
          <p:nvPr/>
        </p:nvSpPr>
        <p:spPr>
          <a:xfrm>
            <a:off x="533400" y="914400"/>
            <a:ext cx="82296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Arial" charset="0"/>
                <a:ea typeface="+mj-ea"/>
                <a:cs typeface="Arial" charset="0"/>
              </a:rPr>
              <a:t>KEMAMPUAN AKHIR YANG DIHARAPKAN</a:t>
            </a:r>
            <a:endPar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16" name="Rectangle 15"/>
          <p:cNvSpPr/>
          <p:nvPr/>
        </p:nvSpPr>
        <p:spPr>
          <a:xfrm>
            <a:off x="152400" y="1905000"/>
            <a:ext cx="6248400" cy="3231654"/>
          </a:xfrm>
          <a:prstGeom prst="rect">
            <a:avLst/>
          </a:prstGeom>
        </p:spPr>
        <p:txBody>
          <a:bodyPr wrap="square">
            <a:spAutoFit/>
          </a:bodyPr>
          <a:lstStyle/>
          <a:p>
            <a:r>
              <a:rPr lang="en-US" sz="2400" dirty="0" err="1" smtClean="0">
                <a:latin typeface="Arial" charset="0"/>
                <a:cs typeface="Arial" charset="0"/>
              </a:rPr>
              <a:t>Pokok</a:t>
            </a:r>
            <a:r>
              <a:rPr lang="en-US" sz="2400" dirty="0" smtClean="0">
                <a:latin typeface="Arial" charset="0"/>
                <a:cs typeface="Arial" charset="0"/>
              </a:rPr>
              <a:t> </a:t>
            </a:r>
            <a:r>
              <a:rPr lang="en-US" sz="2400" dirty="0" err="1" smtClean="0">
                <a:latin typeface="Arial" charset="0"/>
                <a:cs typeface="Arial" charset="0"/>
              </a:rPr>
              <a:t>Bahasan</a:t>
            </a:r>
            <a:r>
              <a:rPr lang="en-US" sz="2400" dirty="0" smtClean="0">
                <a:latin typeface="Arial" charset="0"/>
                <a:cs typeface="Arial" charset="0"/>
              </a:rPr>
              <a:t> FUNGSI, JENIS DAN KODE ETIK BIMBINGAN DAN KONSELING </a:t>
            </a:r>
            <a:endParaRPr lang="en-US" sz="2400" dirty="0" smtClean="0"/>
          </a:p>
          <a:p>
            <a:r>
              <a:rPr lang="en-US" sz="2400" dirty="0" err="1" smtClean="0"/>
              <a:t>Pertemuan</a:t>
            </a:r>
            <a:r>
              <a:rPr lang="en-US" sz="2400" dirty="0" smtClean="0"/>
              <a:t> 3</a:t>
            </a:r>
          </a:p>
          <a:p>
            <a:r>
              <a:rPr lang="en-US" sz="2400" dirty="0" err="1" smtClean="0"/>
              <a:t>Dosen</a:t>
            </a:r>
            <a:r>
              <a:rPr lang="en-US" sz="2400" dirty="0" smtClean="0"/>
              <a:t> : Dr. H. </a:t>
            </a:r>
            <a:r>
              <a:rPr lang="en-US" sz="2400" dirty="0" err="1" smtClean="0"/>
              <a:t>Supandi</a:t>
            </a:r>
            <a:r>
              <a:rPr lang="en-US" sz="2400" dirty="0" smtClean="0"/>
              <a:t>, </a:t>
            </a:r>
            <a:r>
              <a:rPr lang="en-US" sz="2400" dirty="0" err="1" smtClean="0"/>
              <a:t>S.Pd</a:t>
            </a:r>
            <a:r>
              <a:rPr lang="en-US" sz="2400" dirty="0" smtClean="0"/>
              <a:t>. MA</a:t>
            </a:r>
          </a:p>
          <a:p>
            <a:r>
              <a:rPr lang="en-US" sz="2400" dirty="0" err="1" smtClean="0"/>
              <a:t>Prodi</a:t>
            </a:r>
            <a:r>
              <a:rPr lang="en-US" sz="2400" dirty="0" smtClean="0"/>
              <a:t>   : </a:t>
            </a:r>
            <a:r>
              <a:rPr lang="en-US" sz="2400" dirty="0" err="1" smtClean="0"/>
              <a:t>Pendidikan</a:t>
            </a:r>
            <a:r>
              <a:rPr lang="en-US" sz="2400" dirty="0" smtClean="0"/>
              <a:t> Guru </a:t>
            </a:r>
            <a:r>
              <a:rPr lang="en-US" sz="2400" dirty="0" err="1" smtClean="0"/>
              <a:t>sekolah</a:t>
            </a:r>
            <a:r>
              <a:rPr lang="en-US" sz="2400" dirty="0" smtClean="0"/>
              <a:t> </a:t>
            </a:r>
            <a:r>
              <a:rPr lang="en-US" sz="2400" dirty="0" err="1" smtClean="0"/>
              <a:t>Dasar</a:t>
            </a:r>
            <a:endParaRPr lang="en-US" sz="2400" dirty="0" smtClean="0"/>
          </a:p>
          <a:p>
            <a:r>
              <a:rPr lang="en-US" sz="2400" dirty="0" err="1" smtClean="0"/>
              <a:t>Fakultas</a:t>
            </a:r>
            <a:r>
              <a:rPr lang="en-US" sz="2400" dirty="0" smtClean="0"/>
              <a:t> </a:t>
            </a:r>
            <a:r>
              <a:rPr lang="en-US" sz="2400" dirty="0" err="1" smtClean="0"/>
              <a:t>Ilmu</a:t>
            </a:r>
            <a:r>
              <a:rPr lang="en-US" sz="2400" dirty="0" smtClean="0"/>
              <a:t> </a:t>
            </a:r>
            <a:r>
              <a:rPr lang="en-US" sz="2400" dirty="0" err="1" smtClean="0"/>
              <a:t>Pendidikan</a:t>
            </a:r>
            <a:r>
              <a:rPr lang="en-US" sz="2400" dirty="0" smtClean="0"/>
              <a:t> </a:t>
            </a:r>
            <a:r>
              <a:rPr lang="en-US" sz="2400" dirty="0" err="1" smtClean="0"/>
              <a:t>dan</a:t>
            </a:r>
            <a:r>
              <a:rPr lang="en-US" sz="2400" dirty="0" smtClean="0"/>
              <a:t> </a:t>
            </a:r>
            <a:r>
              <a:rPr lang="en-US" sz="2400" dirty="0" err="1" smtClean="0"/>
              <a:t>Keguruan</a:t>
            </a:r>
            <a:r>
              <a:rPr lang="en-US" sz="2400" dirty="0" smtClean="0"/>
              <a:t>  </a:t>
            </a:r>
          </a:p>
          <a:p>
            <a:endParaRPr lang="en-US" dirty="0"/>
          </a:p>
          <a:p>
            <a:endParaRPr lang="en-US" dirty="0" smtClean="0"/>
          </a:p>
          <a:p>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txBox="1">
            <a:spLocks/>
          </p:cNvSpPr>
          <p:nvPr/>
        </p:nvSpPr>
        <p:spPr>
          <a:xfrm>
            <a:off x="609600" y="609600"/>
            <a:ext cx="8229600" cy="1143000"/>
          </a:xfrm>
          <a:prstGeom prst="rect">
            <a:avLst/>
          </a:prstGeom>
        </p:spPr>
        <p:txBody>
          <a:bodyPr vert="horz" lIns="91440" tIns="45720" rIns="91440" bIns="45720" rtlCol="0" anchor="ctr">
            <a:normAutofit fontScale="2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13300" b="1" i="0" u="none" strike="noStrike" kern="1200" cap="none" spc="0" normalizeH="0" baseline="0" noProof="0" dirty="0" err="1" smtClean="0">
                <a:ln>
                  <a:noFill/>
                </a:ln>
                <a:solidFill>
                  <a:schemeClr val="tx1"/>
                </a:solidFill>
                <a:effectLst/>
                <a:uLnTx/>
                <a:uFillTx/>
                <a:latin typeface="+mj-lt"/>
                <a:ea typeface="+mj-ea"/>
                <a:cs typeface="+mj-cs"/>
              </a:rPr>
              <a:t>Fungsi</a:t>
            </a:r>
            <a:r>
              <a:rPr kumimoji="0" lang="en-US" sz="133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13300" b="1" i="0" u="none" strike="noStrike" kern="1200" cap="none" spc="0" normalizeH="0" baseline="0" noProof="0" dirty="0" err="1" smtClean="0">
                <a:ln>
                  <a:noFill/>
                </a:ln>
                <a:solidFill>
                  <a:schemeClr val="tx1"/>
                </a:solidFill>
                <a:effectLst/>
                <a:uLnTx/>
                <a:uFillTx/>
                <a:latin typeface="+mj-lt"/>
                <a:ea typeface="+mj-ea"/>
                <a:cs typeface="+mj-cs"/>
              </a:rPr>
              <a:t>Bimbingan</a:t>
            </a:r>
            <a:r>
              <a:rPr kumimoji="0" lang="en-US" sz="133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13300" b="1" i="0" u="none" strike="noStrike" kern="1200" cap="none" spc="0" normalizeH="0" baseline="0" noProof="0" dirty="0" err="1" smtClean="0">
                <a:ln>
                  <a:noFill/>
                </a:ln>
                <a:solidFill>
                  <a:schemeClr val="tx1"/>
                </a:solidFill>
                <a:effectLst/>
                <a:uLnTx/>
                <a:uFillTx/>
                <a:latin typeface="+mj-lt"/>
                <a:ea typeface="+mj-ea"/>
                <a:cs typeface="+mj-cs"/>
              </a:rPr>
              <a:t>dan</a:t>
            </a:r>
            <a:r>
              <a:rPr kumimoji="0" lang="en-US" sz="133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13300" b="1" i="0" u="none" strike="noStrike" kern="1200" cap="none" spc="0" normalizeH="0" baseline="0" noProof="0" dirty="0" err="1" smtClean="0">
                <a:ln>
                  <a:noFill/>
                </a:ln>
                <a:solidFill>
                  <a:schemeClr val="tx1"/>
                </a:solidFill>
                <a:effectLst/>
                <a:uLnTx/>
                <a:uFillTx/>
                <a:latin typeface="+mj-lt"/>
                <a:ea typeface="+mj-ea"/>
                <a:cs typeface="+mj-cs"/>
              </a:rPr>
              <a:t>Konseling</a:t>
            </a:r>
            <a:r>
              <a:rPr kumimoji="0" lang="en-US" sz="133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13300" b="1" i="0" u="none" strike="noStrike" kern="1200" cap="none" spc="0" normalizeH="0" baseline="0" noProof="0" dirty="0" err="1" smtClean="0">
                <a:ln>
                  <a:noFill/>
                </a:ln>
                <a:solidFill>
                  <a:schemeClr val="tx1"/>
                </a:solidFill>
                <a:effectLst/>
                <a:uLnTx/>
                <a:uFillTx/>
                <a:latin typeface="+mj-lt"/>
                <a:ea typeface="+mj-ea"/>
                <a:cs typeface="+mj-cs"/>
              </a:rPr>
              <a:t>itu</a:t>
            </a:r>
            <a:r>
              <a:rPr kumimoji="0" lang="en-US" sz="133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13300" b="1" i="0" u="none" strike="noStrike" kern="1200" cap="none" spc="0" normalizeH="0" baseline="0" noProof="0" dirty="0" err="1" smtClean="0">
                <a:ln>
                  <a:noFill/>
                </a:ln>
                <a:solidFill>
                  <a:schemeClr val="tx1"/>
                </a:solidFill>
                <a:effectLst/>
                <a:uLnTx/>
                <a:uFillTx/>
                <a:latin typeface="+mj-lt"/>
                <a:ea typeface="+mj-ea"/>
                <a:cs typeface="+mj-cs"/>
              </a:rPr>
              <a:t>diungkapkan</a:t>
            </a:r>
            <a:r>
              <a:rPr kumimoji="0" lang="en-US" sz="133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13300" b="1" i="0" u="none" strike="noStrike" kern="1200" cap="none" spc="0" normalizeH="0" baseline="0" noProof="0" dirty="0" err="1" smtClean="0">
                <a:ln>
                  <a:noFill/>
                </a:ln>
                <a:solidFill>
                  <a:schemeClr val="tx1"/>
                </a:solidFill>
                <a:effectLst/>
                <a:uLnTx/>
                <a:uFillTx/>
                <a:latin typeface="+mj-lt"/>
                <a:ea typeface="+mj-ea"/>
                <a:cs typeface="+mj-cs"/>
              </a:rPr>
              <a:t>sebagai</a:t>
            </a:r>
            <a:r>
              <a:rPr kumimoji="0" lang="en-US" sz="133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13300" b="1" i="0" u="none" strike="noStrike" kern="1200" cap="none" spc="0" normalizeH="0" baseline="0" noProof="0" dirty="0" err="1" smtClean="0">
                <a:ln>
                  <a:noFill/>
                </a:ln>
                <a:solidFill>
                  <a:schemeClr val="tx1"/>
                </a:solidFill>
                <a:effectLst/>
                <a:uLnTx/>
                <a:uFillTx/>
                <a:latin typeface="+mj-lt"/>
                <a:ea typeface="+mj-ea"/>
                <a:cs typeface="+mj-cs"/>
              </a:rPr>
              <a:t>berikut</a:t>
            </a:r>
            <a:r>
              <a:rPr kumimoji="0" lang="en-US" sz="13300" b="1" i="0" u="none" strike="noStrike" kern="1200" cap="none" spc="0" normalizeH="0" baseline="0" noProof="0" dirty="0" smtClean="0">
                <a:ln>
                  <a:noFill/>
                </a:ln>
                <a:solidFill>
                  <a:schemeClr val="tx1"/>
                </a:solidFill>
                <a:effectLst/>
                <a:uLnTx/>
                <a:uFillTx/>
                <a:latin typeface="+mj-lt"/>
                <a:ea typeface="+mj-ea"/>
                <a:cs typeface="+mj-cs"/>
              </a:rPr>
              <a:t>:</a:t>
            </a:r>
            <a:br>
              <a:rPr kumimoji="0" lang="en-US" sz="13300" b="1" i="0" u="none" strike="noStrike" kern="1200" cap="none" spc="0" normalizeH="0" baseline="0" noProof="0" dirty="0" smtClean="0">
                <a:ln>
                  <a:noFill/>
                </a:ln>
                <a:solidFill>
                  <a:schemeClr val="tx1"/>
                </a:solidFill>
                <a:effectLst/>
                <a:uLnTx/>
                <a:uFillTx/>
                <a:latin typeface="+mj-lt"/>
                <a:ea typeface="+mj-ea"/>
                <a:cs typeface="+mj-cs"/>
              </a:rPr>
            </a:br>
            <a:endParaRPr kumimoji="0" lang="en-US" sz="133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Menurut Priyatno dan Amati E. (2004: 194) menyebutkan bahwa fungsi Bimbingan dan Konseling di sekolah adalah :</a:t>
            </a:r>
          </a:p>
          <a:p>
            <a:pPr marL="514350" marR="0" lvl="0" indent="-514350" algn="l" defTabSz="914400" rtl="0" eaLnBrk="1" fontAlgn="base"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Fungsi pemahaman,</a:t>
            </a:r>
          </a:p>
          <a:p>
            <a:pPr marL="514350" marR="0" lvl="0" indent="-514350" algn="l" defTabSz="914400" rtl="0" eaLnBrk="1" fontAlgn="base"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Fungsi pencegahan,</a:t>
            </a:r>
          </a:p>
          <a:p>
            <a:pPr marL="514350" marR="0" lvl="0" indent="-514350" algn="l" defTabSz="914400" rtl="0" eaLnBrk="1" fontAlgn="base"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Fungsi pengentasan,</a:t>
            </a:r>
          </a:p>
          <a:p>
            <a:pPr marL="514350" marR="0" lvl="0" indent="-514350" algn="l" defTabSz="914400" rtl="0" eaLnBrk="1" fontAlgn="base"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Fungsi pemeliharaan dan pengembangan,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itle 1"/>
          <p:cNvSpPr txBox="1">
            <a:spLocks/>
          </p:cNvSpPr>
          <p:nvPr/>
        </p:nvSpPr>
        <p:spPr>
          <a:xfrm>
            <a:off x="609600" y="427038"/>
            <a:ext cx="8229600" cy="1401762"/>
          </a:xfrm>
          <a:prstGeom prst="rect">
            <a:avLst/>
          </a:prstGeom>
        </p:spPr>
        <p:txBody>
          <a:bodyPr vert="horz" lIns="91440" tIns="45720" rIns="91440" bIns="45720" rtlCol="0" anchor="ctr">
            <a:normAutofit fontScale="37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US" sz="2700" b="0" i="0" u="none" strike="noStrike" kern="1200" cap="none" spc="0" normalizeH="0" baseline="0" noProof="0" dirty="0" smtClean="0">
                <a:ln>
                  <a:noFill/>
                </a:ln>
                <a:solidFill>
                  <a:schemeClr val="tx1"/>
                </a:solidFill>
                <a:effectLst/>
                <a:uLnTx/>
                <a:uFillTx/>
                <a:latin typeface="+mj-lt"/>
                <a:ea typeface="+mj-ea"/>
                <a:cs typeface="+mj-cs"/>
              </a:rPr>
              <a:t/>
            </a:r>
            <a:br>
              <a:rPr kumimoji="0" lang="en-US" sz="2700" b="0" i="0" u="none" strike="noStrike" kern="1200" cap="none" spc="0" normalizeH="0" baseline="0" noProof="0" dirty="0" smtClean="0">
                <a:ln>
                  <a:noFill/>
                </a:ln>
                <a:solidFill>
                  <a:schemeClr val="tx1"/>
                </a:solidFill>
                <a:effectLst/>
                <a:uLnTx/>
                <a:uFillTx/>
                <a:latin typeface="+mj-lt"/>
                <a:ea typeface="+mj-ea"/>
                <a:cs typeface="+mj-cs"/>
              </a:rPr>
            </a:br>
            <a:r>
              <a:rPr kumimoji="0" lang="en-US" sz="7500" b="0" i="0" u="none" strike="noStrike" kern="1200" cap="none" spc="0" normalizeH="0" baseline="0" noProof="0" dirty="0" err="1" smtClean="0">
                <a:ln>
                  <a:noFill/>
                </a:ln>
                <a:solidFill>
                  <a:schemeClr val="tx1"/>
                </a:solidFill>
                <a:effectLst/>
                <a:uLnTx/>
                <a:uFillTx/>
                <a:latin typeface="+mj-lt"/>
                <a:ea typeface="+mj-ea"/>
                <a:cs typeface="+mj-cs"/>
              </a:rPr>
              <a:t>Menurut</a:t>
            </a:r>
            <a:r>
              <a:rPr kumimoji="0" lang="en-US" sz="75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7500" b="0" i="0" u="none" strike="noStrike" kern="1200" cap="none" spc="0" normalizeH="0" baseline="0" noProof="0" dirty="0" err="1" smtClean="0">
                <a:ln>
                  <a:noFill/>
                </a:ln>
                <a:solidFill>
                  <a:schemeClr val="tx1"/>
                </a:solidFill>
                <a:effectLst/>
                <a:uLnTx/>
                <a:uFillTx/>
                <a:latin typeface="+mj-lt"/>
                <a:ea typeface="+mj-ea"/>
                <a:cs typeface="+mj-cs"/>
              </a:rPr>
              <a:t>Nurihsan</a:t>
            </a:r>
            <a:r>
              <a:rPr kumimoji="0" lang="en-US" sz="7500" b="0" i="0" u="none" strike="noStrike" kern="1200" cap="none" spc="0" normalizeH="0" baseline="0" noProof="0" dirty="0" smtClean="0">
                <a:ln>
                  <a:noFill/>
                </a:ln>
                <a:solidFill>
                  <a:schemeClr val="tx1"/>
                </a:solidFill>
                <a:effectLst/>
                <a:uLnTx/>
                <a:uFillTx/>
                <a:latin typeface="+mj-lt"/>
                <a:ea typeface="+mj-ea"/>
                <a:cs typeface="+mj-cs"/>
              </a:rPr>
              <a:t> A.J. (2006: 8-9) </a:t>
            </a:r>
            <a:r>
              <a:rPr kumimoji="0" lang="en-US" sz="7500" b="0" i="0" u="none" strike="noStrike" kern="1200" cap="none" spc="0" normalizeH="0" baseline="0" noProof="0" dirty="0" err="1" smtClean="0">
                <a:ln>
                  <a:noFill/>
                </a:ln>
                <a:solidFill>
                  <a:schemeClr val="tx1"/>
                </a:solidFill>
                <a:effectLst/>
                <a:uLnTx/>
                <a:uFillTx/>
                <a:latin typeface="+mj-lt"/>
                <a:ea typeface="+mj-ea"/>
                <a:cs typeface="+mj-cs"/>
              </a:rPr>
              <a:t>menyebutkan</a:t>
            </a:r>
            <a:r>
              <a:rPr kumimoji="0" lang="en-US" sz="75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7500" b="0" i="0" u="none" strike="noStrike" kern="1200" cap="none" spc="0" normalizeH="0" baseline="0" noProof="0" dirty="0" err="1" smtClean="0">
                <a:ln>
                  <a:noFill/>
                </a:ln>
                <a:solidFill>
                  <a:schemeClr val="tx1"/>
                </a:solidFill>
                <a:effectLst/>
                <a:uLnTx/>
                <a:uFillTx/>
                <a:latin typeface="+mj-lt"/>
                <a:ea typeface="+mj-ea"/>
                <a:cs typeface="+mj-cs"/>
              </a:rPr>
              <a:t>bahw</a:t>
            </a:r>
            <a:r>
              <a:rPr kumimoji="0" lang="en-US" sz="75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7500" b="0" i="0" u="none" strike="noStrike" kern="1200" cap="none" spc="0" normalizeH="0" baseline="0" noProof="0" dirty="0" err="1" smtClean="0">
                <a:ln>
                  <a:noFill/>
                </a:ln>
                <a:solidFill>
                  <a:schemeClr val="tx1"/>
                </a:solidFill>
                <a:effectLst/>
                <a:uLnTx/>
                <a:uFillTx/>
                <a:latin typeface="+mj-lt"/>
                <a:ea typeface="+mj-ea"/>
                <a:cs typeface="+mj-cs"/>
              </a:rPr>
              <a:t>Bimbingan</a:t>
            </a:r>
            <a:r>
              <a:rPr kumimoji="0" lang="en-US" sz="75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7500" b="0" i="0" u="none" strike="noStrike" kern="1200" cap="none" spc="0" normalizeH="0" baseline="0" noProof="0" dirty="0" err="1" smtClean="0">
                <a:ln>
                  <a:noFill/>
                </a:ln>
                <a:solidFill>
                  <a:schemeClr val="tx1"/>
                </a:solidFill>
                <a:effectLst/>
                <a:uLnTx/>
                <a:uFillTx/>
                <a:latin typeface="+mj-lt"/>
                <a:ea typeface="+mj-ea"/>
                <a:cs typeface="+mj-cs"/>
              </a:rPr>
              <a:t>Konseling</a:t>
            </a:r>
            <a:r>
              <a:rPr kumimoji="0" lang="en-US" sz="7500" b="0" i="0" u="none" strike="noStrike" kern="1200" cap="none" spc="0" normalizeH="0" baseline="0" noProof="0" dirty="0" smtClean="0">
                <a:ln>
                  <a:noFill/>
                </a:ln>
                <a:solidFill>
                  <a:schemeClr val="tx1"/>
                </a:solidFill>
                <a:effectLst/>
                <a:uLnTx/>
                <a:uFillTx/>
                <a:latin typeface="+mj-lt"/>
                <a:ea typeface="+mj-ea"/>
                <a:cs typeface="+mj-cs"/>
              </a:rPr>
              <a:t> minimal </a:t>
            </a:r>
            <a:r>
              <a:rPr kumimoji="0" lang="en-US" sz="7500" b="0" i="0" u="none" strike="noStrike" kern="1200" cap="none" spc="0" normalizeH="0" baseline="0" noProof="0" dirty="0" err="1" smtClean="0">
                <a:ln>
                  <a:noFill/>
                </a:ln>
                <a:solidFill>
                  <a:schemeClr val="tx1"/>
                </a:solidFill>
                <a:effectLst/>
                <a:uLnTx/>
                <a:uFillTx/>
                <a:latin typeface="+mj-lt"/>
                <a:ea typeface="+mj-ea"/>
                <a:cs typeface="+mj-cs"/>
              </a:rPr>
              <a:t>mempunyai</a:t>
            </a:r>
            <a:r>
              <a:rPr kumimoji="0" lang="en-US" sz="7500" b="0" i="0" u="none" strike="noStrike" kern="1200" cap="none" spc="0" normalizeH="0" baseline="0" noProof="0" dirty="0" smtClean="0">
                <a:ln>
                  <a:noFill/>
                </a:ln>
                <a:solidFill>
                  <a:schemeClr val="tx1"/>
                </a:solidFill>
                <a:effectLst/>
                <a:uLnTx/>
                <a:uFillTx/>
                <a:latin typeface="+mj-lt"/>
                <a:ea typeface="+mj-ea"/>
                <a:cs typeface="+mj-cs"/>
              </a:rPr>
              <a:t> 4 </a:t>
            </a:r>
            <a:r>
              <a:rPr kumimoji="0" lang="en-US" sz="7500" b="0" i="0" u="none" strike="noStrike" kern="1200" cap="none" spc="0" normalizeH="0" baseline="0" noProof="0" dirty="0" err="1" smtClean="0">
                <a:ln>
                  <a:noFill/>
                </a:ln>
                <a:solidFill>
                  <a:schemeClr val="tx1"/>
                </a:solidFill>
                <a:effectLst/>
                <a:uLnTx/>
                <a:uFillTx/>
                <a:latin typeface="+mj-lt"/>
                <a:ea typeface="+mj-ea"/>
                <a:cs typeface="+mj-cs"/>
              </a:rPr>
              <a:t>fungsi</a:t>
            </a:r>
            <a:r>
              <a:rPr kumimoji="0" lang="en-US" sz="7500" b="0" i="0" u="none" strike="noStrike" kern="1200" cap="none" spc="0" normalizeH="0" baseline="0" noProof="0" dirty="0" smtClean="0">
                <a:ln>
                  <a:noFill/>
                </a:ln>
                <a:solidFill>
                  <a:schemeClr val="tx1"/>
                </a:solidFill>
                <a:effectLst/>
                <a:uLnTx/>
                <a:uFillTx/>
                <a:latin typeface="+mj-lt"/>
                <a:ea typeface="+mj-ea"/>
                <a:cs typeface="+mj-cs"/>
              </a:rPr>
              <a:t> :</a:t>
            </a:r>
            <a:br>
              <a:rPr kumimoji="0" lang="en-US" sz="7500" b="0" i="0" u="none" strike="noStrike" kern="1200" cap="none" spc="0" normalizeH="0" baseline="0" noProof="0" dirty="0" smtClean="0">
                <a:ln>
                  <a:noFill/>
                </a:ln>
                <a:solidFill>
                  <a:schemeClr val="tx1"/>
                </a:solidFill>
                <a:effectLst/>
                <a:uLnTx/>
                <a:uFillTx/>
                <a:latin typeface="+mj-lt"/>
                <a:ea typeface="+mj-ea"/>
                <a:cs typeface="+mj-cs"/>
              </a:rPr>
            </a:br>
            <a:endParaRPr kumimoji="0" lang="en-US" sz="75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Content Placeholder 2"/>
          <p:cNvSpPr txBox="1">
            <a:spLocks/>
          </p:cNvSpPr>
          <p:nvPr/>
        </p:nvSpPr>
        <p:spPr>
          <a:xfrm>
            <a:off x="381000" y="1447800"/>
            <a:ext cx="8229600" cy="4525963"/>
          </a:xfrm>
          <a:prstGeom prst="rect">
            <a:avLst/>
          </a:prstGeom>
        </p:spPr>
        <p:txBody>
          <a:bodyPr vert="horz" lIns="91440" tIns="45720" rIns="91440" bIns="45720" rtlCol="0">
            <a:normAutofit/>
          </a:bodyPr>
          <a:lstStyle/>
          <a:p>
            <a:pPr marL="514350" marR="0" lvl="0" indent="-514350" algn="l" defTabSz="914400" rtl="0" eaLnBrk="1" fontAlgn="base"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Fungsi pengembangan,</a:t>
            </a:r>
          </a:p>
          <a:p>
            <a:pPr marL="514350" marR="0" lvl="0" indent="-514350" algn="l" defTabSz="914400" rtl="0" eaLnBrk="1" fontAlgn="base"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Fungsi penyaluran,</a:t>
            </a:r>
          </a:p>
          <a:p>
            <a:pPr marL="514350" marR="0" lvl="0" indent="-514350" algn="l" defTabSz="914400" rtl="0" eaLnBrk="1" fontAlgn="base"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Fungsi adaptasi,</a:t>
            </a:r>
          </a:p>
          <a:p>
            <a:pPr marL="514350" marR="0" lvl="0" indent="-514350" algn="l" defTabSz="914400" rtl="0" eaLnBrk="1" fontAlgn="base" latinLnBrk="0" hangingPunct="1">
              <a:lnSpc>
                <a:spcPct val="100000"/>
              </a:lnSpc>
              <a:spcBef>
                <a:spcPct val="20000"/>
              </a:spcBef>
              <a:spcAft>
                <a:spcPts val="0"/>
              </a:spcAft>
              <a:buClrTx/>
              <a:buSzTx/>
              <a:buFont typeface="+mj-lt"/>
              <a:buAutoNum type="arabicPeriod"/>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Fungsi penyesuaian,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1"/>
          <p:cNvSpPr txBox="1">
            <a:spLocks/>
          </p:cNvSpPr>
          <p:nvPr/>
        </p:nvSpPr>
        <p:spPr>
          <a:xfrm>
            <a:off x="685800" y="60960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mj-lt"/>
                <a:ea typeface="+mj-ea"/>
                <a:cs typeface="+mj-cs"/>
              </a:rPr>
              <a:t>Jenis-Jenis Layanan Bimbingan dan Konseling</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609600" y="1752600"/>
            <a:ext cx="8229600" cy="4525963"/>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1. Layanan Orientasi</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Layanan orientasi merupakan layanan yang memungkinan peserta didik memahami lingkungan baru, terutama lingkungan sekolah dan obyek-obyek yang dipelajari, untuk mempermudah dan memperlancar berperannya peserta didik di lingkungan yang baru itu, sekurang-kurangnya diberikan dua kali dalam satu tahun yaitu pada setiap awal semester. Tujuan layanan orientasi adalah agar peserta didik dapat beradaptasi dan menyesuaikan diri dengan lingkungan baru secara tepat dan memadai, yang berfungsi untuk pencegahan dan pemahaman.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533400" y="914400"/>
            <a:ext cx="8229600" cy="4525963"/>
          </a:xfrm>
          <a:prstGeom prst="rect">
            <a:avLst/>
          </a:prstGeom>
        </p:spPr>
        <p:txBody>
          <a:bodyPr vert="horz" lIns="91440" tIns="45720" rIns="91440" bIns="45720" rtlCol="0">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2.  Layanan Informasi</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Layanan informasi adalah layanan yang memungkinan peserta didik menerima dan memahami berbagai informasi (seperti : informasi diri, sosial, belajar, pergaulan, karier, pendidikan lanjutan). Tujuan layanan informasi adalah membantu peserta didik agar dapat mengambil keputusan secara tepat tentang sesuatu, dalam bidang pribadi, sosial, belajar maupun karier berdasarkan informasi yang diperolehnya yang memadai. Layanan informasi pun berfungsi untuk pencegahan dan pemahaman.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381000" y="9144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3. Layanan Pembelajaran</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Layanan pembelajaran merupakan layanan yang memungkinan peserta didik mengembangkan sikap dan kebiasaan belajar yang baik dalam menguasai materi belajar atau penguasaan kompetensi yang cocok dengan kecepatan dan kemampuan dirinya serta berbagai aspek tujuan dan kegiatan belajar lainnya, dengan tujuan agar peserta didik dapat mengembangkan sikap dan kebiasaan belajar yang baik. Layanan pembelajaran berfungsi untuk pengembangan.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304800" y="9144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4.  Layanan Penempatan dan Penyaluran</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Layanan penempatan dan penyaluran merupakan layanan yang memungkinan peserta didik memperoleh penempatan dan penyaluran di dalam kelas, kelompok belajar, jurusan/program studi, program latihan, magang, kegiatan ko/ekstra kurikuler sesuai dengan potensi, bakat, minat erta kondisi pribadinya, dengan tujuan agar peserta didik dapat mengembangkan segenap bakat, minat dan segenap potensi lainnya. Layanan penempatan dan penyaluran berfungsi untuk pengembangan.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381000" y="762000"/>
            <a:ext cx="8229600" cy="4525963"/>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5. Layanan Penguasaan Konten</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Layanan penguasaan konten merupakan layanan yang membantu peserta didik menguasai konten tertentu, terutama kompetensi dan atau kebiasaan  yang berguna dalam kehidupan di sekolah, keluarga, dan masyarakat.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r>
            <a:br>
              <a:rPr kumimoji="0" lang="en-US" sz="3200" b="0" i="0" u="none" strike="noStrike" kern="1200" cap="none" spc="0" normalizeH="0" baseline="0" noProof="0" smtClean="0">
                <a:ln>
                  <a:noFill/>
                </a:ln>
                <a:solidFill>
                  <a:schemeClr val="tx1"/>
                </a:solidFill>
                <a:effectLst/>
                <a:uLnTx/>
                <a:uFillTx/>
                <a:latin typeface="+mn-lt"/>
                <a:ea typeface="+mn-ea"/>
                <a:cs typeface="+mn-cs"/>
              </a:rPr>
            </a:b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96</Words>
  <Application>Microsoft Office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TERAPI</dc:creator>
  <cp:lastModifiedBy>TERAPI</cp:lastModifiedBy>
  <cp:revision>4</cp:revision>
  <dcterms:created xsi:type="dcterms:W3CDTF">2017-10-21T11:46:03Z</dcterms:created>
  <dcterms:modified xsi:type="dcterms:W3CDTF">2017-10-21T12:39:22Z</dcterms:modified>
</cp:coreProperties>
</file>