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89" r:id="rId4"/>
    <p:sldId id="257" r:id="rId5"/>
    <p:sldId id="274" r:id="rId6"/>
    <p:sldId id="272" r:id="rId7"/>
    <p:sldId id="271" r:id="rId8"/>
    <p:sldId id="275" r:id="rId9"/>
    <p:sldId id="288" r:id="rId10"/>
    <p:sldId id="287" r:id="rId11"/>
    <p:sldId id="286" r:id="rId12"/>
    <p:sldId id="285" r:id="rId13"/>
    <p:sldId id="284" r:id="rId14"/>
    <p:sldId id="276" r:id="rId15"/>
    <p:sldId id="281" r:id="rId16"/>
    <p:sldId id="282" r:id="rId17"/>
    <p:sldId id="280" r:id="rId18"/>
    <p:sldId id="290" r:id="rId19"/>
    <p:sldId id="278"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9FC7-F74B-427F-9071-098E4ECD7079}" type="datetimeFigureOut">
              <a:rPr lang="en-US" smtClean="0"/>
              <a:pPr/>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EBAA-E651-4E07-905B-4CAC4D1B3C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2971800" y="3352800"/>
            <a:ext cx="6400800" cy="1785104"/>
          </a:xfrm>
          <a:prstGeom prst="rect">
            <a:avLst/>
          </a:prstGeom>
        </p:spPr>
        <p:txBody>
          <a:bodyPr wrap="square">
            <a:spAutoFit/>
          </a:bodyPr>
          <a:lstStyle/>
          <a:p>
            <a:pPr algn="ctr"/>
            <a:r>
              <a:rPr lang="en-US" b="1" dirty="0" smtClean="0">
                <a:solidFill>
                  <a:schemeClr val="bg1"/>
                </a:solidFill>
              </a:rPr>
              <a:t>PRINSIP </a:t>
            </a:r>
            <a:r>
              <a:rPr lang="en-US" b="1" dirty="0" err="1" smtClean="0">
                <a:solidFill>
                  <a:schemeClr val="bg1"/>
                </a:solidFill>
              </a:rPr>
              <a:t>PRINSIP</a:t>
            </a:r>
            <a:r>
              <a:rPr lang="en-US" b="1" dirty="0" smtClean="0">
                <a:solidFill>
                  <a:schemeClr val="bg1"/>
                </a:solidFill>
              </a:rPr>
              <a:t> DAN AZAS </a:t>
            </a:r>
            <a:r>
              <a:rPr lang="en-US" b="1" dirty="0" err="1" smtClean="0">
                <a:solidFill>
                  <a:schemeClr val="bg1"/>
                </a:solidFill>
              </a:rPr>
              <a:t>AZAS</a:t>
            </a:r>
            <a:r>
              <a:rPr lang="en-US" b="1" dirty="0" smtClean="0">
                <a:solidFill>
                  <a:schemeClr val="bg1"/>
                </a:solidFill>
              </a:rPr>
              <a:t> BIMBINGAN </a:t>
            </a:r>
            <a:r>
              <a:rPr lang="en-US" b="1" dirty="0" smtClean="0">
                <a:solidFill>
                  <a:schemeClr val="bg1"/>
                </a:solidFill>
              </a:rPr>
              <a:t>DANKODE ETIK</a:t>
            </a:r>
            <a:br>
              <a:rPr lang="en-US" b="1" dirty="0" smtClean="0">
                <a:solidFill>
                  <a:schemeClr val="bg1"/>
                </a:solidFill>
              </a:rPr>
            </a:br>
            <a:r>
              <a:rPr lang="en-US" b="1" dirty="0" smtClean="0">
                <a:solidFill>
                  <a:schemeClr val="bg1"/>
                </a:solidFill>
              </a:rPr>
              <a:t> </a:t>
            </a:r>
            <a:r>
              <a:rPr lang="en-US" b="1" dirty="0" smtClean="0">
                <a:solidFill>
                  <a:schemeClr val="bg1"/>
                </a:solidFill>
              </a:rPr>
              <a:t>KONSELING DI SD</a:t>
            </a:r>
          </a:p>
          <a:p>
            <a:pPr algn="ctr"/>
            <a:r>
              <a:rPr lang="en-US" sz="2000" b="1" dirty="0" smtClean="0">
                <a:solidFill>
                  <a:schemeClr val="bg1"/>
                </a:solidFill>
              </a:rPr>
              <a:t>PERTEMUAN EMPAT</a:t>
            </a: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2. Asas Kesukarelaan;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1" i="1" u="none" strike="noStrike" kern="1200" cap="none" spc="0" normalizeH="0" baseline="0" noProof="0" smtClean="0">
                <a:ln>
                  <a:noFill/>
                </a:ln>
                <a:solidFill>
                  <a:schemeClr val="tx1"/>
                </a:solidFill>
                <a:effectLst/>
                <a:uLnTx/>
                <a:uFillTx/>
                <a:latin typeface="+mn-lt"/>
                <a:ea typeface="+mn-ea"/>
                <a:cs typeface="+mn-cs"/>
              </a:rPr>
              <a:t>yaitu asas yang menghendaki adanya kesukaan dan kerelaan peserta didik (klien) mengikuti/ menjalani layanan/kegiatan yang diperuntukkan baginya. Guru Pembimbing (konselor) berkewajiban membina dan mengembangkan kesukarelaan seperti itu.</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81000" y="11430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3. Asas Keterbukaan;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1" i="1" u="none" strike="noStrike" kern="1200" cap="none" spc="0" normalizeH="0" baseline="0" noProof="0" smtClean="0">
                <a:ln>
                  <a:noFill/>
                </a:ln>
                <a:solidFill>
                  <a:schemeClr val="tx1"/>
                </a:solidFill>
                <a:effectLst/>
                <a:uLnTx/>
                <a:uFillTx/>
                <a:latin typeface="+mn-lt"/>
                <a:ea typeface="+mn-ea"/>
                <a:cs typeface="+mn-cs"/>
              </a:rPr>
              <a:t>yaitu asas yang menghendaki agar peserta didik (klien) yang menjadi sasaran layanan/kegiatan bersikap terbuka dan tidak berpura-pura, baik dalam memberikan keterangan tentang dirinya sendiri maupun dalam menerima berbagai informasi dan materi dari luar yang berguna bagi pengembangan dirinya. Guru pembimbing (konselor) berkewajiban mengembangkan keterbukaan peserta didik (klien). Agar peserta didik (klien) mau terbuka, guru pembimbing (konselor) terlebih dahulu bersikap terbuka dan tidak berpura-pura. Asas keterbukaan ini bertalian erat dengan asas kerahasiaan dan dan kekarelaan.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9144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4. Asas Kegiatan;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1" i="1" u="none" strike="noStrike" kern="1200" cap="none" spc="0" normalizeH="0" baseline="0" noProof="0" smtClean="0">
                <a:ln>
                  <a:noFill/>
                </a:ln>
                <a:solidFill>
                  <a:schemeClr val="tx1"/>
                </a:solidFill>
                <a:effectLst/>
                <a:uLnTx/>
                <a:uFillTx/>
                <a:latin typeface="+mn-lt"/>
                <a:ea typeface="+mn-ea"/>
                <a:cs typeface="+mn-cs"/>
              </a:rPr>
              <a:t>yaitu asas yang menghendaki agar peserta didik (klien) yang menjadi sasaran layanan dapat berpartisipasi aktif di dalam penyelenggaraan/kegiatan bimbingan. Guru Pembimbing (konselor) perlu mendorong dan memotivasi peserta didik untuk dapat aktif dalam setiap layanan/kegiatan yang diberikan kepadanya.</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762000"/>
            <a:ext cx="9172575" cy="762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6858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5.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Asas</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Kemandirian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asas</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menunjukkan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umum</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klien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sasaran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diharapkan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menjadi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individu-individu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mandiri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ciri-ciri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mengenal</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sendiri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lingkungannya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mampu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mengambil</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keputusan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mengarahkan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mewujudkan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sendiri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Pembimbing</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hendaknya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mampu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mengarahkan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segenap</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bagi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berkembangnya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kemandirian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381000" y="990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6. Asas Kekinian;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1" i="1" u="none" strike="noStrike" kern="1200" cap="none" spc="0" normalizeH="0" baseline="0" noProof="0" smtClean="0">
                <a:ln>
                  <a:noFill/>
                </a:ln>
                <a:solidFill>
                  <a:schemeClr val="tx1"/>
                </a:solidFill>
                <a:effectLst/>
                <a:uLnTx/>
                <a:uFillTx/>
                <a:latin typeface="+mn-lt"/>
                <a:ea typeface="+mn-ea"/>
                <a:cs typeface="+mn-cs"/>
              </a:rPr>
              <a:t>yaitu asas yang menghendaki agar obyek sasaran layanan bimbingan dan konseling yakni permasalahan yang dihadapi peserta didik/klien dalam kondisi sekarang. Kondisi masa lampau dan masa depan dilihat sebagai dampak dan memiliki keterkaitan dengan apa yang ada dan diperbuat peserta didik (klien) pada saat sekarang.</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575" y="-533400"/>
            <a:ext cx="9172575" cy="739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381000" y="990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7.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Asas</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Kedinamisan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asas</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menghendaki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agar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isi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sasaran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klien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hendaknya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selalu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bergerak</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maju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monoton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terus</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berkembang</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berkelanjutan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sesuai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tahap</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perkembangannya</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waktu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ke</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1" u="none" strike="noStrike" kern="1200" cap="none" spc="0" normalizeH="0" baseline="0" noProof="0" dirty="0" err="1" smtClean="0">
                <a:ln>
                  <a:noFill/>
                </a:ln>
                <a:solidFill>
                  <a:schemeClr val="tx1"/>
                </a:solidFill>
                <a:effectLst/>
                <a:uLnTx/>
                <a:uFillTx/>
                <a:latin typeface="+mn-lt"/>
                <a:ea typeface="+mn-ea"/>
                <a:cs typeface="+mn-cs"/>
              </a:rPr>
              <a:t>waktu</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381000" y="914400"/>
            <a:ext cx="8229600" cy="452596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8. Asas Keterpaduan;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1" i="1" u="none" strike="noStrike" kern="1200" cap="none" spc="0" normalizeH="0" baseline="0" noProof="0" smtClean="0">
                <a:ln>
                  <a:noFill/>
                </a:ln>
                <a:solidFill>
                  <a:schemeClr val="tx1"/>
                </a:solidFill>
                <a:effectLst/>
                <a:uLnTx/>
                <a:uFillTx/>
                <a:latin typeface="+mn-lt"/>
                <a:ea typeface="+mn-ea"/>
                <a:cs typeface="+mn-cs"/>
              </a:rPr>
              <a:t>yaitu asas yang menghendaki agar berbagai layanan dan kegiatan bimbingan dan konseling, baik yang dilakukan oleh guru pembimbing maupun pihak lain, saling menunjang, harmonis dan terpadukan. Dalam hal ini, kerja sama dan koordinasi dengan berbagai pihak yang terkait dengan bimbingan dan konseling menjadi amat penting dan harus dilaksanakan sebaik-baiknya.</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9. Asas Kenormatifan;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1" u="none" strike="noStrike" kern="1200" cap="none" spc="0" normalizeH="0" baseline="0" noProof="0" smtClean="0">
                <a:ln>
                  <a:noFill/>
                </a:ln>
                <a:solidFill>
                  <a:schemeClr val="tx1"/>
                </a:solidFill>
                <a:effectLst/>
                <a:uLnTx/>
                <a:uFillTx/>
                <a:latin typeface="+mn-lt"/>
                <a:ea typeface="+mn-ea"/>
                <a:cs typeface="+mn-cs"/>
              </a:rPr>
              <a:t>yaitu asas yang menghendaki agar segenap layanan dan kegiatan bimbingan dan konseling didasarkan pada norma-norma, baik norma agama, hukum, peraturan, adat istiadat, ilmu pengetahuan, dan kebiasaan – kebiasaan yang berlaku. Bahkan lebih jauh lagi, melalui segenap layanan/kegiatan bimbingan dan konseling ini harus dapat meningkatkan kemampuan peserta didik (klien) dalam memahami, menghayati dan mengamalkan norma-norma tersebut</a:t>
            </a:r>
            <a:r>
              <a:rPr kumimoji="0" lang="en-US" sz="3200" b="1" i="1" u="none" strike="noStrike" kern="1200" cap="none" spc="0" normalizeH="0" baseline="0" noProof="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3400" y="9144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10. Asas Keahlian;</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1" u="none" strike="noStrike" kern="1200" cap="none" spc="0" normalizeH="0" baseline="0" noProof="0" smtClean="0">
                <a:ln>
                  <a:noFill/>
                </a:ln>
                <a:solidFill>
                  <a:schemeClr val="tx1"/>
                </a:solidFill>
                <a:effectLst/>
                <a:uLnTx/>
                <a:uFillTx/>
                <a:latin typeface="+mn-lt"/>
                <a:ea typeface="+mn-ea"/>
                <a:cs typeface="+mn-cs"/>
              </a:rPr>
              <a:t>yaitu asas yang menghendaki agar layanan dan kegiatan bimbingan dan konseling diselnggarakan atas dasar kaidah-kaidah profesional. Dalam hal ini, para pelaksana layanan dan kegiatan bimbingan dan konseling lainnya hendaknya tenaga yang benar-benar ahli dalam bimbingan dan konseling. Profesionalitas guru pembimbing (konselor) harus terwujud baik dalam penyelenggaraaan jenis-jenis layanan dan kegiatan bimbingan dan konseling dan dalam penegakan kode etik bimbingan dan konseling</a:t>
            </a:r>
            <a:r>
              <a:rPr kumimoji="0" lang="en-US" sz="3200" b="1" i="1" u="none" strike="noStrike" kern="1200" cap="none" spc="0" normalizeH="0" baseline="0" noProof="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609600" y="9906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11. Asas Alih Tangan Kasus;</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1" u="none" strike="noStrike" kern="1200" cap="none" spc="0" normalizeH="0" baseline="0" noProof="0" smtClean="0">
                <a:ln>
                  <a:noFill/>
                </a:ln>
                <a:solidFill>
                  <a:schemeClr val="tx1"/>
                </a:solidFill>
                <a:effectLst/>
                <a:uLnTx/>
                <a:uFillTx/>
                <a:latin typeface="+mn-lt"/>
                <a:ea typeface="+mn-ea"/>
                <a:cs typeface="+mn-cs"/>
              </a:rPr>
              <a:t>yaitu asas yang menghendaki agar pihak-pihak yang tidak mampu menyelenggarakan layanan bimbingan dan konseling secara tepat dan tuntas atas suatu permasalahan peserta didik (klien) kiranya dapat mengalih-tangankan kepada pihak yang lebih ahli. Guru pembimbing (konselor)dapat menerima alih tangan kasus dari orang tua, guru-guru lain, atau ahli lain. Demikian pula, sebaliknya guru pembimbing (konselor), dapat mengalih-tangankan kasus kepada pihak yang lebih kompeten, baik yang berada di dalam lembaga sekolah maupun di luar sekolah</a:t>
            </a:r>
            <a:r>
              <a:rPr kumimoji="0" lang="en-US" sz="3200" b="1" i="1" u="none" strike="noStrike" kern="1200" cap="none" spc="0" normalizeH="0" baseline="0" noProof="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200" b="0" i="0" u="none" strike="noStrike" kern="1200" cap="none" spc="0" normalizeH="0" baseline="0" noProof="0" dirty="0" smtClean="0">
              <a:ln>
                <a:noFill/>
              </a:ln>
              <a:solidFill>
                <a:schemeClr val="tx1">
                  <a:tint val="75000"/>
                </a:schemeClr>
              </a:solidFill>
              <a:effectLst/>
              <a:uLnTx/>
              <a:uFillTx/>
              <a:latin typeface="Arial" charset="0"/>
              <a:ea typeface="+mn-ea"/>
              <a:cs typeface="Arial" charset="0"/>
            </a:endParaRPr>
          </a:p>
        </p:txBody>
      </p:sp>
      <p:sp>
        <p:nvSpPr>
          <p:cNvPr id="13" name="Title 5"/>
          <p:cNvSpPr txBox="1">
            <a:spLocks/>
          </p:cNvSpPr>
          <p:nvPr/>
        </p:nvSpPr>
        <p:spPr>
          <a:xfrm>
            <a:off x="533400" y="914400"/>
            <a:ext cx="82296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6" name="Rectangle 15"/>
          <p:cNvSpPr/>
          <p:nvPr/>
        </p:nvSpPr>
        <p:spPr>
          <a:xfrm>
            <a:off x="152400" y="1905000"/>
            <a:ext cx="6248400" cy="3231654"/>
          </a:xfrm>
          <a:prstGeom prst="rect">
            <a:avLst/>
          </a:prstGeom>
        </p:spPr>
        <p:txBody>
          <a:bodyPr wrap="square">
            <a:spAutoFit/>
          </a:bodyPr>
          <a:lstStyle/>
          <a:p>
            <a:r>
              <a:rPr lang="en-US" sz="2400" dirty="0" err="1" smtClean="0">
                <a:latin typeface="Arial" charset="0"/>
                <a:cs typeface="Arial" charset="0"/>
              </a:rPr>
              <a:t>Pokok</a:t>
            </a:r>
            <a:r>
              <a:rPr lang="en-US" sz="2400" dirty="0" smtClean="0">
                <a:latin typeface="Arial" charset="0"/>
                <a:cs typeface="Arial" charset="0"/>
              </a:rPr>
              <a:t> </a:t>
            </a:r>
            <a:r>
              <a:rPr lang="en-US" sz="2400" dirty="0" err="1" smtClean="0">
                <a:latin typeface="Arial" charset="0"/>
                <a:cs typeface="Arial" charset="0"/>
              </a:rPr>
              <a:t>Bahasan</a:t>
            </a:r>
            <a:r>
              <a:rPr lang="en-US" sz="2400" dirty="0" smtClean="0"/>
              <a:t> PRINSIP </a:t>
            </a:r>
            <a:r>
              <a:rPr lang="en-US" sz="2400" dirty="0" err="1" smtClean="0"/>
              <a:t>PRINSIP</a:t>
            </a:r>
            <a:r>
              <a:rPr lang="en-US" sz="2400" dirty="0" smtClean="0"/>
              <a:t> DAN AZAS </a:t>
            </a:r>
            <a:r>
              <a:rPr lang="en-US" sz="2400" dirty="0" err="1" smtClean="0"/>
              <a:t>AZAS</a:t>
            </a:r>
            <a:r>
              <a:rPr lang="en-US" sz="2400" dirty="0" smtClean="0"/>
              <a:t> BIMBINGAN DAN KONSELING DI SD</a:t>
            </a:r>
          </a:p>
          <a:p>
            <a:r>
              <a:rPr lang="en-US" sz="2400" dirty="0" err="1" smtClean="0"/>
              <a:t>Pertemuan</a:t>
            </a:r>
            <a:r>
              <a:rPr lang="en-US" sz="2400" dirty="0" smtClean="0"/>
              <a:t> 4</a:t>
            </a:r>
          </a:p>
          <a:p>
            <a:r>
              <a:rPr lang="en-US" sz="2400" dirty="0" err="1" smtClean="0"/>
              <a:t>Dosen</a:t>
            </a:r>
            <a:r>
              <a:rPr lang="en-US" sz="2400" dirty="0" smtClean="0"/>
              <a:t> : Dr. H. </a:t>
            </a:r>
            <a:r>
              <a:rPr lang="en-US" sz="2400" dirty="0" err="1" smtClean="0"/>
              <a:t>Supandi</a:t>
            </a:r>
            <a:r>
              <a:rPr lang="en-US" sz="2400" dirty="0" smtClean="0"/>
              <a:t>, </a:t>
            </a:r>
            <a:r>
              <a:rPr lang="en-US" sz="2400" dirty="0" err="1" smtClean="0"/>
              <a:t>S.Pd</a:t>
            </a:r>
            <a:r>
              <a:rPr lang="en-US" sz="2400" dirty="0" smtClean="0"/>
              <a:t>. MA</a:t>
            </a:r>
          </a:p>
          <a:p>
            <a:r>
              <a:rPr lang="en-US" sz="2400" dirty="0" err="1" smtClean="0"/>
              <a:t>Prodi</a:t>
            </a:r>
            <a:r>
              <a:rPr lang="en-US" sz="2400" dirty="0" smtClean="0"/>
              <a:t>   : </a:t>
            </a:r>
            <a:r>
              <a:rPr lang="en-US" sz="2400" dirty="0" err="1" smtClean="0"/>
              <a:t>Pendidikan</a:t>
            </a:r>
            <a:r>
              <a:rPr lang="en-US" sz="2400" dirty="0" smtClean="0"/>
              <a:t> Guru </a:t>
            </a:r>
            <a:r>
              <a:rPr lang="en-US" sz="2400" dirty="0" err="1" smtClean="0"/>
              <a:t>sekolah</a:t>
            </a:r>
            <a:r>
              <a:rPr lang="en-US" sz="2400" dirty="0" smtClean="0"/>
              <a:t> </a:t>
            </a:r>
            <a:r>
              <a:rPr lang="en-US" sz="2400" dirty="0" err="1" smtClean="0"/>
              <a:t>Dasar</a:t>
            </a:r>
            <a:endParaRPr lang="en-US" sz="2400" dirty="0" smtClean="0"/>
          </a:p>
          <a:p>
            <a:r>
              <a:rPr lang="en-US" sz="2400" dirty="0" err="1" smtClean="0"/>
              <a:t>Fakultas</a:t>
            </a:r>
            <a:r>
              <a:rPr lang="en-US" sz="2400" dirty="0" smtClean="0"/>
              <a:t> </a:t>
            </a:r>
            <a:r>
              <a:rPr lang="en-US" sz="2400" dirty="0" err="1" smtClean="0"/>
              <a:t>Ilmu</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Keguruan</a:t>
            </a:r>
            <a:r>
              <a:rPr lang="en-US" sz="2400" dirty="0" smtClean="0"/>
              <a:t>  </a:t>
            </a:r>
          </a:p>
          <a:p>
            <a:endParaRPr lang="en-US" dirty="0"/>
          </a:p>
          <a:p>
            <a:endParaRPr lang="en-US" dirty="0" smtClean="0"/>
          </a:p>
          <a:p>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381000" y="8382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12. Asas Tut Wuri Handayani;</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1" u="none" strike="noStrike" kern="1200" cap="none" spc="0" normalizeH="0" baseline="0" noProof="0" smtClean="0">
                <a:ln>
                  <a:noFill/>
                </a:ln>
                <a:solidFill>
                  <a:schemeClr val="tx1"/>
                </a:solidFill>
                <a:effectLst/>
                <a:uLnTx/>
                <a:uFillTx/>
                <a:latin typeface="+mn-lt"/>
                <a:ea typeface="+mn-ea"/>
                <a:cs typeface="+mn-cs"/>
              </a:rPr>
              <a:t>yaitu asas yang menghendaki agar pelayanan bimbingan dan konseling secara keseluruhan dapat menciptakan suasana mengayomi (memberikan rasa aman), mengembangkan keteladanan, dan memberikan rangsangan dan dorongan, serta kesempatan yang seluas-luasnya kepada peserta didik (klien) untuk maju.</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5334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PRINSIP </a:t>
            </a:r>
            <a:r>
              <a:rPr kumimoji="0" lang="en-US" sz="3600" b="0" i="0" u="none" strike="noStrike" kern="1200" cap="none" spc="0" normalizeH="0" baseline="0" noProof="0" dirty="0" err="1" smtClean="0">
                <a:ln>
                  <a:noFill/>
                </a:ln>
                <a:solidFill>
                  <a:schemeClr val="tx1"/>
                </a:solidFill>
                <a:effectLst/>
                <a:uLnTx/>
                <a:uFillTx/>
                <a:latin typeface="+mj-lt"/>
                <a:ea typeface="+mj-ea"/>
                <a:cs typeface="+mj-cs"/>
              </a:rPr>
              <a:t>PRINSIP</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DAN AZAS </a:t>
            </a:r>
            <a:r>
              <a:rPr kumimoji="0" lang="en-US" sz="3600" b="0" i="0" u="none" strike="noStrike" kern="1200" cap="none" spc="0" normalizeH="0" baseline="0" noProof="0" dirty="0" err="1" smtClean="0">
                <a:ln>
                  <a:noFill/>
                </a:ln>
                <a:solidFill>
                  <a:schemeClr val="tx1"/>
                </a:solidFill>
                <a:effectLst/>
                <a:uLnTx/>
                <a:uFillTx/>
                <a:latin typeface="+mj-lt"/>
                <a:ea typeface="+mj-ea"/>
                <a:cs typeface="+mj-cs"/>
              </a:rPr>
              <a:t>AZAS</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BIMBINGAN DAN KONSELING DI SD</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UcPeriod"/>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Pengertian Prinsip-prinsip Bimbingan dan Konseling</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Prinsip yang berasal dari asal kata ” PRINSIPRA” yang artinya permulan dengan sautu cara tertentu melhirkan hal –hal lain , yang keberadaanya tergantung dari pemula itu, prisip ini merupakam hasil perpaduan antara kajian teoriitik dan teori lapangan yang terarah yang digunakan sebagai pedoman dalam pelaksanaan yang dimaksudkan.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 Halaen,2002,: 63 )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itle 1"/>
          <p:cNvSpPr txBox="1">
            <a:spLocks/>
          </p:cNvSpPr>
          <p:nvPr/>
        </p:nvSpPr>
        <p:spPr>
          <a:xfrm>
            <a:off x="457200" y="609600"/>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1" u="none" strike="noStrike" kern="1200" cap="none" spc="0" normalizeH="0" baseline="0" noProof="0" smtClean="0">
                <a:ln>
                  <a:noFill/>
                </a:ln>
                <a:solidFill>
                  <a:schemeClr val="tx1"/>
                </a:solidFill>
                <a:effectLst/>
                <a:uLnTx/>
                <a:uFillTx/>
                <a:latin typeface="+mj-lt"/>
                <a:ea typeface="+mj-ea"/>
                <a:cs typeface="+mj-cs"/>
              </a:rPr>
              <a:t/>
            </a:r>
            <a:br>
              <a:rPr kumimoji="0" lang="en-US" sz="1800" b="1" i="1" u="none" strike="noStrike" kern="1200" cap="none" spc="0" normalizeH="0" baseline="0" noProof="0" smtClean="0">
                <a:ln>
                  <a:noFill/>
                </a:ln>
                <a:solidFill>
                  <a:schemeClr val="tx1"/>
                </a:solidFill>
                <a:effectLst/>
                <a:uLnTx/>
                <a:uFillTx/>
                <a:latin typeface="+mj-lt"/>
                <a:ea typeface="+mj-ea"/>
                <a:cs typeface="+mj-cs"/>
              </a:rPr>
            </a:br>
            <a:r>
              <a:rPr kumimoji="0" lang="en-US" sz="1800" b="1" i="1" u="none" strike="noStrike" kern="1200" cap="none" spc="0" normalizeH="0" baseline="0" noProof="0" smtClean="0">
                <a:ln>
                  <a:noFill/>
                </a:ln>
                <a:solidFill>
                  <a:schemeClr val="tx1"/>
                </a:solidFill>
                <a:effectLst/>
                <a:uLnTx/>
                <a:uFillTx/>
                <a:latin typeface="+mj-lt"/>
                <a:ea typeface="+mj-ea"/>
                <a:cs typeface="+mj-cs"/>
              </a:rPr>
              <a:t>B. Prinsip-Prinsip Bimbingan dan Konseling Berkenaan dengan Klien</a:t>
            </a:r>
            <a:r>
              <a:rPr kumimoji="0" lang="en-US" sz="1800" b="0" i="0" u="none" strike="noStrike" kern="1200" cap="none" spc="0" normalizeH="0" baseline="0" noProof="0" smtClean="0">
                <a:ln>
                  <a:noFill/>
                </a:ln>
                <a:solidFill>
                  <a:schemeClr val="tx1"/>
                </a:solidFill>
                <a:effectLst/>
                <a:uLnTx/>
                <a:uFillTx/>
                <a:latin typeface="+mj-lt"/>
                <a:ea typeface="+mj-ea"/>
                <a:cs typeface="+mj-cs"/>
              </a:rPr>
              <a:t/>
            </a:r>
            <a:br>
              <a:rPr kumimoji="0" lang="en-US" sz="1800" b="0" i="0" u="none" strike="noStrike" kern="1200" cap="none" spc="0" normalizeH="0" baseline="0" noProof="0" smtClean="0">
                <a:ln>
                  <a:noFill/>
                </a:ln>
                <a:solidFill>
                  <a:schemeClr val="tx1"/>
                </a:solidFill>
                <a:effectLst/>
                <a:uLnTx/>
                <a:uFillTx/>
                <a:latin typeface="+mj-lt"/>
                <a:ea typeface="+mj-ea"/>
                <a:cs typeface="+mj-cs"/>
              </a:rPr>
            </a:br>
            <a:r>
              <a:rPr kumimoji="0" lang="en-US" sz="1800" b="0" i="0" u="none" strike="noStrike" kern="1200" cap="none" spc="0" normalizeH="0" baseline="0" noProof="0" smtClean="0">
                <a:ln>
                  <a:noFill/>
                </a:ln>
                <a:solidFill>
                  <a:schemeClr val="tx1"/>
                </a:solidFill>
                <a:effectLst/>
                <a:uLnTx/>
                <a:uFillTx/>
                <a:latin typeface="+mj-lt"/>
                <a:ea typeface="+mj-ea"/>
                <a:cs typeface="+mj-cs"/>
              </a:rPr>
              <a:t>     </a:t>
            </a:r>
            <a:r>
              <a:rPr kumimoji="0" lang="en-US" sz="1800" b="1" i="1" u="none" strike="noStrike" kern="1200" cap="none" spc="0" normalizeH="0" baseline="0" noProof="0" smtClean="0">
                <a:ln>
                  <a:noFill/>
                </a:ln>
                <a:solidFill>
                  <a:schemeClr val="tx1"/>
                </a:solidFill>
                <a:effectLst/>
                <a:uLnTx/>
                <a:uFillTx/>
                <a:latin typeface="+mj-lt"/>
                <a:ea typeface="+mj-ea"/>
                <a:cs typeface="+mj-cs"/>
              </a:rPr>
              <a:t>Hal yang mendorong dirumuskannya prinsip-prinsip ini merupakan variasi dan    </a:t>
            </a:r>
            <a:br>
              <a:rPr kumimoji="0" lang="en-US" sz="1800" b="1" i="1" u="none" strike="noStrike" kern="1200" cap="none" spc="0" normalizeH="0" baseline="0" noProof="0" smtClean="0">
                <a:ln>
                  <a:noFill/>
                </a:ln>
                <a:solidFill>
                  <a:schemeClr val="tx1"/>
                </a:solidFill>
                <a:effectLst/>
                <a:uLnTx/>
                <a:uFillTx/>
                <a:latin typeface="+mj-lt"/>
                <a:ea typeface="+mj-ea"/>
                <a:cs typeface="+mj-cs"/>
              </a:rPr>
            </a:br>
            <a:r>
              <a:rPr kumimoji="0" lang="en-US" sz="1800" b="1" i="1" u="none" strike="noStrike" kern="1200" cap="none" spc="0" normalizeH="0" baseline="0" noProof="0" smtClean="0">
                <a:ln>
                  <a:noFill/>
                </a:ln>
                <a:solidFill>
                  <a:schemeClr val="tx1"/>
                </a:solidFill>
                <a:effectLst/>
                <a:uLnTx/>
                <a:uFillTx/>
                <a:latin typeface="+mj-lt"/>
                <a:ea typeface="+mj-ea"/>
                <a:cs typeface="+mj-cs"/>
              </a:rPr>
              <a:t>     keunikan keindividualan, aspek-aspek pribadi dan lingkungan, serta sikap dan </a:t>
            </a:r>
            <a:br>
              <a:rPr kumimoji="0" lang="en-US" sz="1800" b="1" i="1" u="none" strike="noStrike" kern="1200" cap="none" spc="0" normalizeH="0" baseline="0" noProof="0" smtClean="0">
                <a:ln>
                  <a:noFill/>
                </a:ln>
                <a:solidFill>
                  <a:schemeClr val="tx1"/>
                </a:solidFill>
                <a:effectLst/>
                <a:uLnTx/>
                <a:uFillTx/>
                <a:latin typeface="+mj-lt"/>
                <a:ea typeface="+mj-ea"/>
                <a:cs typeface="+mj-cs"/>
              </a:rPr>
            </a:br>
            <a:r>
              <a:rPr kumimoji="0" lang="en-US" sz="1800" b="1" i="1" u="none" strike="noStrike" kern="1200" cap="none" spc="0" normalizeH="0" baseline="0" noProof="0" smtClean="0">
                <a:ln>
                  <a:noFill/>
                </a:ln>
                <a:solidFill>
                  <a:schemeClr val="tx1"/>
                </a:solidFill>
                <a:effectLst/>
                <a:uLnTx/>
                <a:uFillTx/>
                <a:latin typeface="+mj-lt"/>
                <a:ea typeface="+mj-ea"/>
                <a:cs typeface="+mj-cs"/>
              </a:rPr>
              <a:t>     tingkah laku dalam perkembangan dan kehidupannya.</a:t>
            </a:r>
            <a:br>
              <a:rPr kumimoji="0" lang="en-US" sz="1800" b="1" i="1" u="none" strike="noStrike" kern="1200" cap="none" spc="0" normalizeH="0" baseline="0" noProof="0" smtClean="0">
                <a:ln>
                  <a:noFill/>
                </a:ln>
                <a:solidFill>
                  <a:schemeClr val="tx1"/>
                </a:solidFill>
                <a:effectLst/>
                <a:uLnTx/>
                <a:uFillTx/>
                <a:latin typeface="+mj-lt"/>
                <a:ea typeface="+mj-ea"/>
                <a:cs typeface="+mj-cs"/>
              </a:rPr>
            </a:br>
            <a:endParaRPr kumimoji="0" lang="en-US" sz="18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Content Placeholder 2"/>
          <p:cNvSpPr txBox="1">
            <a:spLocks/>
          </p:cNvSpPr>
          <p:nvPr/>
        </p:nvSpPr>
        <p:spPr>
          <a:xfrm>
            <a:off x="609600" y="1981200"/>
            <a:ext cx="8229600" cy="4525963"/>
          </a:xfrm>
          <a:prstGeom prst="rect">
            <a:avLst/>
          </a:prstGeom>
        </p:spPr>
        <p:txBody>
          <a:bodyPr vert="horz" lIns="91440" tIns="45720" rIns="91440" bIns="45720" rtlCol="0">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Prinsip-prinsipyang berkenaan dengan klien, yaitu :</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t>
            </a:r>
            <a:endParaRPr kumimoji="0" lang="en-US" sz="3200" b="0" i="1" u="none" strike="noStrike" kern="120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1" u="none" strike="noStrike" kern="1200" cap="none" spc="0" normalizeH="0" baseline="0" noProof="0" smtClean="0">
                <a:ln>
                  <a:noFill/>
                </a:ln>
                <a:solidFill>
                  <a:schemeClr val="tx1"/>
                </a:solidFill>
                <a:effectLst/>
                <a:uLnTx/>
                <a:uFillTx/>
                <a:latin typeface="+mn-lt"/>
                <a:ea typeface="+mn-ea"/>
                <a:cs typeface="+mn-cs"/>
              </a:rPr>
              <a:t>Bimbingan dan konseling melayani semua individu (klien), tanpa memandang umur, jenis kelamin, suku, bangsa, agama, dan status 	sosial ekonomi.</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1" u="none" strike="noStrike" kern="1200" cap="none" spc="0" normalizeH="0" baseline="0" noProof="0" smtClean="0">
                <a:ln>
                  <a:noFill/>
                </a:ln>
                <a:solidFill>
                  <a:schemeClr val="tx1"/>
                </a:solidFill>
                <a:effectLst/>
                <a:uLnTx/>
                <a:uFillTx/>
                <a:latin typeface="+mn-lt"/>
                <a:ea typeface="+mn-ea"/>
                <a:cs typeface="+mn-cs"/>
              </a:rPr>
              <a:t>Bimbingan dan konseling berurusan dengan pribadi dan tingkah 	laku klien yang terbentuk dari berbagai aspek kepribadian yang 	kompleks dan unik.</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1" u="none" strike="noStrike" kern="1200" cap="none" spc="0" normalizeH="0" baseline="0" noProof="0" smtClean="0">
                <a:ln>
                  <a:noFill/>
                </a:ln>
                <a:solidFill>
                  <a:schemeClr val="tx1"/>
                </a:solidFill>
                <a:effectLst/>
                <a:uLnTx/>
                <a:uFillTx/>
                <a:latin typeface="+mn-lt"/>
                <a:ea typeface="+mn-ea"/>
                <a:cs typeface="+mn-cs"/>
              </a:rPr>
              <a:t>Bimbingan dan konseling memperhatikan sepenuhnya tahap dan berbagai aspek perkembangan individunya tahap dan berbagai 	aspek perkembangan individu.</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1" u="none" strike="noStrike" kern="1200" cap="none" spc="0" normalizeH="0" baseline="0" noProof="0" smtClean="0">
                <a:ln>
                  <a:noFill/>
                </a:ln>
                <a:solidFill>
                  <a:schemeClr val="tx1"/>
                </a:solidFill>
                <a:effectLst/>
                <a:uLnTx/>
                <a:uFillTx/>
                <a:latin typeface="+mn-lt"/>
                <a:ea typeface="+mn-ea"/>
                <a:cs typeface="+mn-cs"/>
              </a:rPr>
              <a:t>Bimbingandan konseling memberikan perhatian utama terhadap 	perbedaan individual yang menjadi orientasi pokok pelayanannya.</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2400"/>
            <a:ext cx="8229600" cy="1265238"/>
          </a:xfrm>
        </p:spPr>
        <p:txBody>
          <a:bodyPr>
            <a:noAutofit/>
          </a:bodyPr>
          <a:lstStyle/>
          <a:p>
            <a:pPr algn="just"/>
            <a:r>
              <a:rPr lang="en-US" sz="1600" b="1" i="1" dirty="0" smtClean="0"/>
              <a:t>	</a:t>
            </a:r>
            <a:r>
              <a:rPr lang="en-US" sz="1800" b="1" i="1" dirty="0" err="1" smtClean="0"/>
              <a:t>Prinsip-Prinsip</a:t>
            </a:r>
            <a:r>
              <a:rPr lang="en-US" sz="1800" b="1" i="1" dirty="0" smtClean="0"/>
              <a:t> </a:t>
            </a:r>
            <a:r>
              <a:rPr lang="en-US" sz="1800" b="1" i="1" dirty="0" err="1"/>
              <a:t>Bimbingan</a:t>
            </a:r>
            <a:r>
              <a:rPr lang="en-US" sz="1800" b="1" i="1" dirty="0"/>
              <a:t> </a:t>
            </a:r>
            <a:r>
              <a:rPr lang="en-US" sz="1800" b="1" i="1" dirty="0" err="1"/>
              <a:t>dan</a:t>
            </a:r>
            <a:r>
              <a:rPr lang="en-US" sz="1800" b="1" i="1" dirty="0"/>
              <a:t> </a:t>
            </a:r>
            <a:r>
              <a:rPr lang="en-US" sz="1800" b="1" i="1" dirty="0" err="1"/>
              <a:t>Konseling</a:t>
            </a:r>
            <a:r>
              <a:rPr lang="en-US" sz="1800" b="1" i="1" dirty="0"/>
              <a:t> </a:t>
            </a:r>
            <a:r>
              <a:rPr lang="en-US" sz="1800" b="1" i="1" dirty="0" err="1"/>
              <a:t>Berkenaan</a:t>
            </a:r>
            <a:r>
              <a:rPr lang="en-US" sz="1800" b="1" i="1" dirty="0"/>
              <a:t> </a:t>
            </a:r>
            <a:r>
              <a:rPr lang="en-US" sz="1800" b="1" i="1" dirty="0" err="1"/>
              <a:t>dengan</a:t>
            </a:r>
            <a:r>
              <a:rPr lang="en-US" sz="1800" b="1" i="1" dirty="0"/>
              <a:t> </a:t>
            </a:r>
            <a:r>
              <a:rPr lang="en-US" sz="1800" b="1" i="1" dirty="0" err="1"/>
              <a:t>Konselor</a:t>
            </a:r>
            <a:r>
              <a:rPr lang="en-US" sz="1800" dirty="0" smtClean="0"/>
              <a:t/>
            </a:r>
            <a:br>
              <a:rPr lang="en-US" sz="1800" dirty="0" smtClean="0"/>
            </a:br>
            <a:r>
              <a:rPr lang="en-US" sz="1800" b="1" i="1" dirty="0" err="1"/>
              <a:t>Konselor</a:t>
            </a:r>
            <a:r>
              <a:rPr lang="en-US" sz="1800" b="1" i="1" dirty="0"/>
              <a:t> </a:t>
            </a:r>
            <a:r>
              <a:rPr lang="en-US" sz="1800" b="1" i="1" dirty="0" err="1"/>
              <a:t>melaksanakan</a:t>
            </a:r>
            <a:r>
              <a:rPr lang="en-US" sz="1800" b="1" i="1" dirty="0"/>
              <a:t> </a:t>
            </a:r>
            <a:r>
              <a:rPr lang="en-US" sz="1800" b="1" i="1" dirty="0" err="1"/>
              <a:t>pelayanan</a:t>
            </a:r>
            <a:r>
              <a:rPr lang="en-US" sz="1800" b="1" i="1" dirty="0"/>
              <a:t> </a:t>
            </a:r>
            <a:r>
              <a:rPr lang="en-US" sz="1800" b="1" i="1" dirty="0" err="1"/>
              <a:t>bimbingan</a:t>
            </a:r>
            <a:r>
              <a:rPr lang="en-US" sz="1800" b="1" i="1" dirty="0"/>
              <a:t> </a:t>
            </a:r>
            <a:r>
              <a:rPr lang="en-US" sz="1800" b="1" i="1" dirty="0" err="1"/>
              <a:t>dan</a:t>
            </a:r>
            <a:r>
              <a:rPr lang="en-US" sz="1800" b="1" i="1" dirty="0"/>
              <a:t> </a:t>
            </a:r>
            <a:r>
              <a:rPr lang="en-US" sz="1800" b="1" i="1" dirty="0" err="1"/>
              <a:t>konseling</a:t>
            </a:r>
            <a:r>
              <a:rPr lang="en-US" sz="1800" b="1" i="1" dirty="0"/>
              <a:t> </a:t>
            </a:r>
            <a:r>
              <a:rPr lang="en-US" sz="1800" b="1" i="1" dirty="0" err="1"/>
              <a:t>dengan</a:t>
            </a:r>
            <a:r>
              <a:rPr lang="en-US" sz="1800" b="1" i="1" dirty="0"/>
              <a:t> </a:t>
            </a:r>
            <a:r>
              <a:rPr lang="en-US" sz="1800" b="1" i="1" dirty="0" err="1"/>
              <a:t>mulai</a:t>
            </a:r>
            <a:r>
              <a:rPr lang="en-US" sz="1800" b="1" i="1" dirty="0"/>
              <a:t> </a:t>
            </a:r>
            <a:r>
              <a:rPr lang="en-US" sz="1800" b="1" i="1" dirty="0" err="1"/>
              <a:t>memahami</a:t>
            </a:r>
            <a:r>
              <a:rPr lang="en-US" sz="1800" b="1" i="1" dirty="0"/>
              <a:t> </a:t>
            </a:r>
            <a:r>
              <a:rPr lang="en-US" sz="1800" b="1" i="1" dirty="0" err="1"/>
              <a:t>tujuan</a:t>
            </a:r>
            <a:r>
              <a:rPr lang="en-US" sz="1800" b="1" i="1" dirty="0"/>
              <a:t> </a:t>
            </a:r>
            <a:r>
              <a:rPr lang="en-US" sz="1800" b="1" i="1" dirty="0" err="1"/>
              <a:t>diadakannya</a:t>
            </a:r>
            <a:r>
              <a:rPr lang="en-US" sz="1800" b="1" i="1" dirty="0"/>
              <a:t> </a:t>
            </a:r>
            <a:r>
              <a:rPr lang="en-US" sz="1800" b="1" i="1" dirty="0" err="1"/>
              <a:t>pelayanan</a:t>
            </a:r>
            <a:r>
              <a:rPr lang="en-US" sz="1800" b="1" i="1" dirty="0"/>
              <a:t>. </a:t>
            </a:r>
            <a:r>
              <a:rPr lang="en-US" sz="1800" b="1" i="1" dirty="0" err="1"/>
              <a:t>Kemudian</a:t>
            </a:r>
            <a:r>
              <a:rPr lang="en-US" sz="1800" b="1" i="1" dirty="0"/>
              <a:t> program </a:t>
            </a:r>
            <a:r>
              <a:rPr lang="en-US" sz="1800" b="1" i="1" dirty="0" err="1"/>
              <a:t>bimbingan</a:t>
            </a:r>
            <a:r>
              <a:rPr lang="en-US" sz="1800" b="1" i="1" dirty="0"/>
              <a:t> </a:t>
            </a:r>
            <a:r>
              <a:rPr lang="en-US" sz="1800" b="1" i="1" dirty="0" err="1"/>
              <a:t>dan</a:t>
            </a:r>
            <a:r>
              <a:rPr lang="en-US" sz="1800" b="1" i="1" dirty="0"/>
              <a:t> </a:t>
            </a:r>
            <a:r>
              <a:rPr lang="en-US" sz="1800" b="1" i="1" dirty="0" err="1"/>
              <a:t>konseling</a:t>
            </a:r>
            <a:r>
              <a:rPr lang="en-US" sz="1800" b="1" i="1" dirty="0"/>
              <a:t> </a:t>
            </a:r>
            <a:r>
              <a:rPr lang="en-US" sz="1800" b="1" i="1" dirty="0" err="1"/>
              <a:t>secara</a:t>
            </a:r>
            <a:r>
              <a:rPr lang="en-US" sz="1800" b="1" i="1" dirty="0"/>
              <a:t> </a:t>
            </a:r>
            <a:r>
              <a:rPr lang="en-US" sz="1800" b="1" i="1" dirty="0" err="1"/>
              <a:t>teratur</a:t>
            </a:r>
            <a:r>
              <a:rPr lang="en-US" sz="1800" b="1" i="1" dirty="0"/>
              <a:t> </a:t>
            </a:r>
            <a:r>
              <a:rPr lang="en-US" sz="1800" b="1" i="1" dirty="0" err="1"/>
              <a:t>dan</a:t>
            </a:r>
            <a:r>
              <a:rPr lang="en-US" sz="1800" b="1" i="1" dirty="0"/>
              <a:t> optimal </a:t>
            </a:r>
            <a:r>
              <a:rPr lang="en-US" sz="1800" b="1" i="1" dirty="0" err="1"/>
              <a:t>dengan</a:t>
            </a:r>
            <a:r>
              <a:rPr lang="en-US" sz="1800" b="1" i="1" dirty="0"/>
              <a:t> </a:t>
            </a:r>
            <a:r>
              <a:rPr lang="en-US" sz="1800" b="1" i="1" dirty="0" err="1"/>
              <a:t>menggunakan</a:t>
            </a:r>
            <a:r>
              <a:rPr lang="en-US" sz="1800" b="1" i="1" dirty="0"/>
              <a:t> </a:t>
            </a:r>
            <a:r>
              <a:rPr lang="en-US" sz="1800" b="1" i="1" dirty="0" err="1"/>
              <a:t>prinsip-prinsip</a:t>
            </a:r>
            <a:r>
              <a:rPr lang="en-US" sz="1800" b="1" i="1" dirty="0"/>
              <a:t> </a:t>
            </a:r>
            <a:r>
              <a:rPr lang="en-US" sz="1800" b="1" i="1" dirty="0" err="1"/>
              <a:t>sebagai</a:t>
            </a:r>
            <a:r>
              <a:rPr lang="en-US" sz="1800" b="1" i="1" dirty="0"/>
              <a:t> </a:t>
            </a:r>
            <a:r>
              <a:rPr lang="en-US" sz="1800" b="1" i="1" dirty="0" err="1"/>
              <a:t>berikut</a:t>
            </a:r>
            <a:r>
              <a:rPr lang="en-US" sz="1800" b="1" i="1" dirty="0"/>
              <a:t> :</a:t>
            </a:r>
            <a:endParaRPr lang="en-US" sz="1800" dirty="0"/>
          </a:p>
        </p:txBody>
      </p:sp>
      <p:sp>
        <p:nvSpPr>
          <p:cNvPr id="8" name="Content Placeholder 2"/>
          <p:cNvSpPr>
            <a:spLocks noGrp="1"/>
          </p:cNvSpPr>
          <p:nvPr>
            <p:ph idx="1"/>
          </p:nvPr>
        </p:nvSpPr>
        <p:spPr>
          <a:xfrm>
            <a:off x="457200" y="1600200"/>
            <a:ext cx="8229600" cy="4525963"/>
          </a:xfrm>
        </p:spPr>
        <p:txBody>
          <a:bodyPr>
            <a:normAutofit fontScale="92500"/>
          </a:bodyPr>
          <a:lstStyle/>
          <a:p>
            <a:pPr marL="514350" indent="-514350">
              <a:buFont typeface="+mj-lt"/>
              <a:buAutoNum type="arabicPeriod"/>
            </a:pPr>
            <a:r>
              <a:rPr lang="en-US" i="1" dirty="0" err="1" smtClean="0"/>
              <a:t>Konselor</a:t>
            </a:r>
            <a:r>
              <a:rPr lang="en-US" i="1" dirty="0" smtClean="0"/>
              <a:t> </a:t>
            </a:r>
            <a:r>
              <a:rPr lang="en-US" i="1" dirty="0" err="1"/>
              <a:t>harus</a:t>
            </a:r>
            <a:r>
              <a:rPr lang="en-US" i="1" dirty="0"/>
              <a:t> </a:t>
            </a:r>
            <a:r>
              <a:rPr lang="en-US" i="1" dirty="0" err="1"/>
              <a:t>mampumengarahkan</a:t>
            </a:r>
            <a:r>
              <a:rPr lang="en-US" i="1" dirty="0"/>
              <a:t> </a:t>
            </a:r>
            <a:r>
              <a:rPr lang="en-US" i="1" dirty="0" err="1"/>
              <a:t>individu</a:t>
            </a:r>
            <a:r>
              <a:rPr lang="en-US" i="1" dirty="0"/>
              <a:t> </a:t>
            </a:r>
            <a:r>
              <a:rPr lang="en-US" i="1" dirty="0" err="1"/>
              <a:t>untuk</a:t>
            </a:r>
            <a:r>
              <a:rPr lang="en-US" i="1" dirty="0"/>
              <a:t> </a:t>
            </a:r>
            <a:r>
              <a:rPr lang="en-US" i="1" dirty="0" err="1"/>
              <a:t>pengembangan</a:t>
            </a:r>
            <a:r>
              <a:rPr lang="en-US" i="1" dirty="0"/>
              <a:t> </a:t>
            </a:r>
            <a:r>
              <a:rPr lang="en-US" i="1" dirty="0" err="1"/>
              <a:t>individu</a:t>
            </a:r>
            <a:r>
              <a:rPr lang="en-US" i="1" dirty="0"/>
              <a:t> agar </a:t>
            </a:r>
            <a:r>
              <a:rPr lang="en-US" i="1" dirty="0" err="1"/>
              <a:t>mampu</a:t>
            </a:r>
            <a:r>
              <a:rPr lang="en-US" i="1" dirty="0"/>
              <a:t> </a:t>
            </a:r>
            <a:r>
              <a:rPr lang="en-US" i="1" dirty="0" err="1"/>
              <a:t>membimbing</a:t>
            </a:r>
            <a:r>
              <a:rPr lang="en-US" i="1" dirty="0"/>
              <a:t> </a:t>
            </a:r>
            <a:r>
              <a:rPr lang="en-US" i="1" dirty="0" err="1"/>
              <a:t>diri</a:t>
            </a:r>
            <a:r>
              <a:rPr lang="en-US" i="1" dirty="0"/>
              <a:t> </a:t>
            </a:r>
            <a:r>
              <a:rPr lang="en-US" i="1" dirty="0" err="1"/>
              <a:t>sendiri</a:t>
            </a:r>
            <a:r>
              <a:rPr lang="en-US" i="1" dirty="0"/>
              <a:t> </a:t>
            </a:r>
            <a:r>
              <a:rPr lang="en-US" i="1" dirty="0" err="1"/>
              <a:t>dalam</a:t>
            </a:r>
            <a:r>
              <a:rPr lang="en-US" i="1" dirty="0"/>
              <a:t> </a:t>
            </a:r>
            <a:r>
              <a:rPr lang="en-US" i="1" dirty="0" err="1"/>
              <a:t>menghadapi</a:t>
            </a:r>
            <a:r>
              <a:rPr lang="en-US" i="1" dirty="0"/>
              <a:t> </a:t>
            </a:r>
            <a:r>
              <a:rPr lang="en-US" i="1" dirty="0" err="1" smtClean="0"/>
              <a:t>permasalahan</a:t>
            </a:r>
            <a:r>
              <a:rPr lang="en-US" i="1" dirty="0" smtClean="0"/>
              <a:t>.</a:t>
            </a:r>
            <a:endParaRPr lang="en-US" dirty="0"/>
          </a:p>
          <a:p>
            <a:pPr marL="514350" indent="-514350">
              <a:buFont typeface="+mj-lt"/>
              <a:buAutoNum type="arabicPeriod"/>
            </a:pPr>
            <a:r>
              <a:rPr lang="en-US" i="1" dirty="0" err="1" smtClean="0"/>
              <a:t>Permasalahan</a:t>
            </a:r>
            <a:r>
              <a:rPr lang="en-US" i="1" dirty="0" smtClean="0"/>
              <a:t> </a:t>
            </a:r>
            <a:r>
              <a:rPr lang="en-US" i="1" dirty="0" err="1"/>
              <a:t>individu</a:t>
            </a:r>
            <a:r>
              <a:rPr lang="en-US" i="1" dirty="0"/>
              <a:t> </a:t>
            </a:r>
            <a:r>
              <a:rPr lang="en-US" i="1" dirty="0" err="1"/>
              <a:t>harus</a:t>
            </a:r>
            <a:r>
              <a:rPr lang="en-US" i="1" dirty="0"/>
              <a:t> </a:t>
            </a:r>
            <a:r>
              <a:rPr lang="en-US" i="1" dirty="0" err="1"/>
              <a:t>ditangani</a:t>
            </a:r>
            <a:r>
              <a:rPr lang="en-US" i="1" dirty="0"/>
              <a:t> </a:t>
            </a:r>
            <a:r>
              <a:rPr lang="en-US" i="1" dirty="0" err="1"/>
              <a:t>oleh</a:t>
            </a:r>
            <a:r>
              <a:rPr lang="en-US" i="1" dirty="0"/>
              <a:t> </a:t>
            </a:r>
            <a:r>
              <a:rPr lang="en-US" i="1" dirty="0" err="1"/>
              <a:t>tenaga</a:t>
            </a:r>
            <a:r>
              <a:rPr lang="en-US" i="1" dirty="0"/>
              <a:t> </a:t>
            </a:r>
            <a:r>
              <a:rPr lang="en-US" i="1" dirty="0" err="1"/>
              <a:t>ahli</a:t>
            </a:r>
            <a:r>
              <a:rPr lang="en-US" i="1" dirty="0"/>
              <a:t> (</a:t>
            </a:r>
            <a:r>
              <a:rPr lang="en-US" i="1" dirty="0" err="1"/>
              <a:t>konselor</a:t>
            </a:r>
            <a:r>
              <a:rPr lang="en-US" i="1" dirty="0"/>
              <a:t>) </a:t>
            </a:r>
            <a:r>
              <a:rPr lang="en-US" i="1" dirty="0" err="1"/>
              <a:t>dalam</a:t>
            </a:r>
            <a:r>
              <a:rPr lang="en-US" i="1" dirty="0"/>
              <a:t> </a:t>
            </a:r>
            <a:r>
              <a:rPr lang="en-US" i="1" dirty="0" err="1"/>
              <a:t>bidang</a:t>
            </a:r>
            <a:r>
              <a:rPr lang="en-US" i="1" dirty="0"/>
              <a:t> yang </a:t>
            </a:r>
            <a:r>
              <a:rPr lang="en-US" i="1" dirty="0" err="1"/>
              <a:t>relevan</a:t>
            </a:r>
            <a:r>
              <a:rPr lang="en-US" i="1" dirty="0"/>
              <a:t> </a:t>
            </a:r>
            <a:r>
              <a:rPr lang="en-US" i="1" dirty="0" err="1"/>
              <a:t>dengan</a:t>
            </a:r>
            <a:r>
              <a:rPr lang="en-US" i="1" dirty="0"/>
              <a:t> </a:t>
            </a:r>
            <a:r>
              <a:rPr lang="en-US" i="1" dirty="0" err="1"/>
              <a:t>permasalahan</a:t>
            </a:r>
            <a:r>
              <a:rPr lang="en-US" i="1" dirty="0"/>
              <a:t> yang </a:t>
            </a:r>
            <a:r>
              <a:rPr lang="en-US" i="1" dirty="0" err="1" smtClean="0"/>
              <a:t>dihadapi</a:t>
            </a:r>
            <a:r>
              <a:rPr lang="en-US" i="1" dirty="0" smtClean="0"/>
              <a:t>.</a:t>
            </a:r>
            <a:endParaRPr lang="en-US" dirty="0"/>
          </a:p>
          <a:p>
            <a:pPr marL="514350" indent="-514350">
              <a:buFont typeface="+mj-lt"/>
              <a:buAutoNum type="arabicPeriod"/>
            </a:pPr>
            <a:r>
              <a:rPr lang="en-US" i="1" dirty="0" err="1" smtClean="0"/>
              <a:t>Kerjasama</a:t>
            </a:r>
            <a:r>
              <a:rPr lang="en-US" i="1" dirty="0" smtClean="0"/>
              <a:t> </a:t>
            </a:r>
            <a:r>
              <a:rPr lang="en-US" i="1" dirty="0" err="1"/>
              <a:t>antara</a:t>
            </a:r>
            <a:r>
              <a:rPr lang="en-US" i="1" dirty="0"/>
              <a:t> </a:t>
            </a:r>
            <a:r>
              <a:rPr lang="en-US" i="1" dirty="0" err="1"/>
              <a:t>pembimbing</a:t>
            </a:r>
            <a:r>
              <a:rPr lang="en-US" i="1" dirty="0"/>
              <a:t>, guru, </a:t>
            </a:r>
            <a:r>
              <a:rPr lang="en-US" i="1" dirty="0" err="1"/>
              <a:t>dan</a:t>
            </a:r>
            <a:r>
              <a:rPr lang="en-US" i="1" dirty="0"/>
              <a:t> orang </a:t>
            </a:r>
            <a:r>
              <a:rPr lang="en-US" i="1" dirty="0" err="1"/>
              <a:t>tua</a:t>
            </a:r>
            <a:r>
              <a:rPr lang="en-US" i="1" dirty="0"/>
              <a:t> </a:t>
            </a:r>
            <a:r>
              <a:rPr lang="en-US" i="1" dirty="0" err="1"/>
              <a:t>menentukan</a:t>
            </a:r>
            <a:r>
              <a:rPr lang="en-US" i="1" dirty="0"/>
              <a:t> </a:t>
            </a:r>
            <a:r>
              <a:rPr lang="en-US" i="1" dirty="0" err="1"/>
              <a:t>hasil</a:t>
            </a:r>
            <a:r>
              <a:rPr lang="en-US" i="1" dirty="0"/>
              <a:t> </a:t>
            </a:r>
            <a:r>
              <a:rPr lang="en-US" i="1" dirty="0" err="1"/>
              <a:t>pelayananan</a:t>
            </a:r>
            <a:r>
              <a:rPr lang="en-US" i="1" dirty="0"/>
              <a:t> </a:t>
            </a:r>
            <a:r>
              <a:rPr lang="en-US" i="1" dirty="0" err="1"/>
              <a:t>bimbingan</a:t>
            </a:r>
            <a:r>
              <a:rPr lang="en-US" i="1" dirty="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3"/>
          <p:cNvSpPr txBox="1">
            <a:spLocks/>
          </p:cNvSpPr>
          <p:nvPr/>
        </p:nvSpPr>
        <p:spPr>
          <a:xfrm>
            <a:off x="609600" y="533400"/>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smtClean="0">
                <a:ln>
                  <a:noFill/>
                </a:ln>
                <a:solidFill>
                  <a:schemeClr val="tx1"/>
                </a:solidFill>
                <a:effectLst/>
                <a:uLnTx/>
                <a:uFillTx/>
                <a:latin typeface="+mj-lt"/>
                <a:ea typeface="+mj-ea"/>
                <a:cs typeface="+mj-cs"/>
              </a:rPr>
              <a:t>C. Prinsip-Prinsip Bimbingan dan Konseling Berkenaan dengan Masalah</a:t>
            </a:r>
            <a:r>
              <a:rPr kumimoji="0" lang="en-US" sz="2000" b="0" i="0" u="none" strike="noStrike" kern="1200" cap="none" spc="0" normalizeH="0" baseline="0" noProof="0" smtClean="0">
                <a:ln>
                  <a:noFill/>
                </a:ln>
                <a:solidFill>
                  <a:schemeClr val="tx1"/>
                </a:solidFill>
                <a:effectLst/>
                <a:uLnTx/>
                <a:uFillTx/>
                <a:latin typeface="+mj-lt"/>
                <a:ea typeface="+mj-ea"/>
                <a:cs typeface="+mj-cs"/>
              </a:rPr>
              <a:t/>
            </a:r>
            <a:br>
              <a:rPr kumimoji="0" lang="en-US" sz="2000" b="0" i="0" u="none" strike="noStrike" kern="1200" cap="none" spc="0" normalizeH="0" baseline="0" noProof="0" smtClean="0">
                <a:ln>
                  <a:noFill/>
                </a:ln>
                <a:solidFill>
                  <a:schemeClr val="tx1"/>
                </a:solidFill>
                <a:effectLst/>
                <a:uLnTx/>
                <a:uFillTx/>
                <a:latin typeface="+mj-lt"/>
                <a:ea typeface="+mj-ea"/>
                <a:cs typeface="+mj-cs"/>
              </a:rPr>
            </a:br>
            <a:r>
              <a:rPr kumimoji="0" lang="en-US" sz="2000" b="1" i="1" u="none" strike="noStrike" kern="1200" cap="none" spc="0" normalizeH="0" baseline="0" noProof="0" smtClean="0">
                <a:ln>
                  <a:noFill/>
                </a:ln>
                <a:solidFill>
                  <a:schemeClr val="tx1"/>
                </a:solidFill>
                <a:effectLst/>
                <a:uLnTx/>
                <a:uFillTx/>
                <a:latin typeface="+mj-lt"/>
                <a:ea typeface="+mj-ea"/>
                <a:cs typeface="+mj-cs"/>
              </a:rPr>
              <a:t>Faktor-faktor yang pengaruhnya negatif terhadap perkembangan dan kehidupan individu akan menimbulkan hambatan-hambatan yang akhirnya menimbulkan masalah tertentu pada individu.</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	Prinsip-prinsip yang berkenaan dengan masalah individu, yaitu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Bimbingandan konseling berurusan dengan hal-hal yang menyangkut kondisi mental/fisik individu terhadap penyesuaian dirinya di lingkungannya dan sebaliknya pengaruh lingkungan terhadap kondisi mental dan fisik individu.</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Kesenjangan sosial, ekonomi, dan kebudayaan merupakan faktor timbulnya masalah pada individu dan hal ini menjadi perhatian utama pelayanan bimbingan.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1" u="none" strike="noStrike" kern="1200" cap="none" spc="0" normalizeH="0" baseline="0" noProof="0" smtClean="0">
                <a:ln>
                  <a:noFill/>
                </a:ln>
                <a:solidFill>
                  <a:schemeClr val="tx1"/>
                </a:solidFill>
                <a:effectLst/>
                <a:uLnTx/>
                <a:uFillTx/>
                <a:latin typeface="+mj-lt"/>
                <a:ea typeface="+mj-ea"/>
                <a:cs typeface="+mj-cs"/>
              </a:rPr>
              <a:t>D. Prinsip-Prinsip Bimbingan </a:t>
            </a:r>
            <a:r>
              <a:rPr kumimoji="0" lang="en-US" sz="2000" b="1" i="1" u="none" strike="noStrike" kern="1200" cap="none" spc="0" normalizeH="0" baseline="0" noProof="0" smtClean="0">
                <a:ln>
                  <a:noFill/>
                </a:ln>
                <a:solidFill>
                  <a:schemeClr val="tx1"/>
                </a:solidFill>
                <a:effectLst/>
                <a:uLnTx/>
                <a:uFillTx/>
                <a:latin typeface="+mj-lt"/>
                <a:ea typeface="+mj-ea"/>
                <a:cs typeface="+mj-cs"/>
              </a:rPr>
              <a:t>dan</a:t>
            </a:r>
            <a:r>
              <a:rPr kumimoji="0" lang="en-US" sz="2200" b="1" i="1" u="none" strike="noStrike" kern="1200" cap="none" spc="0" normalizeH="0" baseline="0" noProof="0" smtClean="0">
                <a:ln>
                  <a:noFill/>
                </a:ln>
                <a:solidFill>
                  <a:schemeClr val="tx1"/>
                </a:solidFill>
                <a:effectLst/>
                <a:uLnTx/>
                <a:uFillTx/>
                <a:latin typeface="+mj-lt"/>
                <a:ea typeface="+mj-ea"/>
                <a:cs typeface="+mj-cs"/>
              </a:rPr>
              <a:t> Konseling Berkenaan dengan   </a:t>
            </a:r>
            <a:br>
              <a:rPr kumimoji="0" lang="en-US" sz="2200" b="1" i="1" u="none" strike="noStrike" kern="1200" cap="none" spc="0" normalizeH="0" baseline="0" noProof="0" smtClean="0">
                <a:ln>
                  <a:noFill/>
                </a:ln>
                <a:solidFill>
                  <a:schemeClr val="tx1"/>
                </a:solidFill>
                <a:effectLst/>
                <a:uLnTx/>
                <a:uFillTx/>
                <a:latin typeface="+mj-lt"/>
                <a:ea typeface="+mj-ea"/>
                <a:cs typeface="+mj-cs"/>
              </a:rPr>
            </a:br>
            <a:r>
              <a:rPr kumimoji="0" lang="en-US" sz="2200" b="1" i="1" u="none" strike="noStrike" kern="1200" cap="none" spc="0" normalizeH="0" baseline="0" noProof="0" smtClean="0">
                <a:ln>
                  <a:noFill/>
                </a:ln>
                <a:solidFill>
                  <a:schemeClr val="tx1"/>
                </a:solidFill>
                <a:effectLst/>
                <a:uLnTx/>
                <a:uFillTx/>
                <a:latin typeface="+mj-lt"/>
                <a:ea typeface="+mj-ea"/>
                <a:cs typeface="+mj-cs"/>
              </a:rPr>
              <a:t>    Program Layanan</a:t>
            </a:r>
            <a:r>
              <a:rPr kumimoji="0" lang="en-US" sz="2200" b="0" i="0" u="none" strike="noStrike" kern="1200" cap="none" spc="0" normalizeH="0" baseline="0" noProof="0" smtClean="0">
                <a:ln>
                  <a:noFill/>
                </a:ln>
                <a:solidFill>
                  <a:schemeClr val="tx1"/>
                </a:solidFill>
                <a:effectLst/>
                <a:uLnTx/>
                <a:uFillTx/>
                <a:latin typeface="+mj-lt"/>
                <a:ea typeface="+mj-ea"/>
                <a:cs typeface="+mj-cs"/>
              </a:rPr>
              <a:t> </a:t>
            </a:r>
            <a:r>
              <a:rPr kumimoji="0" lang="en-US" sz="2200" b="1" i="1" u="none" strike="noStrike" kern="1200" cap="none" spc="0" normalizeH="0" baseline="0" noProof="0" smtClean="0">
                <a:ln>
                  <a:noFill/>
                </a:ln>
                <a:solidFill>
                  <a:schemeClr val="tx1"/>
                </a:solidFill>
                <a:effectLst/>
                <a:uLnTx/>
                <a:uFillTx/>
                <a:latin typeface="+mj-lt"/>
                <a:ea typeface="+mj-ea"/>
                <a:cs typeface="+mj-cs"/>
              </a:rPr>
              <a:t>Kegiatan pelayanan bimbingan dan konseling </a:t>
            </a:r>
            <a:br>
              <a:rPr kumimoji="0" lang="en-US" sz="2200" b="1" i="1" u="none" strike="noStrike" kern="1200" cap="none" spc="0" normalizeH="0" baseline="0" noProof="0" smtClean="0">
                <a:ln>
                  <a:noFill/>
                </a:ln>
                <a:solidFill>
                  <a:schemeClr val="tx1"/>
                </a:solidFill>
                <a:effectLst/>
                <a:uLnTx/>
                <a:uFillTx/>
                <a:latin typeface="+mj-lt"/>
                <a:ea typeface="+mj-ea"/>
                <a:cs typeface="+mj-cs"/>
              </a:rPr>
            </a:br>
            <a:r>
              <a:rPr kumimoji="0" lang="en-US" sz="2200" b="1" i="1" u="none" strike="noStrike" kern="1200" cap="none" spc="0" normalizeH="0" baseline="0" noProof="0" smtClean="0">
                <a:ln>
                  <a:noFill/>
                </a:ln>
                <a:solidFill>
                  <a:schemeClr val="tx1"/>
                </a:solidFill>
                <a:effectLst/>
                <a:uLnTx/>
                <a:uFillTx/>
                <a:latin typeface="+mj-lt"/>
                <a:ea typeface="+mj-ea"/>
                <a:cs typeface="+mj-cs"/>
              </a:rPr>
              <a:t>    dapat diselenggarakan secara insidental maupun terprogram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	</a:t>
            </a:r>
            <a:r>
              <a:rPr kumimoji="0" lang="en-US" sz="3200" b="0" i="1" u="none" strike="noStrike" kern="1200" cap="none" spc="0" normalizeH="0" baseline="0" noProof="0" smtClean="0">
                <a:ln>
                  <a:noFill/>
                </a:ln>
                <a:solidFill>
                  <a:schemeClr val="tx1"/>
                </a:solidFill>
                <a:effectLst/>
                <a:uLnTx/>
                <a:uFillTx/>
                <a:latin typeface="+mn-lt"/>
                <a:ea typeface="+mn-ea"/>
                <a:cs typeface="+mn-cs"/>
              </a:rPr>
              <a:t>Prinsip-prinsip berkenaan dengan program layanan bimbingan dan konseling adalah sebagai berikut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1" u="none" strike="noStrike" kern="1200" cap="none" spc="0" normalizeH="0" baseline="0" noProof="0" smtClean="0">
                <a:ln>
                  <a:noFill/>
                </a:ln>
                <a:solidFill>
                  <a:schemeClr val="tx1"/>
                </a:solidFill>
                <a:effectLst/>
                <a:uLnTx/>
                <a:uFillTx/>
                <a:latin typeface="+mn-lt"/>
                <a:ea typeface="+mn-ea"/>
                <a:cs typeface="+mn-cs"/>
              </a:rPr>
              <a:t>Bimbingan dan konseling merupakan bagian integral dari proses pendidikan dan pengembangan individu, karena itu program bimbingan harus disesuaikan dan dipadukan dengan program pendidikan serta pengembangan peserta didik.</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1" u="none" strike="noStrike" kern="1200" cap="none" spc="0" normalizeH="0" baseline="0" noProof="0" smtClean="0">
                <a:ln>
                  <a:noFill/>
                </a:ln>
                <a:solidFill>
                  <a:schemeClr val="tx1"/>
                </a:solidFill>
                <a:effectLst/>
                <a:uLnTx/>
                <a:uFillTx/>
                <a:latin typeface="+mn-lt"/>
                <a:ea typeface="+mn-ea"/>
                <a:cs typeface="+mn-cs"/>
              </a:rPr>
              <a:t>Program bimbingan dan konseling harus fleksibel disesuaikan dengan kebutuhan individu, masyarakat, dan kondisi lembaga.</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1" u="none" strike="noStrike" kern="1200" cap="none" spc="0" normalizeH="0" baseline="0" noProof="0" smtClean="0">
                <a:ln>
                  <a:noFill/>
                </a:ln>
                <a:solidFill>
                  <a:schemeClr val="tx1"/>
                </a:solidFill>
                <a:effectLst/>
                <a:uLnTx/>
                <a:uFillTx/>
                <a:latin typeface="+mn-lt"/>
                <a:ea typeface="+mn-ea"/>
                <a:cs typeface="+mn-cs"/>
              </a:rPr>
              <a:t>Program bimbingan dan konseling disusun secara berkesinambungan darri jenjang pendidikan yang terendah sampai yang tinggi.</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1" u="none" strike="noStrike" kern="1200" cap="none" spc="0" normalizeH="0" baseline="0" noProof="0" smtClean="0">
                <a:ln>
                  <a:noFill/>
                </a:ln>
                <a:solidFill>
                  <a:schemeClr val="tx1"/>
                </a:solidFill>
                <a:effectLst/>
                <a:uLnTx/>
                <a:uFillTx/>
                <a:latin typeface="+mn-lt"/>
                <a:ea typeface="+mn-ea"/>
                <a:cs typeface="+mn-cs"/>
              </a:rPr>
              <a:t>Terhadap isi dan pelaksanaan program bimbingan dan konseling perlu adanya penilaian yang teratur dan terarah.</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1"/>
          <p:cNvSpPr txBox="1">
            <a:spLocks/>
          </p:cNvSpPr>
          <p:nvPr/>
        </p:nvSpPr>
        <p:spPr>
          <a:xfrm>
            <a:off x="0" y="427038"/>
            <a:ext cx="88392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dirty="0" smtClean="0">
                <a:ln>
                  <a:noFill/>
                </a:ln>
                <a:solidFill>
                  <a:schemeClr val="tx1"/>
                </a:solidFill>
                <a:effectLst/>
                <a:uLnTx/>
                <a:uFillTx/>
                <a:latin typeface="+mj-lt"/>
                <a:ea typeface="+mj-ea"/>
                <a:cs typeface="+mj-cs"/>
              </a:rPr>
              <a:t>E.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Prinsip-Prinsip</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Bimbingan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Konseling</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di</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Sekolah</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1" i="1" u="none" strike="noStrike" kern="1200" cap="none" spc="0" normalizeH="0" baseline="0" noProof="0" dirty="0" smtClean="0">
                <a:ln>
                  <a:noFill/>
                </a:ln>
                <a:solidFill>
                  <a:schemeClr val="tx1"/>
                </a:solidFill>
                <a:effectLst/>
                <a:uLnTx/>
                <a:uFillTx/>
                <a:latin typeface="+mj-lt"/>
                <a:ea typeface="+mj-ea"/>
                <a:cs typeface="+mj-cs"/>
              </a:rPr>
              <a:t>Di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sekolah</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pelayanan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bimbingan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konseling</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diharapkan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dapat</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tumbuh</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berkembang</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dengan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amat</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baik</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mengingat</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sekolah</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memilki</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kondisi</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dasar</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yang menu tut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adanya</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pelayanan</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ini</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pada</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kadar</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 yang </a:t>
            </a:r>
            <a:r>
              <a:rPr kumimoji="0" lang="en-US" sz="2000" b="1" i="1" u="none" strike="noStrike" kern="1200" cap="none" spc="0" normalizeH="0" baseline="0" noProof="0" dirty="0" err="1" smtClean="0">
                <a:ln>
                  <a:noFill/>
                </a:ln>
                <a:solidFill>
                  <a:schemeClr val="tx1"/>
                </a:solidFill>
                <a:effectLst/>
                <a:uLnTx/>
                <a:uFillTx/>
                <a:latin typeface="+mj-lt"/>
                <a:ea typeface="+mj-ea"/>
                <a:cs typeface="+mj-cs"/>
              </a:rPr>
              <a:t>tinggi</a:t>
            </a:r>
            <a:r>
              <a:rPr kumimoji="0" lang="en-US" sz="2000" b="1" i="1" u="none" strike="noStrike" kern="1200" cap="none" spc="0" normalizeH="0" baseline="0" noProof="0" dirty="0" smtClean="0">
                <a:ln>
                  <a:noFill/>
                </a:ln>
                <a:solidFill>
                  <a:schemeClr val="tx1"/>
                </a:solidFill>
                <a:effectLst/>
                <a:uLnTx/>
                <a:uFillTx/>
                <a:latin typeface="+mj-lt"/>
                <a:ea typeface="+mj-ea"/>
                <a:cs typeface="+mj-cs"/>
              </a:rPr>
              <a:t>.</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0" y="1752600"/>
            <a:ext cx="9144000" cy="4525963"/>
          </a:xfrm>
          <a:prstGeom prst="rect">
            <a:avLst/>
          </a:prstGeom>
        </p:spPr>
        <p:txBody>
          <a:bodyPr vert="horz" lIns="91440" tIns="45720" rIns="91440" bIns="45720" rtlCol="0">
            <a:normAutofit fontScale="2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kaitan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ini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Belkin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(1975)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menegaskan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enam</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prinsip</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menegakkan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menumbuhkembangkan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7200" b="1" i="1"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memulai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kariernya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kerja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jelas</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mamiliki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kesiapan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tinggi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melaksanakan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kesempatan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seluruh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personal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mengetahui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program-program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hendak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dijalankan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selalu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bersikap</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profesional</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tanpa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mengganggu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keharmonisan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hubungan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antara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personal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lainnya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bertanggung</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jawab</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peranannya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profesional</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menerjemahkannya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peranannya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itu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nyata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bertanggungjawab</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semua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mengembangkan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kompetensi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membantu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siswa-siswa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mengalami</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siswa-siswa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menderita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gangguan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emosional</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7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mampu</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bekerjasama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kepala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memberika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perhatian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yang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peka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harapan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dan</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7200" b="1" i="1" u="none" strike="noStrike" kern="1200" cap="none" spc="0" normalizeH="0" baseline="0" noProof="0" dirty="0" err="1" smtClean="0">
                <a:ln>
                  <a:noFill/>
                </a:ln>
                <a:solidFill>
                  <a:schemeClr val="tx1"/>
                </a:solidFill>
                <a:effectLst/>
                <a:uLnTx/>
                <a:uFillTx/>
                <a:latin typeface="+mn-lt"/>
                <a:ea typeface="+mn-ea"/>
                <a:cs typeface="+mn-cs"/>
              </a:rPr>
              <a:t>kecemasan-kecemasannya</a:t>
            </a:r>
            <a:r>
              <a:rPr kumimoji="0" lang="en-US" sz="7200" b="1" i="1" u="none" strike="noStrike" kern="1200" cap="none" spc="0" normalizeH="0" baseline="0" noProof="0" dirty="0" smtClean="0">
                <a:ln>
                  <a:noFill/>
                </a:ln>
                <a:solidFill>
                  <a:schemeClr val="tx1"/>
                </a:solidFill>
                <a:effectLst/>
                <a:uLnTx/>
                <a:uFillTx/>
                <a:latin typeface="+mn-lt"/>
                <a:ea typeface="+mn-ea"/>
                <a:cs typeface="+mn-cs"/>
              </a:rPr>
              <a:t>.</a:t>
            </a:r>
            <a:endParaRPr kumimoji="0" lang="en-US" sz="7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smtClean="0">
                <a:ln>
                  <a:noFill/>
                </a:ln>
                <a:solidFill>
                  <a:schemeClr val="tx1"/>
                </a:solidFill>
                <a:effectLst/>
                <a:uLnTx/>
                <a:uFillTx/>
                <a:latin typeface="+mj-lt"/>
                <a:ea typeface="+mj-ea"/>
                <a:cs typeface="+mj-cs"/>
              </a:rPr>
              <a:t>Asas- asas bimbingan dan konseling tersebut adalah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smtClean="0">
                <a:ln>
                  <a:noFill/>
                </a:ln>
                <a:solidFill>
                  <a:schemeClr val="tx1"/>
                </a:solidFill>
                <a:effectLst/>
                <a:uLnTx/>
                <a:uFillTx/>
                <a:latin typeface="+mn-lt"/>
                <a:ea typeface="+mn-ea"/>
                <a:cs typeface="+mn-cs"/>
              </a:rPr>
              <a:t>1. Asas Kerahasiaan (confidential);</a:t>
            </a: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yaitu asas yang menuntut dirahasiakannya segenap data dan keterangan peserta didik (klien) yang menjadi sasaran layanan, yaitu data atau keterangan yang tidak boleh dan tidak layak diketahui orang lain. Dalam hal ini, guru pembimbing (konselor) berkewajiban memelihara dan menjaga semua data dan keterangan itu sehingga kerahasiaanya benar-benar terjamin,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218</Words>
  <Application>Microsoft Office PowerPoint</Application>
  <PresentationFormat>On-screen Show (4:3)</PresentationFormat>
  <Paragraphs>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 Prinsip-Prinsip Bimbingan dan Konseling Berkenaan dengan Konselor Konselor melaksanakan pelayanan bimbingan dan konseling dengan mulai memahami tujuan diadakannya pelayanan. Kemudian program bimbingan dan konseling secara teratur dan optimal dengan menggunakan prinsip-prinsip sebagai berikut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6</cp:revision>
  <dcterms:created xsi:type="dcterms:W3CDTF">2017-10-21T11:46:03Z</dcterms:created>
  <dcterms:modified xsi:type="dcterms:W3CDTF">2017-10-22T02:39:43Z</dcterms:modified>
</cp:coreProperties>
</file>