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89" r:id="rId4"/>
    <p:sldId id="305" r:id="rId5"/>
    <p:sldId id="294" r:id="rId6"/>
    <p:sldId id="295" r:id="rId7"/>
    <p:sldId id="296" r:id="rId8"/>
    <p:sldId id="297" r:id="rId9"/>
    <p:sldId id="298" r:id="rId10"/>
    <p:sldId id="299" r:id="rId11"/>
    <p:sldId id="300" r:id="rId12"/>
    <p:sldId id="301" r:id="rId13"/>
    <p:sldId id="302" r:id="rId14"/>
    <p:sldId id="303" r:id="rId15"/>
    <p:sldId id="304" r:id="rId16"/>
    <p:sldId id="293" r:id="rId17"/>
    <p:sldId id="29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74" autoAdjust="0"/>
    <p:restoredTop sz="94660"/>
  </p:normalViewPr>
  <p:slideViewPr>
    <p:cSldViewPr>
      <p:cViewPr varScale="1">
        <p:scale>
          <a:sx n="68" d="100"/>
          <a:sy n="68" d="100"/>
        </p:scale>
        <p:origin x="-14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619FC7-F74B-427F-9071-098E4ECD7079}"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619FC7-F74B-427F-9071-098E4ECD7079}"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619FC7-F74B-427F-9071-098E4ECD7079}"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619FC7-F74B-427F-9071-098E4ECD7079}"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619FC7-F74B-427F-9071-098E4ECD7079}"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619FC7-F74B-427F-9071-098E4ECD7079}"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619FC7-F74B-427F-9071-098E4ECD7079}" type="datetimeFigureOut">
              <a:rPr lang="en-US" smtClean="0"/>
              <a:t>10/21/2017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619FC7-F74B-427F-9071-098E4ECD7079}" type="datetimeFigureOut">
              <a:rPr lang="en-US" smtClean="0"/>
              <a:t>10/21/2017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619FC7-F74B-427F-9071-098E4ECD7079}" type="datetimeFigureOut">
              <a:rPr lang="en-US" smtClean="0"/>
              <a:t>10/21/2017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619FC7-F74B-427F-9071-098E4ECD7079}"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619FC7-F74B-427F-9071-098E4ECD7079}"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619FC7-F74B-427F-9071-098E4ECD7079}" type="datetimeFigureOut">
              <a:rPr lang="en-US" smtClean="0"/>
              <a:t>10/21/2017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6EBAA-E651-4E07-905B-4CAC4D1B3C5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C:\Users\arsil\Desktop\Smartcreative.jpg"/>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l="1051" r="800" b="504"/>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p:nvSpPr>
        <p:spPr>
          <a:xfrm>
            <a:off x="3505200" y="3581400"/>
            <a:ext cx="5410200" cy="1538883"/>
          </a:xfrm>
          <a:prstGeom prst="rect">
            <a:avLst/>
          </a:prstGeom>
        </p:spPr>
        <p:txBody>
          <a:bodyPr wrap="square">
            <a:spAutoFit/>
          </a:bodyPr>
          <a:lstStyle/>
          <a:p>
            <a:pPr algn="ctr"/>
            <a:r>
              <a:rPr lang="id-ID" sz="2000" b="1" dirty="0" smtClean="0">
                <a:solidFill>
                  <a:schemeClr val="bg1"/>
                </a:solidFill>
              </a:rPr>
              <a:t>Teknik memahami perkembangan siswa SD</a:t>
            </a:r>
            <a:endParaRPr lang="en-US" sz="2000" b="1" dirty="0" smtClean="0">
              <a:solidFill>
                <a:schemeClr val="bg1"/>
              </a:solidFill>
            </a:endParaRPr>
          </a:p>
          <a:p>
            <a:pPr algn="ctr"/>
            <a:r>
              <a:rPr lang="en-US" sz="2000" b="1" smtClean="0">
                <a:solidFill>
                  <a:schemeClr val="bg1"/>
                </a:solidFill>
              </a:rPr>
              <a:t>PERTEMUAN ENAM</a:t>
            </a:r>
            <a:endParaRPr lang="en-US" sz="2000" b="1" dirty="0" smtClean="0">
              <a:solidFill>
                <a:schemeClr val="bg1"/>
              </a:solidFill>
            </a:endParaRPr>
          </a:p>
          <a:p>
            <a:pPr algn="ctr"/>
            <a:r>
              <a:rPr lang="id-ID" altLang="id-ID" b="1" dirty="0" smtClean="0">
                <a:solidFill>
                  <a:schemeClr val="bg1"/>
                </a:solidFill>
                <a:latin typeface="Times New Roman" pitchFamily="18" charset="0"/>
                <a:cs typeface="Times New Roman" pitchFamily="18" charset="0"/>
              </a:rPr>
              <a:t>Dr. </a:t>
            </a:r>
            <a:r>
              <a:rPr lang="en-US" altLang="id-ID" b="1" dirty="0" smtClean="0">
                <a:solidFill>
                  <a:schemeClr val="bg1"/>
                </a:solidFill>
                <a:latin typeface="Times New Roman" pitchFamily="18" charset="0"/>
                <a:cs typeface="Times New Roman" pitchFamily="18" charset="0"/>
              </a:rPr>
              <a:t>H. SUPANDI, </a:t>
            </a:r>
            <a:r>
              <a:rPr lang="en-US" altLang="id-ID" b="1" dirty="0" err="1" smtClean="0">
                <a:solidFill>
                  <a:schemeClr val="bg1"/>
                </a:solidFill>
                <a:latin typeface="Times New Roman" pitchFamily="18" charset="0"/>
                <a:cs typeface="Times New Roman" pitchFamily="18" charset="0"/>
              </a:rPr>
              <a:t>S.Pd</a:t>
            </a:r>
            <a:r>
              <a:rPr lang="en-US" altLang="id-ID" b="1" dirty="0" smtClean="0">
                <a:solidFill>
                  <a:schemeClr val="bg1"/>
                </a:solidFill>
                <a:latin typeface="Times New Roman" pitchFamily="18" charset="0"/>
                <a:cs typeface="Times New Roman" pitchFamily="18" charset="0"/>
              </a:rPr>
              <a:t>. MA</a:t>
            </a:r>
          </a:p>
          <a:p>
            <a:pPr algn="ctr"/>
            <a:r>
              <a:rPr lang="id-ID" altLang="id-ID" b="1" dirty="0" smtClean="0">
                <a:solidFill>
                  <a:schemeClr val="bg1"/>
                </a:solidFill>
                <a:latin typeface="Times New Roman" pitchFamily="18" charset="0"/>
                <a:cs typeface="Times New Roman" pitchFamily="18" charset="0"/>
              </a:rPr>
              <a:t>PGSD - FKIP</a:t>
            </a:r>
            <a:endParaRPr lang="en-US" altLang="id-ID" b="1" dirty="0" smtClean="0">
              <a:solidFill>
                <a:schemeClr val="bg1"/>
              </a:solidFill>
              <a:latin typeface="Times New Roman" pitchFamily="18" charset="0"/>
              <a:cs typeface="Times New Roman" pitchFamily="18" charset="0"/>
            </a:endParaRPr>
          </a:p>
          <a:p>
            <a:pPr algn="ctr"/>
            <a:endParaRPr lang="en-US" b="1" dirty="0" smtClean="0">
              <a:solidFill>
                <a:schemeClr val="bg1"/>
              </a:solidFill>
            </a:endParaRPr>
          </a:p>
        </p:txBody>
      </p:sp>
      <p:sp>
        <p:nvSpPr>
          <p:cNvPr id="7" name="Rectangle 6"/>
          <p:cNvSpPr/>
          <p:nvPr/>
        </p:nvSpPr>
        <p:spPr>
          <a:xfrm>
            <a:off x="3657601" y="3429000"/>
            <a:ext cx="5486400" cy="523220"/>
          </a:xfrm>
          <a:prstGeom prst="rect">
            <a:avLst/>
          </a:prstGeom>
        </p:spPr>
        <p:txBody>
          <a:bodyPr wrap="square">
            <a:spAutoFit/>
          </a:bodyPr>
          <a:lstStyle/>
          <a:p>
            <a:endParaRPr lang="en-US" sz="2800"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Content Placeholder 2"/>
          <p:cNvSpPr txBox="1">
            <a:spLocks/>
          </p:cNvSpPr>
          <p:nvPr/>
        </p:nvSpPr>
        <p:spPr>
          <a:xfrm>
            <a:off x="457200" y="1143000"/>
            <a:ext cx="8229600" cy="4525963"/>
          </a:xfrm>
          <a:prstGeom prst="rect">
            <a:avLst/>
          </a:prstGeom>
        </p:spPr>
        <p:txBody>
          <a:bodyPr vert="horz" lIns="91440" tIns="45720" rIns="91440" bIns="45720" rtlCol="0">
            <a:normAutofit fontScale="85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2.2. Catatan Anekdot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Yaitu catatan otentik hasil observasi yang menggambarkan tingkah laku murid atau kejadian dalam situasi khusus, bisa menyangkut individu juga kelompok.</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Dengan menggunakan catatan anekdot guru dapat:</a:t>
            </a:r>
          </a:p>
          <a:p>
            <a:pPr marL="57150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memperoleh pemahaman yang lebih tepat tentang perkembangan anak</a:t>
            </a:r>
          </a:p>
          <a:p>
            <a:pPr marL="57150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memperoleh pemahaman tentang sebab-sebab dari gejala tingkah laku murid</a:t>
            </a:r>
          </a:p>
          <a:p>
            <a:pPr marL="57150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memudahkan dalam menyesuaikan diri dengan murid.</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Content Placeholder 2"/>
          <p:cNvSpPr txBox="1">
            <a:spLocks/>
          </p:cNvSpPr>
          <p:nvPr/>
        </p:nvSpPr>
        <p:spPr>
          <a:xfrm>
            <a:off x="533400" y="1066800"/>
            <a:ext cx="8229600" cy="4525963"/>
          </a:xfrm>
          <a:prstGeom prst="rect">
            <a:avLst/>
          </a:prstGeom>
        </p:spPr>
        <p:txBody>
          <a:bodyPr vert="horz" lIns="91440" tIns="45720" rIns="91440" bIns="45720" rtlCol="0">
            <a:normAutofit fontScale="6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2.3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Wawancara</a:t>
            </a: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Wawancara</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merupakam</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teknik</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mengumpulkan</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informasi</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melalui</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komunikasi</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langsung</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responden</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atau</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orang</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ynag</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diminta</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informasi</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Kelebihan</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kekurangan</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wawancara</a:t>
            </a: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Kelebihannya</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yaitu</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merupakan</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teknik</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yang paling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tepat</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mengungkap</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keadaan</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pribadi</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murid</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dapat</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dilakukan</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terhadap</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setiap</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tingkatan</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umur</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dapat</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dilaksanakan</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serempak</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kegiatan</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observasi</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digunakan</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pelengkap</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data yang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dikumpulkan</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teknik</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lain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Kekuranganya</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yaitu</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tidak</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efisien</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yaitu</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tidak</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dapat</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menghemat</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waktu</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sangat</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bergantung</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terhadap</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kesediaan</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kedua</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belah</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pihak</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menuntut</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penguasaan</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bahasa</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dari</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pihak</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pewawancara</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2.4. Angket</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685800" y="1371600"/>
            <a:ext cx="8229600" cy="4525963"/>
          </a:xfrm>
          <a:prstGeom prst="rect">
            <a:avLst/>
          </a:prstGeom>
        </p:spPr>
        <p:txBody>
          <a:bodyPr vert="horz" lIns="91440" tIns="45720" rIns="91440" bIns="45720" rtlCol="0">
            <a:normAutofit fontScale="77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Angket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Angket (kuesioner) merupakan alat pengumpul data melalui komunikasi tidak langsuang, yaitu melalui tulisan. Angket ini berisi daftar pertanyaan yang bertujuan untuk mengumpulkan keterangan tentang berbagai hal yang berkaitan dengan responden.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Beberapa petunjuk untuk menyusun angket :</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Gunakan Kata-kata Yang Tidak Mempunyai Arti Lengkap</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Susun Kalimat Sederhana Tapi Jelas</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Hindari Kata-kata Yang Sulit Dipahami</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Pertanyaan Jangan Bersifat Memaksa Untuk Dijawab</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Hindarkan Kata-kata Yang Negatif Dan Menyinggung Perasaan Responden.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1"/>
          <p:cNvSpPr txBox="1">
            <a:spLocks/>
          </p:cNvSpPr>
          <p:nvPr/>
        </p:nvSpPr>
        <p:spPr>
          <a:xfrm>
            <a:off x="-1447800" y="838200"/>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2.5. </a:t>
            </a:r>
            <a:r>
              <a:rPr kumimoji="0" lang="en-US" sz="4400" b="0" i="0" u="none" strike="noStrike" kern="1200" cap="none" spc="0" normalizeH="0" baseline="0" noProof="0" dirty="0" err="1" smtClean="0">
                <a:ln>
                  <a:noFill/>
                </a:ln>
                <a:solidFill>
                  <a:schemeClr val="tx1"/>
                </a:solidFill>
                <a:effectLst/>
                <a:uLnTx/>
                <a:uFillTx/>
                <a:latin typeface="+mj-lt"/>
                <a:ea typeface="+mj-ea"/>
                <a:cs typeface="+mj-cs"/>
              </a:rPr>
              <a:t>Autobiografi</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457200" y="1600200"/>
            <a:ext cx="8229600" cy="4525963"/>
          </a:xfrm>
          <a:prstGeom prst="rect">
            <a:avLst/>
          </a:prstGeom>
        </p:spPr>
        <p:txBody>
          <a:bodyPr vert="horz" lIns="91440" tIns="45720" rIns="91440" bIns="45720" rtlCol="0">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Yaitu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sebuah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karangan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pribadi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seseorang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siswa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murni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hasil</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dirinya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sendiri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tanpa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dimasuki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pikiran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dari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orang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lain,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ini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lebih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menjurus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tentang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pengalaman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hidup</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cita-cita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lain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sebgainya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Autobiografi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bagi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guru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bertujuan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mengetahui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keadaan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murid</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berhubungan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minat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cita-cita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sikap</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terhadap</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keluarga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guru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atau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sekolah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pengalaman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hidupnya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Autobiografi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ini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dalam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pembuatannya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dibagi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kedalam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dua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jenis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yaitu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karangan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terstruktur</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tidak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terstruktur</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Content Placeholder 2"/>
          <p:cNvSpPr txBox="1">
            <a:spLocks/>
          </p:cNvSpPr>
          <p:nvPr/>
        </p:nvSpPr>
        <p:spPr>
          <a:xfrm>
            <a:off x="533400" y="1066800"/>
            <a:ext cx="8229600" cy="4525963"/>
          </a:xfrm>
          <a:prstGeom prst="rect">
            <a:avLst/>
          </a:prstGeom>
        </p:spPr>
        <p:txBody>
          <a:bodyPr vert="horz" lIns="91440" tIns="45720" rIns="91440" bIns="45720" rtlCol="0">
            <a:normAutofit fontScale="85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Autobiografi ini dalam pembuatannya dibagi kedalam dua jenis, yaitu karangan terstruktur dan tidak terstruktur.</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smtClean="0">
                <a:ln>
                  <a:noFill/>
                </a:ln>
                <a:solidFill>
                  <a:schemeClr val="tx1"/>
                </a:solidFill>
                <a:effectLst/>
                <a:uLnTx/>
                <a:uFillTx/>
                <a:latin typeface="+mn-lt"/>
                <a:ea typeface="+mn-ea"/>
                <a:cs typeface="+mn-cs"/>
              </a:rPr>
              <a:t>Terstruktur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Karangan pribadi ini disusun berdasarkan tema (judul) yang telah ditentukan sebelumnya, seperti: cita-citaku, keluargaku, teman-temanku, masa kecilku dan sebagainya.</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smtClean="0">
                <a:ln>
                  <a:noFill/>
                </a:ln>
                <a:solidFill>
                  <a:schemeClr val="tx1"/>
                </a:solidFill>
                <a:effectLst/>
                <a:uLnTx/>
                <a:uFillTx/>
                <a:latin typeface="+mn-lt"/>
                <a:ea typeface="+mn-ea"/>
                <a:cs typeface="+mn-cs"/>
              </a:rPr>
              <a:t>Tidak terstruktur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Di sini murid diminta membuat karangan pribadi secara bebas, dan tidak ditentukan kerangka karangan terlebih dahulu.</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8575"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fontScale="70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Sosiometri</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Teknik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ini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bertujuan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memperoleh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informasi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menghubungkan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atau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interasksi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sosial</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diantara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murid</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sosiometri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guru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dapat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mengetahui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tentang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Murid</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Populer</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Banyak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Disenangi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Teman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Murid</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Terisolir</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Tidak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Dipilih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Disukai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Teman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Klik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Kelompok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Kecil, 2-3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Orang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Murid</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p>
          <a:p>
            <a:pPr marL="457200" marR="0" lvl="1"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Sosiometri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Juga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Dapat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Digunakan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Memperbaiki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Hubungan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Insani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Diantara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Anggota-anggota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Kelompok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Tertentu</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Menentukan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Kelompok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Kerja</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Meneliti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Kemampuan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Memimpin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Seorang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Individu</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Dalam</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Kelompok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Tertentu</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Suatu</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Kegiatan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Tertentu</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itle 1"/>
          <p:cNvSpPr txBox="1">
            <a:spLocks/>
          </p:cNvSpPr>
          <p:nvPr/>
        </p:nvSpPr>
        <p:spPr>
          <a:xfrm>
            <a:off x="609600" y="762000"/>
            <a:ext cx="8229600" cy="1143000"/>
          </a:xfrm>
          <a:prstGeom prst="rect">
            <a:avLst/>
          </a:prstGeom>
        </p:spPr>
        <p:txBody>
          <a:bodyPr vert="horz" lIns="91440" tIns="45720" rIns="91440" bIns="45720" rtlCol="0" anchor="ctr">
            <a:normAutofit fontScale="6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chemeClr val="tx1"/>
                </a:solidFill>
                <a:effectLst/>
                <a:uLnTx/>
                <a:uFillTx/>
                <a:latin typeface="+mj-lt"/>
                <a:ea typeface="+mj-ea"/>
                <a:cs typeface="+mj-cs"/>
              </a:rPr>
              <a:t>2.6. </a:t>
            </a:r>
            <a:r>
              <a:rPr kumimoji="0" lang="en-US" sz="4400" b="0" i="0" u="none" strike="noStrike" kern="1200" cap="none" spc="0" normalizeH="0" baseline="0" noProof="0" dirty="0" err="1" smtClean="0">
                <a:ln>
                  <a:noFill/>
                </a:ln>
                <a:solidFill>
                  <a:schemeClr val="tx1"/>
                </a:solidFill>
                <a:effectLst/>
                <a:uLnTx/>
                <a:uFillTx/>
                <a:latin typeface="+mj-lt"/>
                <a:ea typeface="+mj-ea"/>
                <a:cs typeface="+mj-cs"/>
              </a:rPr>
              <a:t>Sosiometri</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1"/>
          <p:cNvSpPr txBox="1">
            <a:spLocks/>
          </p:cNvSpPr>
          <p:nvPr/>
        </p:nvSpPr>
        <p:spPr>
          <a:xfrm>
            <a:off x="-304800" y="762000"/>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2.7. </a:t>
            </a:r>
            <a:r>
              <a:rPr kumimoji="0" lang="en-US" sz="4400" b="0" i="0" u="none" strike="noStrike" kern="1200" cap="none" spc="0" normalizeH="0" baseline="0" noProof="0" dirty="0" err="1" smtClean="0">
                <a:ln>
                  <a:noFill/>
                </a:ln>
                <a:solidFill>
                  <a:schemeClr val="tx1"/>
                </a:solidFill>
                <a:effectLst/>
                <a:uLnTx/>
                <a:uFillTx/>
                <a:latin typeface="+mj-lt"/>
                <a:ea typeface="+mj-ea"/>
                <a:cs typeface="+mj-cs"/>
              </a:rPr>
              <a:t>Studi</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err="1" smtClean="0">
                <a:ln>
                  <a:noFill/>
                </a:ln>
                <a:solidFill>
                  <a:schemeClr val="tx1"/>
                </a:solidFill>
                <a:effectLst/>
                <a:uLnTx/>
                <a:uFillTx/>
                <a:latin typeface="+mj-lt"/>
                <a:ea typeface="+mj-ea"/>
                <a:cs typeface="+mj-cs"/>
              </a:rPr>
              <a:t>kasus</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609600" y="1752600"/>
            <a:ext cx="8229600" cy="4525963"/>
          </a:xfrm>
          <a:prstGeom prst="rect">
            <a:avLst/>
          </a:prstGeom>
        </p:spPr>
        <p:txBody>
          <a:bodyPr vert="horz" lIns="91440" tIns="45720" rIns="91440" bIns="45720" rtlCol="0">
            <a:normAutofit fontScale="85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Studi kasus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Dalam melaksanakan studi kasus ini dapat ditempuh langkah-langkah :</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Menemukan murid yang bermasalah, contih: prestasi belajarnya sangat rendah, nakal, sering bertengkar dan sering bolos.</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Memperoleh data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Cara untuk memperoleh data: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1). Wawancara dengan guru lain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2). Home visit, yaitu kunjungan kerumah orang tua murid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3). Wawancara langsung dengan siswa yang bersangkutan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Content Placeholder 2"/>
          <p:cNvSpPr txBox="1">
            <a:spLocks/>
          </p:cNvSpPr>
          <p:nvPr/>
        </p:nvSpPr>
        <p:spPr>
          <a:xfrm>
            <a:off x="304800" y="1219200"/>
            <a:ext cx="8229600" cy="4525963"/>
          </a:xfrm>
          <a:prstGeom prst="rect">
            <a:avLst/>
          </a:prstGeom>
        </p:spPr>
        <p:txBody>
          <a:bodyPr vert="horz" lIns="91440" tIns="45720" rIns="91440" bIns="45720" rtlCol="0">
            <a:normAutofit fontScale="92500" lnSpcReduction="10000"/>
          </a:bodyPr>
          <a:lstStyle/>
          <a:p>
            <a:pPr marL="457200" marR="0" lvl="1"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Menganalisis data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Berbagai faktor yang mungkin terjadi penyebab anak mengalami kelainan:</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Kondisi Keluarga Yang Tidak Harmonis</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Tingkat Kecerdasan Rendah</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Motivasi Belajar Rendah</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Sering Sakit-sakitan</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Kurang Mengetahui Konsep-konsep Dasar Atau Pengetahuan Tentang Mata Pelajaran Tertentu</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Memberikan Layanan Bantuan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Content Placeholder 5"/>
          <p:cNvSpPr txBox="1">
            <a:spLocks/>
          </p:cNvSpPr>
          <p:nvPr/>
        </p:nvSpPr>
        <p:spPr>
          <a:xfrm>
            <a:off x="457200" y="1524000"/>
            <a:ext cx="8229600" cy="46021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d-ID" sz="2200" b="0" i="0" u="none" strike="noStrike" kern="1200" cap="none" spc="0" normalizeH="0" baseline="0" noProof="0" dirty="0" smtClean="0">
              <a:ln>
                <a:noFill/>
              </a:ln>
              <a:solidFill>
                <a:schemeClr val="tx1">
                  <a:tint val="75000"/>
                </a:schemeClr>
              </a:solidFill>
              <a:effectLst/>
              <a:uLnTx/>
              <a:uFillTx/>
              <a:latin typeface="Arial" charset="0"/>
              <a:ea typeface="+mn-ea"/>
              <a:cs typeface="Arial" charset="0"/>
            </a:endParaRPr>
          </a:p>
        </p:txBody>
      </p:sp>
      <p:sp>
        <p:nvSpPr>
          <p:cNvPr id="13" name="Title 5"/>
          <p:cNvSpPr txBox="1">
            <a:spLocks/>
          </p:cNvSpPr>
          <p:nvPr/>
        </p:nvSpPr>
        <p:spPr>
          <a:xfrm>
            <a:off x="533400" y="914400"/>
            <a:ext cx="8229600" cy="685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Arial" charset="0"/>
                <a:ea typeface="+mj-ea"/>
                <a:cs typeface="Arial" charset="0"/>
              </a:rPr>
              <a:t>KEMAMPUAN AKHIR YANG DIHARAPKAN</a:t>
            </a:r>
            <a:endParaRPr kumimoji="0" lang="en-US" sz="3200" b="0" i="0" u="none" strike="noStrike" kern="1200" cap="none" spc="0" normalizeH="0" baseline="0" noProof="0" dirty="0" smtClean="0">
              <a:ln>
                <a:noFill/>
              </a:ln>
              <a:solidFill>
                <a:schemeClr val="tx1"/>
              </a:solidFill>
              <a:effectLst/>
              <a:uLnTx/>
              <a:uFillTx/>
              <a:latin typeface="Arial" charset="0"/>
              <a:ea typeface="+mj-ea"/>
              <a:cs typeface="Arial" charset="0"/>
            </a:endParaRPr>
          </a:p>
        </p:txBody>
      </p:sp>
      <p:sp>
        <p:nvSpPr>
          <p:cNvPr id="16" name="Rectangle 15"/>
          <p:cNvSpPr/>
          <p:nvPr/>
        </p:nvSpPr>
        <p:spPr>
          <a:xfrm>
            <a:off x="152400" y="1905000"/>
            <a:ext cx="6248400" cy="3231654"/>
          </a:xfrm>
          <a:prstGeom prst="rect">
            <a:avLst/>
          </a:prstGeom>
        </p:spPr>
        <p:txBody>
          <a:bodyPr wrap="square">
            <a:spAutoFit/>
          </a:bodyPr>
          <a:lstStyle/>
          <a:p>
            <a:r>
              <a:rPr lang="en-US" sz="2400" dirty="0" err="1" smtClean="0">
                <a:latin typeface="Arial" charset="0"/>
                <a:cs typeface="Arial" charset="0"/>
              </a:rPr>
              <a:t>Pokok</a:t>
            </a:r>
            <a:r>
              <a:rPr lang="en-US" sz="2400" dirty="0" smtClean="0">
                <a:latin typeface="Arial" charset="0"/>
                <a:cs typeface="Arial" charset="0"/>
              </a:rPr>
              <a:t> </a:t>
            </a:r>
            <a:r>
              <a:rPr lang="en-US" sz="2400" dirty="0" err="1" smtClean="0">
                <a:latin typeface="Arial" charset="0"/>
                <a:cs typeface="Arial" charset="0"/>
              </a:rPr>
              <a:t>Bahasan</a:t>
            </a:r>
            <a:r>
              <a:rPr lang="id-ID" sz="2400" dirty="0" smtClean="0"/>
              <a:t> Teknik memahami perkembangan siswa SD</a:t>
            </a:r>
            <a:endParaRPr lang="en-US" sz="2400" dirty="0" smtClean="0"/>
          </a:p>
          <a:p>
            <a:r>
              <a:rPr lang="en-US" sz="2400" dirty="0" err="1" smtClean="0"/>
              <a:t>Pertemuan</a:t>
            </a:r>
            <a:r>
              <a:rPr lang="en-US" sz="2400" dirty="0" smtClean="0"/>
              <a:t> 6</a:t>
            </a:r>
          </a:p>
          <a:p>
            <a:r>
              <a:rPr lang="en-US" sz="2400" dirty="0" err="1" smtClean="0"/>
              <a:t>Dosen</a:t>
            </a:r>
            <a:r>
              <a:rPr lang="en-US" sz="2400" dirty="0" smtClean="0"/>
              <a:t> : Dr. H. </a:t>
            </a:r>
            <a:r>
              <a:rPr lang="en-US" sz="2400" dirty="0" err="1" smtClean="0"/>
              <a:t>Supandi</a:t>
            </a:r>
            <a:r>
              <a:rPr lang="en-US" sz="2400" dirty="0" smtClean="0"/>
              <a:t>, </a:t>
            </a:r>
            <a:r>
              <a:rPr lang="en-US" sz="2400" dirty="0" err="1" smtClean="0"/>
              <a:t>S.Pd</a:t>
            </a:r>
            <a:r>
              <a:rPr lang="en-US" sz="2400" dirty="0" smtClean="0"/>
              <a:t>. MA</a:t>
            </a:r>
          </a:p>
          <a:p>
            <a:r>
              <a:rPr lang="en-US" sz="2400" dirty="0" err="1" smtClean="0"/>
              <a:t>Prodi</a:t>
            </a:r>
            <a:r>
              <a:rPr lang="en-US" sz="2400" dirty="0" smtClean="0"/>
              <a:t>   : </a:t>
            </a:r>
            <a:r>
              <a:rPr lang="en-US" sz="2400" dirty="0" err="1" smtClean="0"/>
              <a:t>Pendidikan</a:t>
            </a:r>
            <a:r>
              <a:rPr lang="en-US" sz="2400" dirty="0" smtClean="0"/>
              <a:t> Guru </a:t>
            </a:r>
            <a:r>
              <a:rPr lang="en-US" sz="2400" dirty="0" err="1" smtClean="0"/>
              <a:t>sekolah</a:t>
            </a:r>
            <a:r>
              <a:rPr lang="en-US" sz="2400" dirty="0" smtClean="0"/>
              <a:t> </a:t>
            </a:r>
            <a:r>
              <a:rPr lang="en-US" sz="2400" dirty="0" err="1" smtClean="0"/>
              <a:t>Dasar</a:t>
            </a:r>
            <a:endParaRPr lang="en-US" sz="2400" dirty="0" smtClean="0"/>
          </a:p>
          <a:p>
            <a:r>
              <a:rPr lang="en-US" sz="2400" dirty="0" err="1" smtClean="0"/>
              <a:t>Fakultas</a:t>
            </a:r>
            <a:r>
              <a:rPr lang="en-US" sz="2400" dirty="0" smtClean="0"/>
              <a:t> </a:t>
            </a:r>
            <a:r>
              <a:rPr lang="en-US" sz="2400" dirty="0" err="1" smtClean="0"/>
              <a:t>Ilmu</a:t>
            </a:r>
            <a:r>
              <a:rPr lang="en-US" sz="2400" dirty="0" smtClean="0"/>
              <a:t> </a:t>
            </a:r>
            <a:r>
              <a:rPr lang="en-US" sz="2400" dirty="0" err="1" smtClean="0"/>
              <a:t>Pendidikan</a:t>
            </a:r>
            <a:r>
              <a:rPr lang="en-US" sz="2400" dirty="0" smtClean="0"/>
              <a:t> </a:t>
            </a:r>
            <a:r>
              <a:rPr lang="en-US" sz="2400" dirty="0" err="1" smtClean="0"/>
              <a:t>dan</a:t>
            </a:r>
            <a:r>
              <a:rPr lang="en-US" sz="2400" dirty="0" smtClean="0"/>
              <a:t> </a:t>
            </a:r>
            <a:r>
              <a:rPr lang="en-US" sz="2400" dirty="0" err="1" smtClean="0"/>
              <a:t>Keguruan</a:t>
            </a:r>
            <a:r>
              <a:rPr lang="en-US" sz="2400" dirty="0" smtClean="0"/>
              <a:t>  </a:t>
            </a:r>
          </a:p>
          <a:p>
            <a:endParaRPr lang="en-US" dirty="0"/>
          </a:p>
          <a:p>
            <a:endParaRPr lang="en-US" dirty="0" smtClean="0"/>
          </a:p>
          <a:p>
            <a:endParaRPr lang="en-US"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itle 1"/>
          <p:cNvSpPr txBox="1">
            <a:spLocks/>
          </p:cNvSpPr>
          <p:nvPr/>
        </p:nvSpPr>
        <p:spPr>
          <a:xfrm>
            <a:off x="609600" y="427038"/>
            <a:ext cx="8229600" cy="1143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smtClean="0">
                <a:ln>
                  <a:noFill/>
                </a:ln>
                <a:solidFill>
                  <a:schemeClr val="tx1"/>
                </a:solidFill>
                <a:effectLst/>
                <a:uLnTx/>
                <a:uFillTx/>
                <a:latin typeface="+mj-lt"/>
                <a:ea typeface="+mj-ea"/>
                <a:cs typeface="+mj-cs"/>
              </a:rPr>
              <a:t>TEKNIK-TEKNIK MEMAHAMI PERKEMBANGAN ANAK</a:t>
            </a:r>
            <a:br>
              <a:rPr kumimoji="0" lang="en-US" sz="2800" b="1" i="0" u="none" strike="noStrike" kern="1200" cap="none" spc="0" normalizeH="0" baseline="0" noProof="0" smtClean="0">
                <a:ln>
                  <a:noFill/>
                </a:ln>
                <a:solidFill>
                  <a:schemeClr val="tx1"/>
                </a:solidFill>
                <a:effectLst/>
                <a:uLnTx/>
                <a:uFillTx/>
                <a:latin typeface="+mj-lt"/>
                <a:ea typeface="+mj-ea"/>
                <a:cs typeface="+mj-cs"/>
              </a:rPr>
            </a:br>
            <a:r>
              <a:rPr kumimoji="0" lang="en-US" sz="2800" b="0" i="0" u="none" strike="noStrike" kern="1200" cap="none" spc="0" normalizeH="0" baseline="0" noProof="0" smtClean="0">
                <a:ln>
                  <a:noFill/>
                </a:ln>
                <a:solidFill>
                  <a:schemeClr val="tx1"/>
                </a:solidFill>
                <a:effectLst/>
                <a:uLnTx/>
                <a:uFillTx/>
                <a:latin typeface="+mj-lt"/>
                <a:ea typeface="+mj-ea"/>
                <a:cs typeface="+mj-cs"/>
              </a:rPr>
              <a:t>1. TES</a:t>
            </a:r>
            <a:endParaRPr kumimoji="0" lang="en-US"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Content Placeholder 2"/>
          <p:cNvSpPr txBox="1">
            <a:spLocks/>
          </p:cNvSpPr>
          <p:nvPr/>
        </p:nvSpPr>
        <p:spPr>
          <a:xfrm>
            <a:off x="304800" y="1219200"/>
            <a:ext cx="8229600" cy="4525963"/>
          </a:xfrm>
          <a:prstGeom prst="rect">
            <a:avLst/>
          </a:prstGeom>
        </p:spPr>
        <p:txBody>
          <a:bodyPr vert="horz" lIns="91440" tIns="45720" rIns="91440" bIns="45720" rtlCol="0">
            <a:normAutofit fontScale="70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Teknik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atau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sistem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testing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merupakan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usaha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pemahaman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murid</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menggunakan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alat-alat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bersifat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mengungkap</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atau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mentes.Sedangkan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adalah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sebagai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suatu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prosedur</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sistematis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mengobservasi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mengamati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tingkah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laku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individu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melalui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skala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angka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atau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sistem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kategori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Selain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itu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mengandung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pengertian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alat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menentukan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atau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menguji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sesuatu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Penggunaan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teknik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dari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bertujuan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Menilai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kemampuan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belajar</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murid</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Memberikan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belajar</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kepada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murid</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Mengecek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kemampuan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belajar</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Memahami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kesulitan-kesulitan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belajar</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Menilai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efektivitas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keberhasilan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mengajar</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Shertzer</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&amp; Stone; 1971:235)</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1"/>
          <p:cNvSpPr txBox="1">
            <a:spLocks/>
          </p:cNvSpPr>
          <p:nvPr/>
        </p:nvSpPr>
        <p:spPr>
          <a:xfrm>
            <a:off x="609600" y="2286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LANJUTAN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152400" y="1143000"/>
            <a:ext cx="10439400" cy="5135563"/>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itu</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kita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akan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membahas</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satu</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persatu</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457200" marR="0" lvl="1"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1" i="0" u="none" strike="noStrike" kern="1200" cap="none" spc="0" normalizeH="0" baseline="0" noProof="0" dirty="0" smtClean="0">
                <a:ln>
                  <a:noFill/>
                </a:ln>
                <a:solidFill>
                  <a:schemeClr val="tx1"/>
                </a:solidFill>
                <a:effectLst/>
                <a:uLnTx/>
                <a:uFillTx/>
                <a:latin typeface="+mn-lt"/>
                <a:ea typeface="+mn-ea"/>
                <a:cs typeface="+mn-cs"/>
              </a:rPr>
              <a:t>1.1. </a:t>
            </a:r>
            <a:r>
              <a:rPr kumimoji="0" lang="en-US" sz="1600" b="1" i="0" u="none" strike="noStrike" kern="1200" cap="none" spc="0" normalizeH="0" baseline="0" noProof="0" dirty="0" err="1" smtClean="0">
                <a:ln>
                  <a:noFill/>
                </a:ln>
                <a:solidFill>
                  <a:schemeClr val="tx1"/>
                </a:solidFill>
                <a:effectLst/>
                <a:uLnTx/>
                <a:uFillTx/>
                <a:latin typeface="+mn-lt"/>
                <a:ea typeface="+mn-ea"/>
                <a:cs typeface="+mn-cs"/>
              </a:rPr>
              <a:t>Tes</a:t>
            </a:r>
            <a:r>
              <a:rPr kumimoji="0" lang="en-US" sz="16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1" i="0" u="none" strike="noStrike" kern="1200" cap="none" spc="0" normalizeH="0" baseline="0" noProof="0" dirty="0" err="1" smtClean="0">
                <a:ln>
                  <a:noFill/>
                </a:ln>
                <a:solidFill>
                  <a:schemeClr val="tx1"/>
                </a:solidFill>
                <a:effectLst/>
                <a:uLnTx/>
                <a:uFillTx/>
                <a:latin typeface="+mn-lt"/>
                <a:ea typeface="+mn-ea"/>
                <a:cs typeface="+mn-cs"/>
              </a:rPr>
              <a:t>intelegensi</a:t>
            </a:r>
            <a:endParaRPr kumimoji="0" lang="en-US" sz="1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Yaitu</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suatu</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teknik</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atau</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alat</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digunakan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mengungkapkan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tarap</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kemampuan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dasar</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seseorang</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yaitu</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kemampuan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dalam</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berpikir</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bertindak</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menyesuaikan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dirinya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secara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efektif</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Macam-macam</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tes</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intelegensi</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1).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Tes</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intelegensi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umum</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bertujuan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memberikan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gambaran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umum</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tentang</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taraf</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kemampuan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seseorang</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2).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Tes</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intelegensi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khusus</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menggambarkan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taraf</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kemampuan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seseorang</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secara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spesifik</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3).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Tes</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intelegensi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differensial</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memberikan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gambaran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tentang</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kemampuan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seseorang</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dalam</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berbagai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bidang</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memungkinkan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didapatnya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profil</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kemempuan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tersebut</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a:t>
            </a:r>
          </a:p>
          <a:p>
            <a:pPr marL="457200" marR="0" lvl="1"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Manfaat</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tes</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intelegensi</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menganalisis</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berbagai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masalah</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dialami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murid</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b).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membantu</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memahami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sebab</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terjadinya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masalah</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c).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membantu</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memahami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murid</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mempunyai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kemampuan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tinggi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juga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yang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rendah</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d).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menafsirkan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kesulitan-kesulitan</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belajar</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dihadapi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siswa</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Content Placeholder 2"/>
          <p:cNvSpPr txBox="1">
            <a:spLocks/>
          </p:cNvSpPr>
          <p:nvPr/>
        </p:nvSpPr>
        <p:spPr>
          <a:xfrm>
            <a:off x="762000" y="990600"/>
            <a:ext cx="8229600" cy="5029200"/>
          </a:xfrm>
          <a:prstGeom prst="rect">
            <a:avLst/>
          </a:prstGeom>
        </p:spPr>
        <p:txBody>
          <a:bodyPr vert="horz" lIns="91440" tIns="45720" rIns="91440" bIns="45720" rtlCol="0">
            <a:normAutofit fontScale="32500" lnSpcReduction="20000"/>
          </a:bodyPr>
          <a:lstStyle/>
          <a:p>
            <a:pPr marL="457200" marR="0" lvl="1"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400" b="0" i="0" u="none" strike="noStrike" kern="1200" cap="none" spc="0" normalizeH="0" baseline="0" noProof="0" smtClean="0">
                <a:ln>
                  <a:noFill/>
                </a:ln>
                <a:solidFill>
                  <a:schemeClr val="tx1"/>
                </a:solidFill>
                <a:effectLst/>
                <a:uLnTx/>
                <a:uFillTx/>
                <a:latin typeface="+mn-lt"/>
                <a:ea typeface="+mn-ea"/>
                <a:cs typeface="+mn-cs"/>
              </a:rPr>
              <a:t>	</a:t>
            </a:r>
            <a:r>
              <a:rPr kumimoji="0" lang="en-US" sz="6200" b="0" i="0" u="none" strike="noStrike" kern="1200" cap="none" spc="0" normalizeH="0" baseline="0" noProof="0" smtClean="0">
                <a:ln>
                  <a:noFill/>
                </a:ln>
                <a:solidFill>
                  <a:schemeClr val="tx1"/>
                </a:solidFill>
                <a:effectLst/>
                <a:uLnTx/>
                <a:uFillTx/>
                <a:latin typeface="+mn-lt"/>
                <a:ea typeface="+mn-ea"/>
                <a:cs typeface="+mn-cs"/>
              </a:rPr>
              <a:t>1.2. Tes bakat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6200" b="0" i="0" u="none" strike="noStrike" kern="1200" cap="none" spc="0" normalizeH="0" baseline="0" noProof="0" smtClean="0">
                <a:ln>
                  <a:noFill/>
                </a:ln>
                <a:solidFill>
                  <a:schemeClr val="tx1"/>
                </a:solidFill>
                <a:effectLst/>
                <a:uLnTx/>
                <a:uFillTx/>
                <a:latin typeface="+mn-lt"/>
                <a:ea typeface="+mn-ea"/>
                <a:cs typeface="+mn-cs"/>
              </a:rPr>
              <a:t>	Yaitu suatu teknik atau alat yang digunakan untuk mengetahui kecakapan, kemampuan atau keterampilan seseorang dalam bidang tertentu.Tes bakat berguna untuk membantu seseorang dalam membuat rencana dan keputusan yang bijaksana berkenaan dengan pendidikan dan pekerjaan.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6200" b="0" i="0" u="none" strike="noStrike" kern="1200" cap="none" spc="0" normalizeH="0" baseline="0" noProof="0" smtClean="0">
                <a:ln>
                  <a:noFill/>
                </a:ln>
                <a:solidFill>
                  <a:schemeClr val="tx1"/>
                </a:solidFill>
                <a:effectLst/>
                <a:uLnTx/>
                <a:uFillTx/>
                <a:latin typeface="+mn-lt"/>
                <a:ea typeface="+mn-ea"/>
                <a:cs typeface="+mn-cs"/>
              </a:rPr>
              <a:t>Untuk mengetahui bakat seseorang, telah dikembangkan berbagai macam tes seperti:</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6200" b="0" i="0" u="none" strike="noStrike" kern="1200" cap="none" spc="0" normalizeH="0" baseline="0" noProof="0" smtClean="0">
                <a:ln>
                  <a:noFill/>
                </a:ln>
                <a:solidFill>
                  <a:schemeClr val="tx1"/>
                </a:solidFill>
                <a:effectLst/>
                <a:uLnTx/>
                <a:uFillTx/>
                <a:latin typeface="+mn-lt"/>
                <a:ea typeface="+mn-ea"/>
                <a:cs typeface="+mn-cs"/>
              </a:rPr>
              <a:t>1). Rekonik, tes ini mengukur fungsi motorik, persepsi dan berpikir mekanis.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6200" b="0" i="0" u="none" strike="noStrike" kern="1200" cap="none" spc="0" normalizeH="0" baseline="0" noProof="0" smtClean="0">
                <a:ln>
                  <a:noFill/>
                </a:ln>
                <a:solidFill>
                  <a:schemeClr val="tx1"/>
                </a:solidFill>
                <a:effectLst/>
                <a:uLnTx/>
                <a:uFillTx/>
                <a:latin typeface="+mn-lt"/>
                <a:ea typeface="+mn-ea"/>
                <a:cs typeface="+mn-cs"/>
              </a:rPr>
              <a:t>2). Tes bakat musik, tes yang mengukur kemampuan dalam aspek-aspek nada,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6200" b="0" i="0" u="none" strike="noStrike" kern="1200" cap="none" spc="0" normalizeH="0" baseline="0" noProof="0" smtClean="0">
                <a:ln>
                  <a:noFill/>
                </a:ln>
                <a:solidFill>
                  <a:schemeClr val="tx1"/>
                </a:solidFill>
                <a:effectLst/>
                <a:uLnTx/>
                <a:uFillTx/>
                <a:latin typeface="+mn-lt"/>
                <a:ea typeface="+mn-ea"/>
                <a:cs typeface="+mn-cs"/>
              </a:rPr>
              <a:t>      suara, ritme, warna bunyi dan memori.</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6200" b="0" i="0" u="none" strike="noStrike" kern="1200" cap="none" spc="0" normalizeH="0" baseline="0" noProof="0" smtClean="0">
                <a:ln>
                  <a:noFill/>
                </a:ln>
                <a:solidFill>
                  <a:schemeClr val="tx1"/>
                </a:solidFill>
                <a:effectLst/>
                <a:uLnTx/>
                <a:uFillTx/>
                <a:latin typeface="+mn-lt"/>
                <a:ea typeface="+mn-ea"/>
                <a:cs typeface="+mn-cs"/>
              </a:rPr>
              <a:t>3). Tes bakat artistik, yaitu kemampuan menggambar, melikis dan meripa.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6200" b="0" i="0" u="none" strike="noStrike" kern="1200" cap="none" spc="0" normalizeH="0" baseline="0" noProof="0" smtClean="0">
                <a:ln>
                  <a:noFill/>
                </a:ln>
                <a:solidFill>
                  <a:schemeClr val="tx1"/>
                </a:solidFill>
                <a:effectLst/>
                <a:uLnTx/>
                <a:uFillTx/>
                <a:latin typeface="+mn-lt"/>
                <a:ea typeface="+mn-ea"/>
                <a:cs typeface="+mn-cs"/>
              </a:rPr>
              <a:t>4). Tes bakat krelikal (perkantoran), yaitu tes mengukur kecepatan dan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6200" b="0" i="0" u="none" strike="noStrike" kern="1200" cap="none" spc="0" normalizeH="0" baseline="0" noProof="0" smtClean="0">
                <a:ln>
                  <a:noFill/>
                </a:ln>
                <a:solidFill>
                  <a:schemeClr val="tx1"/>
                </a:solidFill>
                <a:effectLst/>
                <a:uLnTx/>
                <a:uFillTx/>
                <a:latin typeface="+mn-lt"/>
                <a:ea typeface="+mn-ea"/>
                <a:cs typeface="+mn-cs"/>
              </a:rPr>
              <a:t>      ketelitian.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6200" b="0" i="0" u="none" strike="noStrike" kern="1200" cap="none" spc="0" normalizeH="0" baseline="0" noProof="0" smtClean="0">
                <a:ln>
                  <a:noFill/>
                </a:ln>
                <a:solidFill>
                  <a:schemeClr val="tx1"/>
                </a:solidFill>
                <a:effectLst/>
                <a:uLnTx/>
                <a:uFillTx/>
                <a:latin typeface="+mn-lt"/>
                <a:ea typeface="+mn-ea"/>
                <a:cs typeface="+mn-cs"/>
              </a:rPr>
              <a:t>5). Tes bakat multifaktor, tes yang mengukur berbagai kemampuan khusus.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6200" b="0" i="0" u="none" strike="noStrike" kern="1200" cap="none" spc="0" normalizeH="0" baseline="0" noProof="0" smtClean="0">
                <a:ln>
                  <a:noFill/>
                </a:ln>
                <a:solidFill>
                  <a:schemeClr val="tx1"/>
                </a:solidFill>
                <a:effectLst/>
                <a:uLnTx/>
                <a:uFillTx/>
                <a:latin typeface="+mn-lt"/>
                <a:ea typeface="+mn-ea"/>
                <a:cs typeface="+mn-cs"/>
              </a:rPr>
              <a:t>      Tes ini mengukur beberapa kemampuan khusus diantaranya yaitu:</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LANJUTAN……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609600" y="1447800"/>
            <a:ext cx="8229600" cy="4525963"/>
          </a:xfrm>
          <a:prstGeom prst="rect">
            <a:avLst/>
          </a:prstGeom>
        </p:spPr>
        <p:txBody>
          <a:bodyPr vert="horz" lIns="91440" tIns="45720" rIns="91440" bIns="45720" rtlCol="0">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Tes ini mengukur beberapa kemampuan khusus diantaranya yaitu:</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Berpikir verbal, yang memngungkapkan kemampuan nalar secara verbal.</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Kemampuan bilangan, kemampuan berpikir yang menggunakan angka-angka.</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Berpikir abstrak, kemampuan berpikir dengan nalar yang bersifat nonverbal tanpa angka-angka.</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Berpikir mekanik, kemempuan serta pemahaman mengenai huku-hukum yang mendasari alat-alat, mesin-mesin, dan gerakan-gerakan.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1"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0" cap="none" spc="0" normalizeH="0" baseline="0" noProof="0" smtClean="0">
                <a:ln>
                  <a:noFill/>
                </a:ln>
                <a:solidFill>
                  <a:sysClr val="windowText" lastClr="000000"/>
                </a:solidFill>
                <a:effectLst/>
                <a:uLnTx/>
                <a:uFillTx/>
              </a:rPr>
              <a:t>1.3.Tes kepribadian</a:t>
            </a:r>
            <a:endParaRPr kumimoji="0" lang="en-US" sz="2400" b="1" i="0" u="none" strike="noStrike" kern="0" cap="none" spc="0" normalizeH="0" baseline="0" noProof="0" dirty="0">
              <a:ln>
                <a:noFill/>
              </a:ln>
              <a:solidFill>
                <a:sysClr val="windowText" lastClr="000000"/>
              </a:solidFill>
              <a:effectLst/>
              <a:uLnTx/>
              <a:uFillTx/>
            </a:endParaRPr>
          </a:p>
        </p:txBody>
      </p:sp>
      <p:sp>
        <p:nvSpPr>
          <p:cNvPr id="6" name="Content Placeholder 2"/>
          <p:cNvSpPr txBox="1">
            <a:spLocks/>
          </p:cNvSpPr>
          <p:nvPr/>
        </p:nvSpPr>
        <p:spPr>
          <a:xfrm>
            <a:off x="609600" y="1752600"/>
            <a:ext cx="8229600" cy="4525963"/>
          </a:xfrm>
          <a:prstGeom prst="rect">
            <a:avLst/>
          </a:prstGeom>
        </p:spPr>
        <p:txBody>
          <a:bodyPr vert="horz" lIns="91440" tIns="45720" rIns="91440" bIns="45720" rtlCol="0">
            <a:normAutofit fontScale="85000" lnSpcReduction="20000"/>
          </a:bodyPr>
          <a:lstStyle/>
          <a:p>
            <a:pPr marL="457200" marR="0" lvl="1"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en-US" sz="2800" b="1" i="0" u="none" strike="noStrike" kern="1200" cap="none" spc="0" normalizeH="0" baseline="0" noProof="0" smtClean="0">
                <a:ln>
                  <a:noFill/>
                </a:ln>
                <a:solidFill>
                  <a:schemeClr val="tx1"/>
                </a:solidFill>
                <a:effectLst/>
                <a:uLnTx/>
                <a:uFillTx/>
                <a:latin typeface="+mn-lt"/>
                <a:ea typeface="+mn-ea"/>
                <a:cs typeface="+mn-cs"/>
              </a:rPr>
              <a:t>1.3.Tes kepribadian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Yaitu suatu tes untuk mengetahui kepribadian seseorang yang terorganisasi secara dinamis dan sistem-sistem psikologis dalam sisi individu yang menentukan penyesuaian-penyesuain yang unik dengan lingkungan.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Kepribadian dapat diukur dengan jalan melihat: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Apa yang seseorang katakan tentang keadaan dirinya sendiri.</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Apa yang orang lain katakan tentang keadaan diri seseorang.</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Apa yang seseorang lakukan dalam situasi tertentu.</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Content Placeholder 2"/>
          <p:cNvSpPr txBox="1">
            <a:spLocks/>
          </p:cNvSpPr>
          <p:nvPr/>
        </p:nvSpPr>
        <p:spPr>
          <a:xfrm>
            <a:off x="457200" y="609600"/>
            <a:ext cx="8229600" cy="4525963"/>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smtClean="0">
                <a:ln>
                  <a:noFill/>
                </a:ln>
                <a:solidFill>
                  <a:schemeClr val="tx1"/>
                </a:solidFill>
                <a:effectLst/>
                <a:uLnTx/>
                <a:uFillTx/>
                <a:latin typeface="+mn-lt"/>
                <a:ea typeface="+mn-ea"/>
                <a:cs typeface="+mn-cs"/>
              </a:rPr>
              <a:t>1.4 Tes prestasi belajar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Yaitu suatu alat (tes) yang disusun untuk mengukur hasil-hasil pengajaran.Tujuan utama penggunaan tes prestasi belajar adalah agar guru dapat membuat keputusan-keputusan seleksi dan klasifikasi serta menentukan keefektifan pengajaran.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Tes ini meliputi:</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1). Tes diagnostik,yang dirancang agar guru dapat mengetahui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letak kesulitan murid, terutama dalam berhitung dan membaca.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2). Tes prestasi belajar kelompok yang baku.</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3). Tes prestasi belajar yang disusun guru.</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1"/>
          <p:cNvSpPr txBox="1">
            <a:spLocks/>
          </p:cNvSpPr>
          <p:nvPr/>
        </p:nvSpPr>
        <p:spPr>
          <a:xfrm>
            <a:off x="609600" y="427038"/>
            <a:ext cx="8229600" cy="1143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smtClean="0">
                <a:ln>
                  <a:noFill/>
                </a:ln>
                <a:solidFill>
                  <a:schemeClr val="tx1"/>
                </a:solidFill>
                <a:effectLst/>
                <a:uLnTx/>
                <a:uFillTx/>
                <a:latin typeface="+mj-lt"/>
                <a:ea typeface="+mj-ea"/>
                <a:cs typeface="+mj-cs"/>
              </a:rPr>
              <a:t>2. </a:t>
            </a:r>
            <a:r>
              <a:rPr kumimoji="0" lang="en-US" sz="1800" b="1" i="0" u="none" strike="noStrike" kern="1200" cap="none" spc="0" normalizeH="0" baseline="0" noProof="0" smtClean="0">
                <a:ln>
                  <a:noFill/>
                </a:ln>
                <a:solidFill>
                  <a:schemeClr val="tx1"/>
                </a:solidFill>
                <a:effectLst/>
                <a:uLnTx/>
                <a:uFillTx/>
                <a:latin typeface="+mj-lt"/>
                <a:ea typeface="+mj-ea"/>
                <a:cs typeface="+mj-cs"/>
              </a:rPr>
              <a:t>Non-tes</a:t>
            </a:r>
            <a:r>
              <a:rPr kumimoji="0" lang="en-US" sz="1800" b="0" i="0" u="none" strike="noStrike" kern="1200" cap="none" spc="0" normalizeH="0" baseline="0" noProof="0" smtClean="0">
                <a:ln>
                  <a:noFill/>
                </a:ln>
                <a:solidFill>
                  <a:schemeClr val="tx1"/>
                </a:solidFill>
                <a:effectLst/>
                <a:uLnTx/>
                <a:uFillTx/>
                <a:latin typeface="+mj-lt"/>
                <a:ea typeface="+mj-ea"/>
                <a:cs typeface="+mj-cs"/>
              </a:rPr>
              <a:t/>
            </a:r>
            <a:br>
              <a:rPr kumimoji="0" lang="en-US" sz="1800" b="0" i="0" u="none" strike="noStrike" kern="1200" cap="none" spc="0" normalizeH="0" baseline="0" noProof="0" smtClean="0">
                <a:ln>
                  <a:noFill/>
                </a:ln>
                <a:solidFill>
                  <a:schemeClr val="tx1"/>
                </a:solidFill>
                <a:effectLst/>
                <a:uLnTx/>
                <a:uFillTx/>
                <a:latin typeface="+mj-lt"/>
                <a:ea typeface="+mj-ea"/>
                <a:cs typeface="+mj-cs"/>
              </a:rPr>
            </a:br>
            <a:r>
              <a:rPr kumimoji="0" lang="en-US" sz="1800" b="0" i="0" u="none" strike="noStrike" kern="1200" cap="none" spc="0" normalizeH="0" baseline="0" noProof="0" smtClean="0">
                <a:ln>
                  <a:noFill/>
                </a:ln>
                <a:solidFill>
                  <a:schemeClr val="tx1"/>
                </a:solidFill>
                <a:effectLst/>
                <a:uLnTx/>
                <a:uFillTx/>
                <a:latin typeface="+mj-lt"/>
                <a:ea typeface="+mj-ea"/>
                <a:cs typeface="+mj-cs"/>
              </a:rPr>
              <a:t>Teknik non-tes merupakan prosedur mengumpulkan data untuk memahami pribadi siswa pada umumnya bersifat kualitatif.</a:t>
            </a:r>
            <a:br>
              <a:rPr kumimoji="0" lang="en-US" sz="1800" b="0" i="0" u="none" strike="noStrike" kern="1200" cap="none" spc="0" normalizeH="0" baseline="0" noProof="0" smtClean="0">
                <a:ln>
                  <a:noFill/>
                </a:ln>
                <a:solidFill>
                  <a:schemeClr val="tx1"/>
                </a:solidFill>
                <a:effectLst/>
                <a:uLnTx/>
                <a:uFillTx/>
                <a:latin typeface="+mj-lt"/>
                <a:ea typeface="+mj-ea"/>
                <a:cs typeface="+mj-cs"/>
              </a:rPr>
            </a:br>
            <a:endParaRPr kumimoji="0" lang="en-US" sz="18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609600" y="1524000"/>
            <a:ext cx="8229600" cy="4525963"/>
          </a:xfrm>
          <a:prstGeom prst="rect">
            <a:avLst/>
          </a:prstGeom>
        </p:spPr>
        <p:txBody>
          <a:bodyPr vert="horz" lIns="91440" tIns="45720" rIns="91440" bIns="45720" rtlCol="0">
            <a:normAutofit fontScale="55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Beberapa macam teknik non-tes diantaranya yaitu:</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0" i="0" u="none" strike="noStrike" kern="1200" cap="none" spc="0" normalizeH="0" baseline="0" noProof="0" smtClean="0">
                <a:ln>
                  <a:noFill/>
                </a:ln>
                <a:solidFill>
                  <a:schemeClr val="tx1"/>
                </a:solidFill>
                <a:effectLst/>
                <a:uLnTx/>
                <a:uFillTx/>
                <a:latin typeface="+mn-lt"/>
                <a:ea typeface="+mn-ea"/>
                <a:cs typeface="+mn-cs"/>
              </a:rPr>
              <a:t>2.1.  Observasi (pengamatan)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Yaitu teknik atau cara mengamati suatu keadaan atau suatu kegiatan (tingkah laku). Yang paling berperan disini adalah panca indra atau pengindraan terutama indra penglihatan, dan memiliki ciri-ciri sebagai berikut:</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dilakukan sesuai dengan tujuan yang dirumuskan terlebih dahulu</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direncanakan secara sistematis</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hasilnya dicatat dan diolah sesuai tujuan</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perlu diperiksa ketelitiannya.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Teknik observasi ini dapat dikelompokan kedalam beberapa jenis yaitu:</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Observasi sehari-hari</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Observasi sistematis</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Observasi partisipatif, disini pengamat ikut serta dalam kegiatan yang dilakukan oleh orang yang damati.</a:t>
            </a:r>
          </a:p>
          <a:p>
            <a:pPr marL="971550" marR="0" lvl="1"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Observasi nonpartisifatif, disini pengamat tidak ikut serta dalam kegiatan yang dilakukan oleh orang yang diamati.</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91</Words>
  <Application>Microsoft Office PowerPoint</Application>
  <PresentationFormat>On-screen Show (4:3)</PresentationFormat>
  <Paragraphs>148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TERAPI</dc:creator>
  <cp:lastModifiedBy>TERAPI</cp:lastModifiedBy>
  <cp:revision>7</cp:revision>
  <dcterms:created xsi:type="dcterms:W3CDTF">2017-10-21T11:46:03Z</dcterms:created>
  <dcterms:modified xsi:type="dcterms:W3CDTF">2017-10-21T13:14:10Z</dcterms:modified>
</cp:coreProperties>
</file>