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89" r:id="rId4"/>
    <p:sldId id="295" r:id="rId5"/>
    <p:sldId id="294" r:id="rId6"/>
    <p:sldId id="29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74"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619FC7-F74B-427F-9071-098E4ECD7079}" type="datetimeFigureOut">
              <a:rPr lang="en-US" smtClean="0"/>
              <a:pPr/>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19FC7-F74B-427F-9071-098E4ECD7079}" type="datetimeFigureOut">
              <a:rPr lang="en-US" smtClean="0"/>
              <a:pPr/>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19FC7-F74B-427F-9071-098E4ECD7079}" type="datetimeFigureOut">
              <a:rPr lang="en-US" smtClean="0"/>
              <a:pPr/>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19FC7-F74B-427F-9071-098E4ECD7079}" type="datetimeFigureOut">
              <a:rPr lang="en-US" smtClean="0"/>
              <a:pPr/>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619FC7-F74B-427F-9071-098E4ECD7079}" type="datetimeFigureOut">
              <a:rPr lang="en-US" smtClean="0"/>
              <a:pPr/>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619FC7-F74B-427F-9071-098E4ECD7079}" type="datetimeFigureOut">
              <a:rPr lang="en-US" smtClean="0"/>
              <a:pPr/>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619FC7-F74B-427F-9071-098E4ECD7079}" type="datetimeFigureOut">
              <a:rPr lang="en-US" smtClean="0"/>
              <a:pPr/>
              <a:t>10/21/2017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619FC7-F74B-427F-9071-098E4ECD7079}" type="datetimeFigureOut">
              <a:rPr lang="en-US" smtClean="0"/>
              <a:pPr/>
              <a:t>10/21/2017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619FC7-F74B-427F-9071-098E4ECD7079}" type="datetimeFigureOut">
              <a:rPr lang="en-US" smtClean="0"/>
              <a:pPr/>
              <a:t>10/21/2017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19FC7-F74B-427F-9071-098E4ECD7079}" type="datetimeFigureOut">
              <a:rPr lang="en-US" smtClean="0"/>
              <a:pPr/>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19FC7-F74B-427F-9071-098E4ECD7079}" type="datetimeFigureOut">
              <a:rPr lang="en-US" smtClean="0"/>
              <a:pPr/>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6EBAA-E651-4E07-905B-4CAC4D1B3C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619FC7-F74B-427F-9071-098E4ECD7079}" type="datetimeFigureOut">
              <a:rPr lang="en-US" smtClean="0"/>
              <a:pPr/>
              <a:t>10/21/2017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6EBAA-E651-4E07-905B-4CAC4D1B3C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C:\Users\arsil\Desktop\Smartcreative.jpg"/>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l="1051" r="800" b="504"/>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4"/>
          <p:cNvSpPr/>
          <p:nvPr/>
        </p:nvSpPr>
        <p:spPr>
          <a:xfrm>
            <a:off x="3505200" y="3352800"/>
            <a:ext cx="5410200" cy="1846659"/>
          </a:xfrm>
          <a:prstGeom prst="rect">
            <a:avLst/>
          </a:prstGeom>
        </p:spPr>
        <p:txBody>
          <a:bodyPr wrap="square">
            <a:spAutoFit/>
          </a:bodyPr>
          <a:lstStyle/>
          <a:p>
            <a:pPr algn="ctr"/>
            <a:r>
              <a:rPr lang="en-US" sz="2000" b="1" dirty="0" err="1" smtClean="0">
                <a:solidFill>
                  <a:schemeClr val="bg1"/>
                </a:solidFill>
              </a:rPr>
              <a:t>Masalah</a:t>
            </a:r>
            <a:r>
              <a:rPr lang="en-US" sz="2000" b="1" dirty="0" smtClean="0">
                <a:solidFill>
                  <a:schemeClr val="bg1"/>
                </a:solidFill>
              </a:rPr>
              <a:t> yang </a:t>
            </a:r>
            <a:r>
              <a:rPr lang="en-US" sz="2000" b="1" dirty="0" err="1" smtClean="0">
                <a:solidFill>
                  <a:schemeClr val="bg1"/>
                </a:solidFill>
              </a:rPr>
              <a:t>Sering</a:t>
            </a:r>
            <a:r>
              <a:rPr lang="en-US" sz="2000" b="1" dirty="0" smtClean="0">
                <a:solidFill>
                  <a:schemeClr val="bg1"/>
                </a:solidFill>
              </a:rPr>
              <a:t> </a:t>
            </a:r>
            <a:r>
              <a:rPr lang="en-US" sz="2000" b="1" dirty="0" err="1" smtClean="0">
                <a:solidFill>
                  <a:schemeClr val="bg1"/>
                </a:solidFill>
              </a:rPr>
              <a:t>Dialami</a:t>
            </a:r>
            <a:r>
              <a:rPr lang="en-US" sz="2000" b="1" dirty="0" smtClean="0">
                <a:solidFill>
                  <a:schemeClr val="bg1"/>
                </a:solidFill>
              </a:rPr>
              <a:t> </a:t>
            </a:r>
            <a:r>
              <a:rPr lang="en-US" sz="2000" b="1" dirty="0" err="1" smtClean="0">
                <a:solidFill>
                  <a:schemeClr val="bg1"/>
                </a:solidFill>
              </a:rPr>
              <a:t>Siswa</a:t>
            </a:r>
            <a:r>
              <a:rPr lang="en-US" sz="2000" b="1" dirty="0" smtClean="0">
                <a:solidFill>
                  <a:schemeClr val="bg1"/>
                </a:solidFill>
              </a:rPr>
              <a:t> SD </a:t>
            </a:r>
            <a:r>
              <a:rPr lang="en-US" sz="2000" b="1" dirty="0" err="1" smtClean="0">
                <a:solidFill>
                  <a:schemeClr val="bg1"/>
                </a:solidFill>
              </a:rPr>
              <a:t>dalam</a:t>
            </a:r>
            <a:r>
              <a:rPr lang="en-US" sz="2000" b="1" dirty="0" smtClean="0">
                <a:solidFill>
                  <a:schemeClr val="bg1"/>
                </a:solidFill>
              </a:rPr>
              <a:t> </a:t>
            </a:r>
            <a:r>
              <a:rPr lang="en-US" sz="2000" b="1" dirty="0" err="1" smtClean="0">
                <a:solidFill>
                  <a:schemeClr val="bg1"/>
                </a:solidFill>
              </a:rPr>
              <a:t>Kegiatan</a:t>
            </a:r>
            <a:r>
              <a:rPr lang="en-US" sz="2000" b="1" dirty="0" smtClean="0">
                <a:solidFill>
                  <a:schemeClr val="bg1"/>
                </a:solidFill>
              </a:rPr>
              <a:t> </a:t>
            </a:r>
            <a:r>
              <a:rPr lang="en-US" sz="2000" b="1" dirty="0" err="1" smtClean="0">
                <a:solidFill>
                  <a:schemeClr val="bg1"/>
                </a:solidFill>
              </a:rPr>
              <a:t>Belajar</a:t>
            </a:r>
            <a:endParaRPr lang="en-US" sz="2000" b="1" dirty="0" smtClean="0">
              <a:solidFill>
                <a:schemeClr val="bg1"/>
              </a:solidFill>
            </a:endParaRPr>
          </a:p>
          <a:p>
            <a:pPr algn="ctr"/>
            <a:r>
              <a:rPr lang="en-US" sz="2000" b="1" smtClean="0">
                <a:solidFill>
                  <a:schemeClr val="bg1"/>
                </a:solidFill>
              </a:rPr>
              <a:t>PERTEMUAN </a:t>
            </a:r>
            <a:r>
              <a:rPr lang="en-US" sz="2000" b="1" smtClean="0">
                <a:solidFill>
                  <a:schemeClr val="bg1"/>
                </a:solidFill>
              </a:rPr>
              <a:t>TUJUH</a:t>
            </a:r>
            <a:endParaRPr lang="en-US" sz="2000" b="1" dirty="0" smtClean="0">
              <a:solidFill>
                <a:schemeClr val="bg1"/>
              </a:solidFill>
            </a:endParaRPr>
          </a:p>
          <a:p>
            <a:pPr algn="ctr"/>
            <a:r>
              <a:rPr lang="id-ID" altLang="id-ID" b="1" dirty="0" smtClean="0">
                <a:solidFill>
                  <a:schemeClr val="bg1"/>
                </a:solidFill>
                <a:latin typeface="Times New Roman" pitchFamily="18" charset="0"/>
                <a:cs typeface="Times New Roman" pitchFamily="18" charset="0"/>
              </a:rPr>
              <a:t>Dr. </a:t>
            </a:r>
            <a:r>
              <a:rPr lang="en-US" altLang="id-ID" b="1" dirty="0" smtClean="0">
                <a:solidFill>
                  <a:schemeClr val="bg1"/>
                </a:solidFill>
                <a:latin typeface="Times New Roman" pitchFamily="18" charset="0"/>
                <a:cs typeface="Times New Roman" pitchFamily="18" charset="0"/>
              </a:rPr>
              <a:t>H. SUPANDI, </a:t>
            </a:r>
            <a:r>
              <a:rPr lang="en-US" altLang="id-ID" b="1" dirty="0" err="1" smtClean="0">
                <a:solidFill>
                  <a:schemeClr val="bg1"/>
                </a:solidFill>
                <a:latin typeface="Times New Roman" pitchFamily="18" charset="0"/>
                <a:cs typeface="Times New Roman" pitchFamily="18" charset="0"/>
              </a:rPr>
              <a:t>S.Pd</a:t>
            </a:r>
            <a:r>
              <a:rPr lang="en-US" altLang="id-ID" b="1" dirty="0" smtClean="0">
                <a:solidFill>
                  <a:schemeClr val="bg1"/>
                </a:solidFill>
                <a:latin typeface="Times New Roman" pitchFamily="18" charset="0"/>
                <a:cs typeface="Times New Roman" pitchFamily="18" charset="0"/>
              </a:rPr>
              <a:t>. MA</a:t>
            </a:r>
          </a:p>
          <a:p>
            <a:pPr algn="ctr"/>
            <a:r>
              <a:rPr lang="id-ID" altLang="id-ID" b="1" dirty="0" smtClean="0">
                <a:solidFill>
                  <a:schemeClr val="bg1"/>
                </a:solidFill>
                <a:latin typeface="Times New Roman" pitchFamily="18" charset="0"/>
                <a:cs typeface="Times New Roman" pitchFamily="18" charset="0"/>
              </a:rPr>
              <a:t>PGSD - FKIP</a:t>
            </a:r>
            <a:endParaRPr lang="en-US" altLang="id-ID" b="1" dirty="0" smtClean="0">
              <a:solidFill>
                <a:schemeClr val="bg1"/>
              </a:solidFill>
              <a:latin typeface="Times New Roman" pitchFamily="18" charset="0"/>
              <a:cs typeface="Times New Roman" pitchFamily="18" charset="0"/>
            </a:endParaRPr>
          </a:p>
          <a:p>
            <a:pPr algn="ctr"/>
            <a:endParaRPr lang="en-US" b="1" dirty="0" smtClean="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Content Placeholder 5"/>
          <p:cNvSpPr txBox="1">
            <a:spLocks/>
          </p:cNvSpPr>
          <p:nvPr/>
        </p:nvSpPr>
        <p:spPr>
          <a:xfrm>
            <a:off x="457200" y="1524000"/>
            <a:ext cx="8229600" cy="46021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2200" b="0" i="0" u="none" strike="noStrike" kern="1200" cap="none" spc="0" normalizeH="0" baseline="0" noProof="0" dirty="0" smtClean="0">
              <a:ln>
                <a:noFill/>
              </a:ln>
              <a:solidFill>
                <a:schemeClr val="tx1">
                  <a:tint val="75000"/>
                </a:schemeClr>
              </a:solidFill>
              <a:effectLst/>
              <a:uLnTx/>
              <a:uFillTx/>
              <a:latin typeface="Arial" charset="0"/>
              <a:ea typeface="+mn-ea"/>
              <a:cs typeface="Arial" charset="0"/>
            </a:endParaRPr>
          </a:p>
        </p:txBody>
      </p:sp>
      <p:sp>
        <p:nvSpPr>
          <p:cNvPr id="13" name="Title 5"/>
          <p:cNvSpPr txBox="1">
            <a:spLocks/>
          </p:cNvSpPr>
          <p:nvPr/>
        </p:nvSpPr>
        <p:spPr>
          <a:xfrm>
            <a:off x="533400" y="914400"/>
            <a:ext cx="8229600" cy="685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Arial" charset="0"/>
                <a:ea typeface="+mj-ea"/>
                <a:cs typeface="Arial" charset="0"/>
              </a:rPr>
              <a:t>KEMAMPUAN AKHIR YANG DIHARAPKAN</a:t>
            </a:r>
            <a:endParaRPr kumimoji="0" lang="en-US" sz="3200" b="0" i="0" u="none" strike="noStrike" kern="1200" cap="none" spc="0" normalizeH="0" baseline="0" noProof="0" dirty="0" smtClean="0">
              <a:ln>
                <a:noFill/>
              </a:ln>
              <a:solidFill>
                <a:schemeClr val="tx1"/>
              </a:solidFill>
              <a:effectLst/>
              <a:uLnTx/>
              <a:uFillTx/>
              <a:latin typeface="Arial" charset="0"/>
              <a:ea typeface="+mj-ea"/>
              <a:cs typeface="Arial" charset="0"/>
            </a:endParaRPr>
          </a:p>
        </p:txBody>
      </p:sp>
      <p:sp>
        <p:nvSpPr>
          <p:cNvPr id="16" name="Rectangle 15"/>
          <p:cNvSpPr/>
          <p:nvPr/>
        </p:nvSpPr>
        <p:spPr>
          <a:xfrm>
            <a:off x="152400" y="1905000"/>
            <a:ext cx="6248400" cy="3231654"/>
          </a:xfrm>
          <a:prstGeom prst="rect">
            <a:avLst/>
          </a:prstGeom>
        </p:spPr>
        <p:txBody>
          <a:bodyPr wrap="square">
            <a:spAutoFit/>
          </a:bodyPr>
          <a:lstStyle/>
          <a:p>
            <a:r>
              <a:rPr lang="en-US" sz="2400" dirty="0" err="1" smtClean="0">
                <a:latin typeface="Arial" charset="0"/>
                <a:cs typeface="Arial" charset="0"/>
              </a:rPr>
              <a:t>Pokok</a:t>
            </a:r>
            <a:r>
              <a:rPr lang="en-US" sz="2400" dirty="0" smtClean="0">
                <a:latin typeface="Arial" charset="0"/>
                <a:cs typeface="Arial" charset="0"/>
              </a:rPr>
              <a:t> </a:t>
            </a:r>
            <a:r>
              <a:rPr lang="en-US" sz="2400" dirty="0" err="1" smtClean="0">
                <a:latin typeface="Arial" charset="0"/>
                <a:cs typeface="Arial" charset="0"/>
              </a:rPr>
              <a:t>Bahasan</a:t>
            </a:r>
            <a:r>
              <a:rPr lang="en-US" sz="2400" dirty="0" smtClean="0"/>
              <a:t> </a:t>
            </a:r>
            <a:r>
              <a:rPr lang="en-US" sz="2400" dirty="0" err="1" smtClean="0"/>
              <a:t>Masalah</a:t>
            </a:r>
            <a:r>
              <a:rPr lang="en-US" sz="2400" dirty="0" smtClean="0"/>
              <a:t> yang </a:t>
            </a:r>
            <a:r>
              <a:rPr lang="en-US" sz="2400" dirty="0" err="1" smtClean="0"/>
              <a:t>Sering</a:t>
            </a:r>
            <a:r>
              <a:rPr lang="en-US" sz="2400" dirty="0" smtClean="0"/>
              <a:t> </a:t>
            </a:r>
            <a:r>
              <a:rPr lang="en-US" sz="2400" dirty="0" err="1" smtClean="0"/>
              <a:t>Dialami</a:t>
            </a:r>
            <a:r>
              <a:rPr lang="en-US" sz="2400" dirty="0" smtClean="0"/>
              <a:t> </a:t>
            </a:r>
            <a:r>
              <a:rPr lang="en-US" sz="2400" dirty="0" err="1" smtClean="0"/>
              <a:t>Siswa</a:t>
            </a:r>
            <a:r>
              <a:rPr lang="en-US" sz="2400" dirty="0" smtClean="0"/>
              <a:t> SD </a:t>
            </a:r>
            <a:r>
              <a:rPr lang="en-US" sz="2400" dirty="0" err="1" smtClean="0"/>
              <a:t>dalam</a:t>
            </a:r>
            <a:r>
              <a:rPr lang="en-US" sz="2400" dirty="0" smtClean="0"/>
              <a:t> </a:t>
            </a:r>
            <a:r>
              <a:rPr lang="en-US" sz="2400" dirty="0" err="1" smtClean="0"/>
              <a:t>Kegiatan</a:t>
            </a:r>
            <a:r>
              <a:rPr lang="en-US" sz="2400" dirty="0" smtClean="0"/>
              <a:t> </a:t>
            </a:r>
            <a:r>
              <a:rPr lang="en-US" sz="2400" dirty="0" err="1" smtClean="0"/>
              <a:t>Belajar</a:t>
            </a:r>
            <a:endParaRPr lang="en-US" sz="2400" dirty="0" smtClean="0"/>
          </a:p>
          <a:p>
            <a:r>
              <a:rPr lang="en-US" sz="2400" dirty="0" err="1" smtClean="0"/>
              <a:t>Pertemuan</a:t>
            </a:r>
            <a:r>
              <a:rPr lang="en-US" sz="2400" dirty="0" smtClean="0"/>
              <a:t> 7</a:t>
            </a:r>
          </a:p>
          <a:p>
            <a:r>
              <a:rPr lang="en-US" sz="2400" dirty="0" err="1" smtClean="0"/>
              <a:t>Dosen</a:t>
            </a:r>
            <a:r>
              <a:rPr lang="en-US" sz="2400" dirty="0" smtClean="0"/>
              <a:t> : Dr. H. </a:t>
            </a:r>
            <a:r>
              <a:rPr lang="en-US" sz="2400" dirty="0" err="1" smtClean="0"/>
              <a:t>Supandi</a:t>
            </a:r>
            <a:r>
              <a:rPr lang="en-US" sz="2400" dirty="0" smtClean="0"/>
              <a:t>, </a:t>
            </a:r>
            <a:r>
              <a:rPr lang="en-US" sz="2400" dirty="0" err="1" smtClean="0"/>
              <a:t>S.Pd</a:t>
            </a:r>
            <a:r>
              <a:rPr lang="en-US" sz="2400" dirty="0" smtClean="0"/>
              <a:t>. MA</a:t>
            </a:r>
          </a:p>
          <a:p>
            <a:r>
              <a:rPr lang="en-US" sz="2400" dirty="0" err="1" smtClean="0"/>
              <a:t>Prodi</a:t>
            </a:r>
            <a:r>
              <a:rPr lang="en-US" sz="2400" dirty="0" smtClean="0"/>
              <a:t>   : </a:t>
            </a:r>
            <a:r>
              <a:rPr lang="en-US" sz="2400" dirty="0" err="1" smtClean="0"/>
              <a:t>Pendidikan</a:t>
            </a:r>
            <a:r>
              <a:rPr lang="en-US" sz="2400" dirty="0" smtClean="0"/>
              <a:t> Guru </a:t>
            </a:r>
            <a:r>
              <a:rPr lang="en-US" sz="2400" dirty="0" err="1" smtClean="0"/>
              <a:t>sekolah</a:t>
            </a:r>
            <a:r>
              <a:rPr lang="en-US" sz="2400" dirty="0" smtClean="0"/>
              <a:t> </a:t>
            </a:r>
            <a:r>
              <a:rPr lang="en-US" sz="2400" dirty="0" err="1" smtClean="0"/>
              <a:t>Dasar</a:t>
            </a:r>
            <a:endParaRPr lang="en-US" sz="2400" dirty="0" smtClean="0"/>
          </a:p>
          <a:p>
            <a:r>
              <a:rPr lang="en-US" sz="2400" dirty="0" err="1" smtClean="0"/>
              <a:t>Fakultas</a:t>
            </a:r>
            <a:r>
              <a:rPr lang="en-US" sz="2400" dirty="0" smtClean="0"/>
              <a:t> </a:t>
            </a:r>
            <a:r>
              <a:rPr lang="en-US" sz="2400" dirty="0" err="1" smtClean="0"/>
              <a:t>Ilmu</a:t>
            </a:r>
            <a:r>
              <a:rPr lang="en-US" sz="2400" dirty="0" smtClean="0"/>
              <a:t> </a:t>
            </a:r>
            <a:r>
              <a:rPr lang="en-US" sz="2400" dirty="0" err="1" smtClean="0"/>
              <a:t>Pendidikan</a:t>
            </a:r>
            <a:r>
              <a:rPr lang="en-US" sz="2400" dirty="0" smtClean="0"/>
              <a:t> </a:t>
            </a:r>
            <a:r>
              <a:rPr lang="en-US" sz="2400" dirty="0" err="1" smtClean="0"/>
              <a:t>dan</a:t>
            </a:r>
            <a:r>
              <a:rPr lang="en-US" sz="2400" dirty="0" smtClean="0"/>
              <a:t> </a:t>
            </a:r>
            <a:r>
              <a:rPr lang="en-US" sz="2400" dirty="0" err="1" smtClean="0"/>
              <a:t>Keguruan</a:t>
            </a:r>
            <a:r>
              <a:rPr lang="en-US" sz="2400" dirty="0" smtClean="0"/>
              <a:t>  </a:t>
            </a:r>
          </a:p>
          <a:p>
            <a:endParaRPr lang="en-US" dirty="0"/>
          </a:p>
          <a:p>
            <a:endParaRPr lang="en-US" dirty="0" smtClean="0"/>
          </a:p>
          <a:p>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28600"/>
            <a:ext cx="9172575" cy="708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Title 1"/>
          <p:cNvSpPr txBox="1">
            <a:spLocks/>
          </p:cNvSpPr>
          <p:nvPr/>
        </p:nvSpPr>
        <p:spPr>
          <a:xfrm>
            <a:off x="609600" y="427038"/>
            <a:ext cx="8229600" cy="1143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chemeClr val="lt1"/>
                </a:solidFill>
                <a:effectLst/>
                <a:uLnTx/>
                <a:uFillTx/>
                <a:latin typeface="+mn-lt"/>
                <a:ea typeface="+mn-ea"/>
                <a:cs typeface="+mn-cs"/>
              </a:rPr>
              <a:t/>
            </a:r>
            <a:br>
              <a:rPr kumimoji="0" lang="en-US" sz="2800" b="0" i="0" u="none" strike="noStrike" kern="1200" cap="none" spc="0" normalizeH="0" baseline="0" noProof="0" smtClean="0">
                <a:ln>
                  <a:noFill/>
                </a:ln>
                <a:solidFill>
                  <a:schemeClr val="lt1"/>
                </a:solidFill>
                <a:effectLst/>
                <a:uLnTx/>
                <a:uFillTx/>
                <a:latin typeface="+mn-lt"/>
                <a:ea typeface="+mn-ea"/>
                <a:cs typeface="+mn-cs"/>
              </a:rPr>
            </a:br>
            <a:r>
              <a:rPr kumimoji="0" lang="en-US" sz="2800" b="0" i="0" u="none" strike="noStrike" kern="1200" cap="none" spc="0" normalizeH="0" baseline="0" noProof="0" smtClean="0">
                <a:ln>
                  <a:noFill/>
                </a:ln>
                <a:solidFill>
                  <a:schemeClr val="lt1"/>
                </a:solidFill>
                <a:effectLst/>
                <a:uLnTx/>
                <a:uFillTx/>
                <a:latin typeface="+mn-lt"/>
                <a:ea typeface="+mn-ea"/>
                <a:cs typeface="+mn-cs"/>
              </a:rPr>
              <a:t>MASALAH YANG SERING DIALAMI SISWA SD DALAM KEGIATAN BELAJAR</a:t>
            </a:r>
            <a:br>
              <a:rPr kumimoji="0" lang="en-US" sz="2800" b="0" i="0" u="none" strike="noStrike" kern="1200" cap="none" spc="0" normalizeH="0" baseline="0" noProof="0" smtClean="0">
                <a:ln>
                  <a:noFill/>
                </a:ln>
                <a:solidFill>
                  <a:schemeClr val="lt1"/>
                </a:solidFill>
                <a:effectLst/>
                <a:uLnTx/>
                <a:uFillTx/>
                <a:latin typeface="+mn-lt"/>
                <a:ea typeface="+mn-ea"/>
                <a:cs typeface="+mn-cs"/>
              </a:rPr>
            </a:br>
            <a:endParaRPr kumimoji="0" lang="en-US" sz="2800" b="0" i="0" u="none" strike="noStrike" kern="1200" cap="none" spc="0" normalizeH="0" baseline="0" noProof="0" dirty="0">
              <a:ln>
                <a:noFill/>
              </a:ln>
              <a:solidFill>
                <a:schemeClr val="lt1"/>
              </a:solidFill>
              <a:effectLst/>
              <a:uLnTx/>
              <a:uFillTx/>
              <a:latin typeface="+mn-lt"/>
              <a:ea typeface="+mn-ea"/>
              <a:cs typeface="+mn-cs"/>
            </a:endParaRPr>
          </a:p>
        </p:txBody>
      </p:sp>
      <p:sp>
        <p:nvSpPr>
          <p:cNvPr id="12" name="Content Placeholder 2"/>
          <p:cNvSpPr txBox="1">
            <a:spLocks/>
          </p:cNvSpPr>
          <p:nvPr/>
        </p:nvSpPr>
        <p:spPr>
          <a:xfrm>
            <a:off x="609600" y="1752600"/>
            <a:ext cx="8229600" cy="4525963"/>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dk1"/>
                </a:solidFill>
                <a:effectLst/>
                <a:uLnTx/>
                <a:uFillTx/>
                <a:latin typeface="+mn-lt"/>
                <a:ea typeface="+mn-ea"/>
                <a:cs typeface="+mn-cs"/>
              </a:rPr>
              <a:t>	</a:t>
            </a:r>
            <a:r>
              <a:rPr kumimoji="0" lang="en-US" sz="2000" b="0" i="0" u="none" strike="noStrike" kern="1200" cap="none" spc="0" normalizeH="0" baseline="0" noProof="0" smtClean="0">
                <a:ln>
                  <a:noFill/>
                </a:ln>
                <a:solidFill>
                  <a:schemeClr val="dk1"/>
                </a:solidFill>
                <a:effectLst/>
                <a:uLnTx/>
                <a:uFillTx/>
                <a:latin typeface="+mn-lt"/>
                <a:ea typeface="+mn-ea"/>
                <a:cs typeface="+mn-cs"/>
              </a:rPr>
              <a:t>Dalam proses pembelajaran di sekolah, pasti tidak selalu berjalan dengan lancar. Ada saja masalah yang dihadapi oleh guru. Masalah-masalah tersebut sangat beragam, mulai dari masalah disiplin siswa, masalah dalam pergaulan siswa di sekolah, masalah kesehatan siswa, dan yang paling sering dialami adalah masalah dalam kegiatan belajar.</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smtClean="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1" i="0" u="none" strike="noStrike" kern="1200" cap="none" spc="0" normalizeH="0" baseline="0" noProof="0" smtClean="0">
                <a:ln>
                  <a:noFill/>
                </a:ln>
                <a:solidFill>
                  <a:srgbClr val="00B050"/>
                </a:solidFill>
                <a:effectLst/>
                <a:uLnTx/>
                <a:uFillTx/>
                <a:latin typeface="+mn-lt"/>
                <a:ea typeface="+mn-ea"/>
                <a:cs typeface="+mn-cs"/>
              </a:rPr>
              <a:t>1. SISWA KURANG AKTIF BERTANYA</a:t>
            </a:r>
            <a:r>
              <a:rPr kumimoji="0" lang="en-US" sz="2000" b="0" i="0" u="none" strike="noStrike" kern="1200" cap="none" spc="0" normalizeH="0" baseline="0" noProof="0" smtClean="0">
                <a:ln>
                  <a:noFill/>
                </a:ln>
                <a:solidFill>
                  <a:srgbClr val="00B050"/>
                </a:solidFill>
                <a:effectLst/>
                <a:uLnTx/>
                <a:uFillTx/>
                <a:latin typeface="+mn-lt"/>
                <a:ea typeface="+mn-ea"/>
                <a:cs typeface="+mn-cs"/>
              </a:rPr>
              <a:t/>
            </a:r>
            <a:br>
              <a:rPr kumimoji="0" lang="en-US" sz="2000" b="0" i="0" u="none" strike="noStrike" kern="1200" cap="none" spc="0" normalizeH="0" baseline="0" noProof="0" smtClean="0">
                <a:ln>
                  <a:noFill/>
                </a:ln>
                <a:solidFill>
                  <a:srgbClr val="00B050"/>
                </a:solidFill>
                <a:effectLst/>
                <a:uLnTx/>
                <a:uFillTx/>
                <a:latin typeface="+mn-lt"/>
                <a:ea typeface="+mn-ea"/>
                <a:cs typeface="+mn-cs"/>
              </a:rPr>
            </a:br>
            <a:r>
              <a:rPr kumimoji="0" lang="en-US" sz="2000" b="0" i="0" u="none" strike="noStrike" kern="1200" cap="none" spc="0" normalizeH="0" baseline="0" noProof="0" smtClean="0">
                <a:ln>
                  <a:noFill/>
                </a:ln>
                <a:solidFill>
                  <a:schemeClr val="dk1"/>
                </a:solidFill>
                <a:effectLst/>
                <a:uLnTx/>
                <a:uFillTx/>
                <a:latin typeface="+mn-lt"/>
                <a:ea typeface="+mn-ea"/>
                <a:cs typeface="+mn-cs"/>
              </a:rPr>
              <a:t>	Setiap kali guru mengajar di kelas, kita bisa menghitung berapa siswa yang aktif bertanya dalam pembelajaran. Bahkan tidak jarang pula di jumpai dalam pembelajaran tidak ada siswa yang mau bertanya. Kadang dalam kondisi seperti itu, guru menjadi bingung. Apakah siswa tersebut sudah memahami materi yang dipelajari atau tidak sama sekali. Semua akan terjawab setelah guru melakukan evaluasi pembelajaran.</a:t>
            </a:r>
            <a:endParaRPr kumimoji="0" lang="en-US" sz="20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8575" y="-228600"/>
            <a:ext cx="9172575" cy="708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533400" y="1371600"/>
            <a:ext cx="8229600" cy="4525963"/>
          </a:xfrm>
          <a:prstGeom prst="rect">
            <a:avLst/>
          </a:prstGeom>
        </p:spPr>
        <p:txBody>
          <a:bodyPr vert="horz" lIns="91440" tIns="45720" rIns="91440" bIns="45720" rtlCol="0">
            <a:normAutofit fontScale="92500"/>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smtClean="0">
              <a:ln>
                <a:noFill/>
              </a:ln>
              <a:solidFill>
                <a:srgbClr val="00B050"/>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00B050"/>
                </a:solidFill>
                <a:effectLst/>
                <a:uLnTx/>
                <a:uFillTx/>
                <a:latin typeface="+mn-lt"/>
                <a:ea typeface="+mn-ea"/>
                <a:cs typeface="+mn-cs"/>
              </a:rPr>
              <a:t>2. SISWA TIDAK AKTIF MENJAWAB ERTANYAAN</a:t>
            </a:r>
            <a:r>
              <a:rPr kumimoji="0" lang="en-US" sz="3200" b="0" i="0" u="none" strike="noStrike" kern="1200" cap="none" spc="0" normalizeH="0" baseline="0" noProof="0" dirty="0" smtClean="0">
                <a:ln>
                  <a:noFill/>
                </a:ln>
                <a:solidFill>
                  <a:srgbClr val="00B050"/>
                </a:solidFill>
                <a:effectLst/>
                <a:uLnTx/>
                <a:uFillTx/>
                <a:latin typeface="+mn-lt"/>
                <a:ea typeface="+mn-ea"/>
                <a:cs typeface="+mn-cs"/>
              </a:rPr>
              <a:t/>
            </a:r>
            <a:br>
              <a:rPr kumimoji="0" lang="en-US" sz="3200" b="0" i="0" u="none" strike="noStrike" kern="1200" cap="none" spc="0" normalizeH="0" baseline="0" noProof="0" dirty="0" smtClean="0">
                <a:ln>
                  <a:noFill/>
                </a:ln>
                <a:solidFill>
                  <a:srgbClr val="00B050"/>
                </a:solidFill>
                <a:effectLst/>
                <a:uLnTx/>
                <a:uFillTx/>
                <a:latin typeface="+mn-lt"/>
                <a:ea typeface="+mn-ea"/>
                <a:cs typeface="+mn-cs"/>
              </a:rPr>
            </a:b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Terkadang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pula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pembelajaran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seorang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guru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juga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harus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memberikan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pertanyaan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kepada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siswa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Pertanyaan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tersebut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bisa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berupa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pertanyaan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terbuka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memungkinkan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siswa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memberikan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berbagai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alternatif</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jawaban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pertanyaan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tertutup</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menginginkan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jawaban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berupa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fakta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28600"/>
            <a:ext cx="9172575" cy="708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Content Placeholder 2"/>
          <p:cNvSpPr txBox="1">
            <a:spLocks/>
          </p:cNvSpPr>
          <p:nvPr/>
        </p:nvSpPr>
        <p:spPr>
          <a:xfrm>
            <a:off x="457200" y="1143000"/>
            <a:ext cx="8229600" cy="4525963"/>
          </a:xfrm>
          <a:prstGeom prst="rect">
            <a:avLst/>
          </a:prstGeom>
        </p:spPr>
        <p:txBody>
          <a:bodyPr vert="horz" lIns="91440" tIns="45720" rIns="91440" bIns="45720" rtlCol="0">
            <a:normAutofit fontScale="70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300" b="1" i="0" u="none" strike="noStrike" kern="1200" cap="none" spc="0" normalizeH="0" baseline="0" noProof="0" smtClean="0">
                <a:ln>
                  <a:noFill/>
                </a:ln>
                <a:solidFill>
                  <a:srgbClr val="00B050"/>
                </a:solidFill>
                <a:effectLst/>
                <a:uLnTx/>
                <a:uFillTx/>
                <a:latin typeface="+mn-lt"/>
                <a:ea typeface="+mn-ea"/>
                <a:cs typeface="+mn-cs"/>
              </a:rPr>
              <a:t>3. SISWA SERING MENGALAMI MASALAH KURANG FOKUS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300" b="1" i="0" u="none" strike="noStrike" kern="1200" cap="none" spc="0" normalizeH="0" baseline="0" noProof="0" smtClean="0">
                <a:ln>
                  <a:noFill/>
                </a:ln>
                <a:solidFill>
                  <a:srgbClr val="00B050"/>
                </a:solidFill>
                <a:effectLst/>
                <a:uLnTx/>
                <a:uFillTx/>
                <a:latin typeface="+mn-lt"/>
                <a:ea typeface="+mn-ea"/>
                <a:cs typeface="+mn-cs"/>
              </a:rPr>
              <a:t>    DALAM PEMBELAJARAN</a:t>
            </a:r>
            <a:r>
              <a:rPr kumimoji="0" lang="en-US" sz="3300" b="0" i="0" u="none" strike="noStrike" kern="1200" cap="none" spc="0" normalizeH="0" baseline="0" noProof="0" smtClean="0">
                <a:ln>
                  <a:noFill/>
                </a:ln>
                <a:solidFill>
                  <a:srgbClr val="00B050"/>
                </a:solidFill>
                <a:effectLst/>
                <a:uLnTx/>
                <a:uFillTx/>
                <a:latin typeface="+mn-lt"/>
                <a:ea typeface="+mn-ea"/>
                <a:cs typeface="+mn-cs"/>
              </a:rPr>
              <a:t/>
            </a:r>
            <a:br>
              <a:rPr kumimoji="0" lang="en-US" sz="3300" b="0" i="0" u="none" strike="noStrike" kern="1200" cap="none" spc="0" normalizeH="0" baseline="0" noProof="0" smtClean="0">
                <a:ln>
                  <a:noFill/>
                </a:ln>
                <a:solidFill>
                  <a:srgbClr val="00B050"/>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en-US" sz="3600" b="0" i="0" u="none" strike="noStrike" kern="1200" cap="none" spc="0" normalizeH="0" baseline="0" noProof="0" smtClean="0">
                <a:ln>
                  <a:noFill/>
                </a:ln>
                <a:solidFill>
                  <a:schemeClr val="tx1"/>
                </a:solidFill>
                <a:effectLst/>
                <a:uLnTx/>
                <a:uFillTx/>
                <a:latin typeface="+mn-lt"/>
                <a:ea typeface="+mn-ea"/>
                <a:cs typeface="+mn-cs"/>
              </a:rPr>
              <a:t>Masalah yang dialami siswa berikutnya dalam kegiatan belajar adalah kurangnya fokus atau perhatian siswa dalam pembelajaran. Hal ini bisa disebabkan karena guru yang kurang menarik dalam menyajikan materi, media yang digunakan kurang bermakna dan kadang tidak memberikan kesempatan bagi siswa untuk menggunakannya. Di samping itu masalah ini juga bisa disebabkan karena kondisi siswa tersebut. Dengan mengetahui faktor yang menimbulkan masalah ini, maka guru bisa memberikan alternatif perbaikan sehingga kegiatan belajar bisa berjalan dengan optimal.</a:t>
            </a:r>
            <a:endParaRPr kumimoji="0" lang="en-US" sz="3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28600"/>
            <a:ext cx="9172575" cy="708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Content Placeholder 2"/>
          <p:cNvSpPr txBox="1">
            <a:spLocks/>
          </p:cNvSpPr>
          <p:nvPr/>
        </p:nvSpPr>
        <p:spPr>
          <a:xfrm>
            <a:off x="609600" y="1295400"/>
            <a:ext cx="8229600" cy="4525963"/>
          </a:xfrm>
          <a:prstGeom prst="rect">
            <a:avLst/>
          </a:prstGeom>
        </p:spPr>
        <p:txBody>
          <a:bodyPr vert="horz" lIns="91440" tIns="45720" rIns="91440" bIns="45720" rtlCol="0">
            <a:normAutofit fontScale="70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300" b="1" i="0" u="none" strike="noStrike" kern="1200" cap="none" spc="0" normalizeH="0" baseline="0" noProof="0" smtClean="0">
                <a:ln>
                  <a:noFill/>
                </a:ln>
                <a:solidFill>
                  <a:srgbClr val="00B050"/>
                </a:solidFill>
                <a:effectLst/>
                <a:uLnTx/>
                <a:uFillTx/>
                <a:latin typeface="+mn-lt"/>
                <a:ea typeface="+mn-ea"/>
                <a:cs typeface="+mn-cs"/>
              </a:rPr>
              <a:t>3. SISWA SERING MENGALAMI MASALAH KURANG FOKUS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300" b="1" i="0" u="none" strike="noStrike" kern="1200" cap="none" spc="0" normalizeH="0" baseline="0" noProof="0" smtClean="0">
                <a:ln>
                  <a:noFill/>
                </a:ln>
                <a:solidFill>
                  <a:srgbClr val="00B050"/>
                </a:solidFill>
                <a:effectLst/>
                <a:uLnTx/>
                <a:uFillTx/>
                <a:latin typeface="+mn-lt"/>
                <a:ea typeface="+mn-ea"/>
                <a:cs typeface="+mn-cs"/>
              </a:rPr>
              <a:t>    DALAM PEMBELAJARAN</a:t>
            </a:r>
            <a:r>
              <a:rPr kumimoji="0" lang="en-US" sz="3300" b="0" i="0" u="none" strike="noStrike" kern="1200" cap="none" spc="0" normalizeH="0" baseline="0" noProof="0" smtClean="0">
                <a:ln>
                  <a:noFill/>
                </a:ln>
                <a:solidFill>
                  <a:srgbClr val="00B050"/>
                </a:solidFill>
                <a:effectLst/>
                <a:uLnTx/>
                <a:uFillTx/>
                <a:latin typeface="+mn-lt"/>
                <a:ea typeface="+mn-ea"/>
                <a:cs typeface="+mn-cs"/>
              </a:rPr>
              <a:t/>
            </a:r>
            <a:br>
              <a:rPr kumimoji="0" lang="en-US" sz="3300" b="0" i="0" u="none" strike="noStrike" kern="1200" cap="none" spc="0" normalizeH="0" baseline="0" noProof="0" smtClean="0">
                <a:ln>
                  <a:noFill/>
                </a:ln>
                <a:solidFill>
                  <a:srgbClr val="00B050"/>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en-US" sz="3600" b="0" i="0" u="none" strike="noStrike" kern="1200" cap="none" spc="0" normalizeH="0" baseline="0" noProof="0" smtClean="0">
                <a:ln>
                  <a:noFill/>
                </a:ln>
                <a:solidFill>
                  <a:schemeClr val="tx1"/>
                </a:solidFill>
                <a:effectLst/>
                <a:uLnTx/>
                <a:uFillTx/>
                <a:latin typeface="+mn-lt"/>
                <a:ea typeface="+mn-ea"/>
                <a:cs typeface="+mn-cs"/>
              </a:rPr>
              <a:t>Masalah yang dialami siswa berikutnya dalam kegiatan belajar adalah kurangnya fokus atau perhatian siswa dalam pembelajaran. Hal ini bisa disebabkan karena guru yang kurang menarik dalam menyajikan materi, media yang digunakan kurang bermakna dan kadang tidak memberikan kesempatan bagi siswa untuk menggunakannya. Di samping itu masalah ini juga bisa disebabkan karena kondisi siswa tersebut. Dengan mengetahui faktor yang menimbulkan masalah ini, maka guru bisa memberikan alternatif perbaikan sehingga kegiatan belajar bisa berjalan dengan optimal.</a:t>
            </a:r>
            <a:endParaRPr kumimoji="0" lang="en-US" sz="3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91</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TERAPI</dc:creator>
  <cp:lastModifiedBy>TERAPI</cp:lastModifiedBy>
  <cp:revision>9</cp:revision>
  <dcterms:created xsi:type="dcterms:W3CDTF">2017-10-21T11:46:03Z</dcterms:created>
  <dcterms:modified xsi:type="dcterms:W3CDTF">2017-10-21T13:26:44Z</dcterms:modified>
</cp:coreProperties>
</file>