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89" r:id="rId4"/>
    <p:sldId id="299" r:id="rId5"/>
    <p:sldId id="295" r:id="rId6"/>
    <p:sldId id="294" r:id="rId7"/>
    <p:sldId id="293" r:id="rId8"/>
    <p:sldId id="30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74" autoAdjust="0"/>
    <p:restoredTop sz="94660"/>
  </p:normalViewPr>
  <p:slideViewPr>
    <p:cSldViewPr>
      <p:cViewPr varScale="1">
        <p:scale>
          <a:sx n="68" d="100"/>
          <a:sy n="68" d="100"/>
        </p:scale>
        <p:origin x="-14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619FC7-F74B-427F-9071-098E4ECD7079}"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19FC7-F74B-427F-9071-098E4ECD7079}"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19FC7-F74B-427F-9071-098E4ECD7079}"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619FC7-F74B-427F-9071-098E4ECD7079}"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619FC7-F74B-427F-9071-098E4ECD7079}"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619FC7-F74B-427F-9071-098E4ECD7079}"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619FC7-F74B-427F-9071-098E4ECD7079}" type="datetimeFigureOut">
              <a:rPr lang="en-US" smtClean="0"/>
              <a:t>10/21/2017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619FC7-F74B-427F-9071-098E4ECD7079}" type="datetimeFigureOut">
              <a:rPr lang="en-US" smtClean="0"/>
              <a:t>10/21/2017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619FC7-F74B-427F-9071-098E4ECD7079}" type="datetimeFigureOut">
              <a:rPr lang="en-US" smtClean="0"/>
              <a:t>10/21/2017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19FC7-F74B-427F-9071-098E4ECD7079}"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619FC7-F74B-427F-9071-098E4ECD7079}"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56EBAA-E651-4E07-905B-4CAC4D1B3C5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619FC7-F74B-427F-9071-098E4ECD7079}" type="datetimeFigureOut">
              <a:rPr lang="en-US" smtClean="0"/>
              <a:t>10/21/2017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6EBAA-E651-4E07-905B-4CAC4D1B3C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C:\Users\arsil\Desktop\Smartcreative.jp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l="1051" r="800" b="504"/>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a:off x="3505200" y="3352800"/>
            <a:ext cx="5410200" cy="1846659"/>
          </a:xfrm>
          <a:prstGeom prst="rect">
            <a:avLst/>
          </a:prstGeom>
        </p:spPr>
        <p:txBody>
          <a:bodyPr wrap="square">
            <a:spAutoFit/>
          </a:bodyPr>
          <a:lstStyle/>
          <a:p>
            <a:pPr algn="ctr"/>
            <a:r>
              <a:rPr lang="en-US" sz="2000" b="1" dirty="0" smtClean="0">
                <a:solidFill>
                  <a:schemeClr val="bg1"/>
                </a:solidFill>
              </a:rPr>
              <a:t>LANGKAH-LANGKAH BIMBINGAN KONSELING DI SEKOLAH</a:t>
            </a:r>
          </a:p>
          <a:p>
            <a:pPr algn="ctr"/>
            <a:r>
              <a:rPr lang="en-US" sz="2000" b="1" smtClean="0">
                <a:solidFill>
                  <a:schemeClr val="bg1"/>
                </a:solidFill>
              </a:rPr>
              <a:t>PERTEMUAN DELAPAN</a:t>
            </a:r>
            <a:endParaRPr lang="en-US" sz="2000" b="1" dirty="0" smtClean="0">
              <a:solidFill>
                <a:schemeClr val="bg1"/>
              </a:solidFill>
            </a:endParaRPr>
          </a:p>
          <a:p>
            <a:pPr algn="ctr"/>
            <a:r>
              <a:rPr lang="id-ID" altLang="id-ID" b="1" dirty="0" smtClean="0">
                <a:solidFill>
                  <a:schemeClr val="bg1"/>
                </a:solidFill>
                <a:latin typeface="Times New Roman" pitchFamily="18" charset="0"/>
                <a:cs typeface="Times New Roman" pitchFamily="18" charset="0"/>
              </a:rPr>
              <a:t>Dr. </a:t>
            </a:r>
            <a:r>
              <a:rPr lang="en-US" altLang="id-ID" b="1" dirty="0" smtClean="0">
                <a:solidFill>
                  <a:schemeClr val="bg1"/>
                </a:solidFill>
                <a:latin typeface="Times New Roman" pitchFamily="18" charset="0"/>
                <a:cs typeface="Times New Roman" pitchFamily="18" charset="0"/>
              </a:rPr>
              <a:t>H. SUPANDI, </a:t>
            </a:r>
            <a:r>
              <a:rPr lang="en-US" altLang="id-ID" b="1" dirty="0" err="1" smtClean="0">
                <a:solidFill>
                  <a:schemeClr val="bg1"/>
                </a:solidFill>
                <a:latin typeface="Times New Roman" pitchFamily="18" charset="0"/>
                <a:cs typeface="Times New Roman" pitchFamily="18" charset="0"/>
              </a:rPr>
              <a:t>S.Pd</a:t>
            </a:r>
            <a:r>
              <a:rPr lang="en-US" altLang="id-ID" b="1" dirty="0" smtClean="0">
                <a:solidFill>
                  <a:schemeClr val="bg1"/>
                </a:solidFill>
                <a:latin typeface="Times New Roman" pitchFamily="18" charset="0"/>
                <a:cs typeface="Times New Roman" pitchFamily="18" charset="0"/>
              </a:rPr>
              <a:t>. MA</a:t>
            </a:r>
          </a:p>
          <a:p>
            <a:pPr algn="ctr"/>
            <a:r>
              <a:rPr lang="id-ID" altLang="id-ID" b="1" dirty="0" smtClean="0">
                <a:solidFill>
                  <a:schemeClr val="bg1"/>
                </a:solidFill>
                <a:latin typeface="Times New Roman" pitchFamily="18" charset="0"/>
                <a:cs typeface="Times New Roman" pitchFamily="18" charset="0"/>
              </a:rPr>
              <a:t>PGSD - FKIP</a:t>
            </a:r>
            <a:endParaRPr lang="en-US" altLang="id-ID" b="1" dirty="0" smtClean="0">
              <a:solidFill>
                <a:schemeClr val="bg1"/>
              </a:solidFill>
              <a:latin typeface="Times New Roman" pitchFamily="18" charset="0"/>
              <a:cs typeface="Times New Roman" pitchFamily="18" charset="0"/>
            </a:endParaRPr>
          </a:p>
          <a:p>
            <a:pPr algn="ctr"/>
            <a:endParaRPr lang="en-US" b="1" dirty="0" smtClean="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Content Placeholder 5"/>
          <p:cNvSpPr txBox="1">
            <a:spLocks/>
          </p:cNvSpPr>
          <p:nvPr/>
        </p:nvSpPr>
        <p:spPr>
          <a:xfrm>
            <a:off x="457200" y="1524000"/>
            <a:ext cx="8229600" cy="46021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d-ID" sz="2200" b="0" i="0" u="none" strike="noStrike" kern="1200" cap="none" spc="0" normalizeH="0" baseline="0" noProof="0" dirty="0" smtClean="0">
              <a:ln>
                <a:noFill/>
              </a:ln>
              <a:solidFill>
                <a:schemeClr val="tx1">
                  <a:tint val="75000"/>
                </a:schemeClr>
              </a:solidFill>
              <a:effectLst/>
              <a:uLnTx/>
              <a:uFillTx/>
              <a:latin typeface="Arial" charset="0"/>
              <a:ea typeface="+mn-ea"/>
              <a:cs typeface="Arial" charset="0"/>
            </a:endParaRPr>
          </a:p>
        </p:txBody>
      </p:sp>
      <p:sp>
        <p:nvSpPr>
          <p:cNvPr id="13" name="Title 5"/>
          <p:cNvSpPr txBox="1">
            <a:spLocks/>
          </p:cNvSpPr>
          <p:nvPr/>
        </p:nvSpPr>
        <p:spPr>
          <a:xfrm>
            <a:off x="533400" y="914400"/>
            <a:ext cx="8229600" cy="685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Arial" charset="0"/>
                <a:ea typeface="+mj-ea"/>
                <a:cs typeface="Arial" charset="0"/>
              </a:rPr>
              <a:t>KEMAMPUAN AKHIR YANG DIHARAPKAN</a:t>
            </a:r>
            <a:endParaRPr kumimoji="0" lang="en-US" sz="3200" b="0" i="0" u="none" strike="noStrike" kern="1200" cap="none" spc="0" normalizeH="0" baseline="0" noProof="0" dirty="0" smtClean="0">
              <a:ln>
                <a:noFill/>
              </a:ln>
              <a:solidFill>
                <a:schemeClr val="tx1"/>
              </a:solidFill>
              <a:effectLst/>
              <a:uLnTx/>
              <a:uFillTx/>
              <a:latin typeface="Arial" charset="0"/>
              <a:ea typeface="+mj-ea"/>
              <a:cs typeface="Arial" charset="0"/>
            </a:endParaRPr>
          </a:p>
        </p:txBody>
      </p:sp>
      <p:sp>
        <p:nvSpPr>
          <p:cNvPr id="16" name="Rectangle 15"/>
          <p:cNvSpPr/>
          <p:nvPr/>
        </p:nvSpPr>
        <p:spPr>
          <a:xfrm>
            <a:off x="152400" y="1905000"/>
            <a:ext cx="6248400" cy="3231654"/>
          </a:xfrm>
          <a:prstGeom prst="rect">
            <a:avLst/>
          </a:prstGeom>
        </p:spPr>
        <p:txBody>
          <a:bodyPr wrap="square">
            <a:spAutoFit/>
          </a:bodyPr>
          <a:lstStyle/>
          <a:p>
            <a:r>
              <a:rPr lang="en-US" sz="2400" dirty="0" err="1" smtClean="0">
                <a:latin typeface="Arial" charset="0"/>
                <a:cs typeface="Arial" charset="0"/>
              </a:rPr>
              <a:t>Pokok</a:t>
            </a:r>
            <a:r>
              <a:rPr lang="en-US" sz="2400" dirty="0" smtClean="0">
                <a:latin typeface="Arial" charset="0"/>
                <a:cs typeface="Arial" charset="0"/>
              </a:rPr>
              <a:t> </a:t>
            </a:r>
            <a:r>
              <a:rPr lang="en-US" sz="2400" dirty="0" err="1" smtClean="0">
                <a:latin typeface="Arial" charset="0"/>
                <a:cs typeface="Arial" charset="0"/>
              </a:rPr>
              <a:t>Bahasan</a:t>
            </a:r>
            <a:r>
              <a:rPr lang="en-US" sz="2400" dirty="0" smtClean="0"/>
              <a:t> </a:t>
            </a:r>
            <a:r>
              <a:rPr lang="en-US" sz="2400" b="1" dirty="0" smtClean="0"/>
              <a:t> LANGKAH-LANGKAH BIMBINGAN KONSELING DI SEKOLAH</a:t>
            </a:r>
            <a:endParaRPr lang="en-US" sz="2400" dirty="0" smtClean="0"/>
          </a:p>
          <a:p>
            <a:r>
              <a:rPr lang="en-US" sz="2400" dirty="0" err="1" smtClean="0"/>
              <a:t>Pertemuan</a:t>
            </a:r>
            <a:r>
              <a:rPr lang="en-US" sz="2400" dirty="0" smtClean="0"/>
              <a:t> 8</a:t>
            </a:r>
          </a:p>
          <a:p>
            <a:r>
              <a:rPr lang="en-US" sz="2400" dirty="0" err="1" smtClean="0"/>
              <a:t>Dosen</a:t>
            </a:r>
            <a:r>
              <a:rPr lang="en-US" sz="2400" dirty="0" smtClean="0"/>
              <a:t> : Dr. H. </a:t>
            </a:r>
            <a:r>
              <a:rPr lang="en-US" sz="2400" dirty="0" err="1" smtClean="0"/>
              <a:t>Supandi</a:t>
            </a:r>
            <a:r>
              <a:rPr lang="en-US" sz="2400" dirty="0" smtClean="0"/>
              <a:t>, </a:t>
            </a:r>
            <a:r>
              <a:rPr lang="en-US" sz="2400" dirty="0" err="1" smtClean="0"/>
              <a:t>S.Pd</a:t>
            </a:r>
            <a:r>
              <a:rPr lang="en-US" sz="2400" dirty="0" smtClean="0"/>
              <a:t>. MA</a:t>
            </a:r>
          </a:p>
          <a:p>
            <a:r>
              <a:rPr lang="en-US" sz="2400" dirty="0" err="1" smtClean="0"/>
              <a:t>Prodi</a:t>
            </a:r>
            <a:r>
              <a:rPr lang="en-US" sz="2400" dirty="0" smtClean="0"/>
              <a:t>   : </a:t>
            </a:r>
            <a:r>
              <a:rPr lang="en-US" sz="2400" dirty="0" err="1" smtClean="0"/>
              <a:t>Pendidikan</a:t>
            </a:r>
            <a:r>
              <a:rPr lang="en-US" sz="2400" dirty="0" smtClean="0"/>
              <a:t> Guru </a:t>
            </a:r>
            <a:r>
              <a:rPr lang="en-US" sz="2400" dirty="0" err="1" smtClean="0"/>
              <a:t>sekolah</a:t>
            </a:r>
            <a:r>
              <a:rPr lang="en-US" sz="2400" dirty="0" smtClean="0"/>
              <a:t> </a:t>
            </a:r>
            <a:r>
              <a:rPr lang="en-US" sz="2400" dirty="0" err="1" smtClean="0"/>
              <a:t>Dasar</a:t>
            </a:r>
            <a:endParaRPr lang="en-US" sz="2400" dirty="0" smtClean="0"/>
          </a:p>
          <a:p>
            <a:r>
              <a:rPr lang="en-US" sz="2400" dirty="0" err="1" smtClean="0"/>
              <a:t>Fakultas</a:t>
            </a:r>
            <a:r>
              <a:rPr lang="en-US" sz="2400" dirty="0" smtClean="0"/>
              <a:t> </a:t>
            </a:r>
            <a:r>
              <a:rPr lang="en-US" sz="2400" dirty="0" err="1" smtClean="0"/>
              <a:t>Ilmu</a:t>
            </a:r>
            <a:r>
              <a:rPr lang="en-US" sz="2400" dirty="0" smtClean="0"/>
              <a:t> </a:t>
            </a:r>
            <a:r>
              <a:rPr lang="en-US" sz="2400" dirty="0" err="1" smtClean="0"/>
              <a:t>Pendidikan</a:t>
            </a:r>
            <a:r>
              <a:rPr lang="en-US" sz="2400" dirty="0" smtClean="0"/>
              <a:t> </a:t>
            </a:r>
            <a:r>
              <a:rPr lang="en-US" sz="2400" dirty="0" err="1" smtClean="0"/>
              <a:t>dan</a:t>
            </a:r>
            <a:r>
              <a:rPr lang="en-US" sz="2400" dirty="0" smtClean="0"/>
              <a:t> </a:t>
            </a:r>
            <a:r>
              <a:rPr lang="en-US" sz="2400" dirty="0" err="1" smtClean="0"/>
              <a:t>Keguruan</a:t>
            </a:r>
            <a:r>
              <a:rPr lang="en-US" sz="2400" dirty="0" smtClean="0"/>
              <a:t>  </a:t>
            </a:r>
          </a:p>
          <a:p>
            <a:endParaRPr lang="en-US" dirty="0"/>
          </a:p>
          <a:p>
            <a:endParaRPr lang="en-US" dirty="0" smtClean="0"/>
          </a:p>
          <a:p>
            <a:endParaRPr 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Title 1"/>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smtClean="0">
                <a:ln>
                  <a:noFill/>
                </a:ln>
                <a:solidFill>
                  <a:schemeClr val="tx1"/>
                </a:solidFill>
                <a:effectLst/>
                <a:uLnTx/>
                <a:uFillTx/>
                <a:latin typeface="+mj-lt"/>
                <a:ea typeface="+mj-ea"/>
                <a:cs typeface="+mj-cs"/>
              </a:rPr>
              <a:t>Langkah-Langkah Bimbingan Konseling Di Sekolah</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4" name="Content Placeholder 2"/>
          <p:cNvSpPr txBox="1">
            <a:spLocks/>
          </p:cNvSpPr>
          <p:nvPr/>
        </p:nvSpPr>
        <p:spPr>
          <a:xfrm>
            <a:off x="457200" y="1676400"/>
            <a:ext cx="8229600" cy="4525963"/>
          </a:xfrm>
          <a:prstGeom prst="rect">
            <a:avLst/>
          </a:prstGeom>
        </p:spPr>
        <p:txBody>
          <a:bodyPr vert="horz" lIns="91440" tIns="45720" rIns="91440" bIns="45720" rtlCol="0">
            <a:normAutofit fontScale="92500" lnSpcReduction="20000"/>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Penyusunan program bimbingan konseling (BK) di sekolah disusun harus merajuk kepada program sekolah secara umum. Artinya program BK di sekolah disusun tidak boleh bertentangan dengan program sekolah yang bersangkutan. Selain itu,  penyusunan program BK harus sesuai dan berorientasi dengan kebutuhan sekolah secara umum. Sebelum melaksanakan bimbingan kepada peserta didik, ada beberapa tahapan yang harus dilaksanakan sebelum melaksanakan bimbingan. Adapun langkah-langkahnya adalah sebagai berikut: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Content Placeholder 2"/>
          <p:cNvSpPr txBox="1">
            <a:spLocks/>
          </p:cNvSpPr>
          <p:nvPr/>
        </p:nvSpPr>
        <p:spPr>
          <a:xfrm>
            <a:off x="304800" y="990600"/>
            <a:ext cx="8229600" cy="4525963"/>
          </a:xfrm>
          <a:prstGeom prst="rect">
            <a:avLst/>
          </a:prstGeom>
        </p:spPr>
        <p:txBody>
          <a:bodyPr vert="horz" lIns="91440" tIns="45720" rIns="91440" bIns="45720" rtlCol="0">
            <a:normAutofit fontScale="40000" lnSpcReduction="20000"/>
          </a:bodyPr>
          <a:lstStyle/>
          <a:p>
            <a:pPr marL="514350" marR="0" lvl="0" indent="-514350" algn="l" defTabSz="914400" rtl="0" eaLnBrk="1" fontAlgn="base" latinLnBrk="0" hangingPunct="1">
              <a:lnSpc>
                <a:spcPct val="100000"/>
              </a:lnSpc>
              <a:spcBef>
                <a:spcPct val="20000"/>
              </a:spcBef>
              <a:spcAft>
                <a:spcPts val="0"/>
              </a:spcAft>
              <a:buClrTx/>
              <a:buSzTx/>
              <a:buFont typeface="+mj-lt"/>
              <a:buAutoNum type="arabicPeriod"/>
              <a:tabLst/>
              <a:defRPr/>
            </a:pPr>
            <a:r>
              <a:rPr kumimoji="0" lang="en-US" sz="5100" b="1" i="0" u="none" strike="noStrike" kern="1200" cap="none" spc="0" normalizeH="0" baseline="0" noProof="0" smtClean="0">
                <a:ln>
                  <a:noFill/>
                </a:ln>
                <a:solidFill>
                  <a:srgbClr val="00B050"/>
                </a:solidFill>
                <a:effectLst/>
                <a:uLnTx/>
                <a:uFillTx/>
                <a:latin typeface="+mn-lt"/>
                <a:ea typeface="+mn-ea"/>
                <a:cs typeface="+mn-cs"/>
              </a:rPr>
              <a:t>IDENTIDIKASI KASUS</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5100" b="0" i="0" u="none" strike="noStrike" kern="1200" cap="none" spc="0" normalizeH="0" baseline="0" noProof="0" smtClean="0">
                <a:ln>
                  <a:noFill/>
                </a:ln>
                <a:solidFill>
                  <a:schemeClr val="tx1"/>
                </a:solidFill>
                <a:effectLst/>
                <a:uLnTx/>
                <a:uFillTx/>
                <a:latin typeface="+mn-lt"/>
                <a:ea typeface="+mn-ea"/>
                <a:cs typeface="+mn-cs"/>
              </a:rPr>
              <a:t>	Sebagai langkah awal ketika akan memberikan bimbingan dan konseling kepada peserta didik ialah identifikasi masalah yaitu mengamati peserta didik baik secara langsung maupun secara tidak langsung. Hal lain yang bisa dilakukan  dengan cara menanyakan langsung kepada peserta didik, meminta   peserta   didik   untuk   menjelaskan   masalah   yang   dihadapi, menanyai pendapat dari teman-teman dekatnya maupun melihat masa lalu dari peserta didik tersebut.Dalam melaksanakan identifikasi kasus mengumpulkan data konselor bisa juga menggunakan metode observasi yaitu dengan penyelidikan yang dijalankan secara sistematis dan sengaja diadakan dengan menggunakan alat indera terhadap kejadian-kejadian yang bisa langsung ditangkap pada waktu kejadian berlangsung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8575"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Content Placeholder 2"/>
          <p:cNvSpPr txBox="1">
            <a:spLocks/>
          </p:cNvSpPr>
          <p:nvPr/>
        </p:nvSpPr>
        <p:spPr>
          <a:xfrm>
            <a:off x="304800" y="1371600"/>
            <a:ext cx="8229600" cy="4525963"/>
          </a:xfrm>
          <a:prstGeom prst="rect">
            <a:avLst/>
          </a:prstGeom>
        </p:spPr>
        <p:txBody>
          <a:bodyPr vert="horz" lIns="91440" tIns="45720" rIns="91440" bIns="45720" rtlCol="0">
            <a:normAutofit/>
          </a:bodyPr>
          <a:lstStyle/>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rgbClr val="00B050"/>
                </a:solidFill>
                <a:effectLst/>
                <a:uLnTx/>
                <a:uFillTx/>
                <a:latin typeface="+mn-lt"/>
                <a:ea typeface="+mn-ea"/>
                <a:cs typeface="+mn-cs"/>
              </a:rPr>
              <a:t>2. DIAGNOSA</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Suatu   proses   penentuan   masalah   yaitudengan   melihat   hasil   dari identifikasi yang telah dilakukan. Identfikasi sangat erat hubungannya dengan diagnosa karena ketika identifikasinya salah akan berakibat kesalahan juga dalam penentuan masalahnya.</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Content Placeholder 2"/>
          <p:cNvSpPr txBox="1">
            <a:spLocks/>
          </p:cNvSpPr>
          <p:nvPr/>
        </p:nvSpPr>
        <p:spPr>
          <a:xfrm>
            <a:off x="381000" y="990600"/>
            <a:ext cx="8229600" cy="4525963"/>
          </a:xfrm>
          <a:prstGeom prst="rect">
            <a:avLst/>
          </a:prstGeom>
        </p:spPr>
        <p:txBody>
          <a:bodyPr vert="horz" lIns="91440" tIns="45720" rIns="91440" bIns="45720" rtlCol="0">
            <a:normAutofit/>
          </a:bodyPr>
          <a:lstStyle/>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rgbClr val="00B050"/>
                </a:solidFill>
                <a:effectLst/>
                <a:uLnTx/>
                <a:uFillTx/>
                <a:latin typeface="+mn-lt"/>
                <a:ea typeface="+mn-ea"/>
                <a:cs typeface="+mn-cs"/>
              </a:rPr>
              <a:t>3. PRAGNOSA</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Pragnosa merupakan bentuk penentuan penyelesaian dari permasalahan yang telah teridentifikasi. Penentuan opsi penyelesaian hendaknya menitik beratkan pada tingkat kesessuaian dan ketepatan dengan masalah yang ada.</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Content Placeholder 2"/>
          <p:cNvSpPr txBox="1">
            <a:spLocks/>
          </p:cNvSpPr>
          <p:nvPr/>
        </p:nvSpPr>
        <p:spPr>
          <a:xfrm>
            <a:off x="381000" y="1066800"/>
            <a:ext cx="8229600" cy="4525963"/>
          </a:xfrm>
          <a:prstGeom prst="rect">
            <a:avLst/>
          </a:prstGeom>
        </p:spPr>
        <p:txBody>
          <a:bodyPr vert="horz" lIns="91440" tIns="45720" rIns="91440" bIns="45720" rtlCol="0">
            <a:normAutofit/>
          </a:bodyPr>
          <a:lstStyle/>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rgbClr val="00B050"/>
                </a:solidFill>
                <a:effectLst/>
                <a:uLnTx/>
                <a:uFillTx/>
                <a:latin typeface="+mn-lt"/>
                <a:ea typeface="+mn-ea"/>
                <a:cs typeface="+mn-cs"/>
              </a:rPr>
              <a:t>4. TERAPI</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Terapi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merupakan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bentuk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langkah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konkrit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dari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proses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terapi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dilaksanakan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secara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berkesinambungan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serta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menghadirkan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hal-hal</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sekiranya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dapat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mempermudah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mpelaksanaan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terapi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228600"/>
            <a:ext cx="9172575" cy="708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Content Placeholder 2"/>
          <p:cNvSpPr txBox="1">
            <a:spLocks/>
          </p:cNvSpPr>
          <p:nvPr/>
        </p:nvSpPr>
        <p:spPr>
          <a:xfrm>
            <a:off x="381000" y="990600"/>
            <a:ext cx="8229600" cy="4525963"/>
          </a:xfrm>
          <a:prstGeom prst="rect">
            <a:avLst/>
          </a:prstGeom>
        </p:spPr>
        <p:txBody>
          <a:bodyPr vert="horz" lIns="91440" tIns="45720" rIns="91440" bIns="45720" rtlCol="0">
            <a:normAutofit fontScale="70000" lnSpcReduction="20000"/>
          </a:bodyPr>
          <a:lstStyle/>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smtClean="0">
                <a:ln>
                  <a:noFill/>
                </a:ln>
                <a:solidFill>
                  <a:srgbClr val="00B050"/>
                </a:solidFill>
                <a:effectLst/>
                <a:uLnTx/>
                <a:uFillTx/>
                <a:latin typeface="+mn-lt"/>
                <a:ea typeface="+mn-ea"/>
                <a:cs typeface="+mn-cs"/>
              </a:rPr>
              <a:t>5. EVALUASI DAN TINDAK LANJUT</a:t>
            </a: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a:t>
            </a:r>
            <a:r>
              <a:rPr kumimoji="0" lang="en-US" sz="3400" b="0" i="0" u="none" strike="noStrike" kern="1200" cap="none" spc="0" normalizeH="0" baseline="0" noProof="0" smtClean="0">
                <a:ln>
                  <a:noFill/>
                </a:ln>
                <a:solidFill>
                  <a:schemeClr val="tx1"/>
                </a:solidFill>
                <a:effectLst/>
                <a:uLnTx/>
                <a:uFillTx/>
                <a:latin typeface="+mn-lt"/>
                <a:ea typeface="+mn-ea"/>
                <a:cs typeface="+mn-cs"/>
              </a:rPr>
              <a:t>Evaluasi merupakan hal yang terakhir dalam melaksanakan bimbingan dan konseling. Evaluasi melihat seberapa besar pengaruh atau hasil dari terapi yang telah diberikan, evaluasi juga berfungsi untuk melihat sejauh mana tingkat kesesuaian antara permasalahan yang dihadapi dengan penyelesaian yang telah diberikan. Apabila hasilnya positif (sesuai) maka terapi yang dilakukan bisa dilaksanakan secara terus menerus sampai peserta didik mampu menggali potensi, serta mampu mengembangkan apa yang ia cita-citakan, namun begigu juga sebaliknya ketika hasil dari evaluasi menunjukan ketidak cocokan maka hal yang perlu dilakukan ialah melihat  identifikasi  apakah  benar-banar  sudah  sesuai  dengan  prosedur yang standar atau belum.</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76</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TERAPI</dc:creator>
  <cp:lastModifiedBy>TERAPI</cp:lastModifiedBy>
  <cp:revision>9</cp:revision>
  <dcterms:created xsi:type="dcterms:W3CDTF">2017-10-21T11:46:03Z</dcterms:created>
  <dcterms:modified xsi:type="dcterms:W3CDTF">2017-10-21T13:26:16Z</dcterms:modified>
</cp:coreProperties>
</file>