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6" r:id="rId2"/>
    <p:sldId id="335" r:id="rId3"/>
    <p:sldId id="378" r:id="rId4"/>
    <p:sldId id="379" r:id="rId5"/>
    <p:sldId id="380" r:id="rId6"/>
    <p:sldId id="3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47" d="100"/>
          <a:sy n="47" d="100"/>
        </p:scale>
        <p:origin x="-111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667000" y="3505200"/>
            <a:ext cx="6858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d-ID" b="1" dirty="0" smtClean="0">
                <a:solidFill>
                  <a:schemeClr val="bg1"/>
                </a:solidFill>
              </a:rPr>
              <a:t>PENYUSUNAN RENCANA DAN PRODUKSI </a:t>
            </a:r>
            <a:r>
              <a:rPr lang="es-E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EDIA BELAJAR</a:t>
            </a:r>
            <a:endParaRPr lang="en-US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 PERTEMUAN </a:t>
            </a:r>
            <a:r>
              <a:rPr lang="id-ID" b="1" dirty="0" smtClean="0">
                <a:solidFill>
                  <a:schemeClr val="bg1"/>
                </a:solidFill>
              </a:rPr>
              <a:t>11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KHAOLA </a:t>
            </a: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ACH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 ADZI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/>
              <a:t>Mahasiswa mampu memahami secara konseptual, prosedural dan kaitan keduanya mengenai </a:t>
            </a:r>
            <a:r>
              <a:rPr lang="id-ID" sz="2400" dirty="0" smtClean="0"/>
              <a:t>penyusunan </a:t>
            </a:r>
            <a:r>
              <a:rPr lang="id-ID" sz="2400" dirty="0"/>
              <a:t>rencana dan produksi </a:t>
            </a:r>
            <a:r>
              <a:rPr lang="es-ES" sz="2400" dirty="0"/>
              <a:t>m</a:t>
            </a:r>
            <a:r>
              <a:rPr lang="id-ID" sz="2400" dirty="0"/>
              <a:t>edia belajar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914400"/>
            <a:ext cx="8229600" cy="51816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400" dirty="0"/>
              <a:t>Proses pengembangan perencanaan pembelajaran terkait erat dengn unsur-unsur dasar kurikulum yaitu tujuan materi pelajaran, pengalaman belajar dan penilaian hasil </a:t>
            </a:r>
            <a:r>
              <a:rPr lang="id-ID" sz="2400" dirty="0" smtClean="0"/>
              <a:t>belajar.</a:t>
            </a:r>
          </a:p>
          <a:p>
            <a:pPr marL="0" indent="0">
              <a:buNone/>
            </a:pPr>
            <a:endParaRPr lang="id-ID" sz="2400" dirty="0" smtClean="0"/>
          </a:p>
          <a:p>
            <a:r>
              <a:rPr lang="id-ID" sz="2400" dirty="0" smtClean="0"/>
              <a:t>Perangkat </a:t>
            </a:r>
            <a:r>
              <a:rPr lang="id-ID" sz="2400" dirty="0"/>
              <a:t>yang harus dipersiapkan dalam perencanaan pembelajaran </a:t>
            </a:r>
            <a:r>
              <a:rPr lang="id-ID" sz="2400" dirty="0" smtClean="0"/>
              <a:t>adalah:</a:t>
            </a:r>
          </a:p>
          <a:p>
            <a:pPr marL="900113" indent="-514350">
              <a:buFont typeface="+mj-lt"/>
              <a:buAutoNum type="alphaLcParenR"/>
            </a:pPr>
            <a:r>
              <a:rPr lang="id-ID" sz="2400" dirty="0" smtClean="0"/>
              <a:t>memahami kurikulum</a:t>
            </a:r>
          </a:p>
          <a:p>
            <a:pPr marL="900113" indent="-514350">
              <a:buFont typeface="+mj-lt"/>
              <a:buAutoNum type="alphaLcParenR"/>
            </a:pPr>
            <a:r>
              <a:rPr lang="id-ID" sz="2400" dirty="0" smtClean="0"/>
              <a:t>menguasai </a:t>
            </a:r>
            <a:r>
              <a:rPr lang="id-ID" sz="2400" dirty="0"/>
              <a:t>bahan </a:t>
            </a:r>
            <a:r>
              <a:rPr lang="id-ID" sz="2400" dirty="0" smtClean="0"/>
              <a:t>ajar</a:t>
            </a:r>
          </a:p>
          <a:p>
            <a:pPr marL="900113" indent="-514350">
              <a:buFont typeface="+mj-lt"/>
              <a:buAutoNum type="alphaLcParenR"/>
            </a:pPr>
            <a:r>
              <a:rPr lang="id-ID" sz="2400" dirty="0" smtClean="0"/>
              <a:t>menyusun </a:t>
            </a:r>
            <a:r>
              <a:rPr lang="id-ID" sz="2400" dirty="0"/>
              <a:t>program </a:t>
            </a:r>
            <a:r>
              <a:rPr lang="id-ID" sz="2400" dirty="0" smtClean="0"/>
              <a:t>pengajaran</a:t>
            </a:r>
            <a:endParaRPr lang="id-ID" sz="2400" dirty="0"/>
          </a:p>
          <a:p>
            <a:pPr marL="900113" indent="-514350">
              <a:buFont typeface="+mj-lt"/>
              <a:buAutoNum type="alphaLcParenR"/>
            </a:pPr>
            <a:r>
              <a:rPr lang="id-ID" sz="2400" dirty="0" smtClean="0"/>
              <a:t> melaksanakan </a:t>
            </a:r>
            <a:r>
              <a:rPr lang="id-ID" sz="2400" dirty="0"/>
              <a:t>program </a:t>
            </a:r>
            <a:r>
              <a:rPr lang="id-ID" sz="2400" dirty="0" smtClean="0"/>
              <a:t>pengajaran</a:t>
            </a:r>
          </a:p>
          <a:p>
            <a:pPr marL="900113" indent="-514350">
              <a:buFont typeface="+mj-lt"/>
              <a:buAutoNum type="alphaLcParenR"/>
            </a:pPr>
            <a:r>
              <a:rPr lang="id-ID" sz="2400" dirty="0" smtClean="0"/>
              <a:t>menilai </a:t>
            </a:r>
            <a:r>
              <a:rPr lang="id-ID" sz="2400" dirty="0"/>
              <a:t>program pengajaran dan hasil proses belajar mengajar yang telah dilaksanakan.</a:t>
            </a:r>
            <a:endParaRPr lang="en-US" sz="24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6201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id-ID" dirty="0" smtClean="0"/>
              <a:t>Perencanaan </a:t>
            </a:r>
            <a:r>
              <a:rPr lang="en-US" sz="4400" dirty="0" smtClean="0">
                <a:ln/>
              </a:rPr>
              <a:t>Media </a:t>
            </a:r>
            <a:r>
              <a:rPr lang="en-US" sz="4400" dirty="0" err="1" smtClean="0">
                <a:ln/>
              </a:rPr>
              <a:t>Pembelajaran</a:t>
            </a:r>
            <a:endParaRPr lang="en-US" sz="4400" dirty="0" smtClean="0">
              <a:ln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r>
              <a:rPr lang="id-ID" sz="2400" dirty="0"/>
              <a:t>Nana Sudjana (2000 : 61) mengatakan bahwa perencanaan adalah proses yang sistematis dalam pengambilan keputusan tentang tidakan yang akan dilakukan pada waktu yang akan datang</a:t>
            </a:r>
            <a:r>
              <a:rPr lang="id-ID" sz="2400" dirty="0" smtClean="0"/>
              <a:t>.</a:t>
            </a:r>
          </a:p>
          <a:p>
            <a:r>
              <a:rPr lang="id-ID" sz="2400" dirty="0"/>
              <a:t>Menurut Mulyani Sumantri (1988:95) pembelajaran adalah suatu cara bagaimana mempersiapkan pengalaman belajar bagi peserta didik</a:t>
            </a:r>
            <a:r>
              <a:rPr lang="id-ID" sz="2400" dirty="0" smtClean="0"/>
              <a:t>.</a:t>
            </a:r>
          </a:p>
          <a:p>
            <a:r>
              <a:rPr lang="id-ID" sz="2400" dirty="0"/>
              <a:t>P</a:t>
            </a:r>
            <a:r>
              <a:rPr lang="id-ID" sz="2400" dirty="0" smtClean="0"/>
              <a:t>erencanaan </a:t>
            </a:r>
            <a:r>
              <a:rPr lang="id-ID" sz="2400" dirty="0"/>
              <a:t>m</a:t>
            </a:r>
            <a:r>
              <a:rPr lang="en-US" sz="2400" dirty="0" err="1">
                <a:ln/>
              </a:rPr>
              <a:t>edia</a:t>
            </a:r>
            <a:r>
              <a:rPr lang="en-US" sz="2400" dirty="0">
                <a:ln/>
              </a:rPr>
              <a:t> </a:t>
            </a:r>
            <a:r>
              <a:rPr lang="id-ID" sz="2400" dirty="0" smtClean="0"/>
              <a:t>pembelajaran </a:t>
            </a:r>
            <a:r>
              <a:rPr lang="id-ID" sz="2400" dirty="0"/>
              <a:t>pada dasarnya merupakan pengambilan keputusan yang diwujudkan dalam penyusunan langkah-langkah untuk </a:t>
            </a:r>
            <a:r>
              <a:rPr lang="id-ID" sz="2400" dirty="0" smtClean="0"/>
              <a:t> membuat </a:t>
            </a:r>
            <a:r>
              <a:rPr lang="id-ID" sz="2400" dirty="0"/>
              <a:t>m</a:t>
            </a:r>
            <a:r>
              <a:rPr lang="en-US" sz="2400" dirty="0" err="1" smtClean="0">
                <a:ln/>
              </a:rPr>
              <a:t>edia</a:t>
            </a:r>
            <a:r>
              <a:rPr lang="id-ID" sz="2400" dirty="0">
                <a:ln/>
              </a:rPr>
              <a:t> </a:t>
            </a:r>
            <a:r>
              <a:rPr lang="id-ID" sz="2400" dirty="0" smtClean="0">
                <a:ln/>
              </a:rPr>
              <a:t>p</a:t>
            </a:r>
            <a:r>
              <a:rPr lang="en-US" sz="2400" dirty="0" err="1" smtClean="0">
                <a:ln/>
              </a:rPr>
              <a:t>embelajaran</a:t>
            </a:r>
            <a:r>
              <a:rPr lang="id-ID" sz="2400" dirty="0" smtClean="0">
                <a:ln/>
              </a:rPr>
              <a:t> dala</a:t>
            </a:r>
            <a:r>
              <a:rPr lang="id-ID" sz="2400" dirty="0" smtClean="0"/>
              <a:t>m  </a:t>
            </a:r>
            <a:r>
              <a:rPr lang="id-ID" sz="2400" dirty="0"/>
              <a:t>r</a:t>
            </a:r>
            <a:r>
              <a:rPr lang="id-ID" sz="2400" dirty="0" smtClean="0"/>
              <a:t>angka untuk mencapai </a:t>
            </a:r>
            <a:r>
              <a:rPr lang="id-ID" sz="2400" dirty="0"/>
              <a:t>tujuan pembelajaran agar peserta didik memiliki pengalaman belajar yang berarti.</a:t>
            </a:r>
            <a:endParaRPr lang="en-US" sz="2400" dirty="0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385032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381000"/>
            <a:ext cx="8229600" cy="1143000"/>
          </a:xfrm>
        </p:spPr>
        <p:txBody>
          <a:bodyPr>
            <a:noAutofit/>
          </a:bodyPr>
          <a:lstStyle/>
          <a:p>
            <a:r>
              <a:rPr lang="id-ID" dirty="0"/>
              <a:t>Produksi Media Pembelajaran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71259" cy="4953000"/>
          </a:xfrm>
        </p:spPr>
        <p:txBody>
          <a:bodyPr/>
          <a:lstStyle/>
          <a:p>
            <a:r>
              <a:rPr lang="id-ID" sz="2400" dirty="0" smtClean="0"/>
              <a:t>Produksi </a:t>
            </a:r>
            <a:r>
              <a:rPr lang="id-ID" sz="2400" dirty="0"/>
              <a:t>merupakan suatu kegiatan yang dikerjakan untuk menambah nilai guna suatu benda atau menciptakan benda baru sehingga lebih bermanfaat dalam memenuhi kebutuhan</a:t>
            </a:r>
            <a:r>
              <a:rPr lang="id-ID" sz="2400" dirty="0" smtClean="0"/>
              <a:t>.</a:t>
            </a:r>
          </a:p>
          <a:p>
            <a:r>
              <a:rPr lang="id-ID" sz="2400" dirty="0" smtClean="0"/>
              <a:t>Media pembelajaran merupakan alat bantu proses pembelajaran  yang dapat dipergunakan untuk merangsang pikiran, perasaan, perhatian dan kemampuan atau keterampilan anak didik  sehingga dapat mendorong terjadinya proses belajar.</a:t>
            </a:r>
          </a:p>
          <a:p>
            <a:r>
              <a:rPr lang="id-ID" sz="2400" dirty="0" smtClean="0"/>
              <a:t>Jadi </a:t>
            </a:r>
            <a:r>
              <a:rPr lang="id-ID" sz="2400" dirty="0"/>
              <a:t>produksi media pembelajaran adalah suatu kegiatan yang bertujuan untuk menciptakan sebuah alat bantu pembelajaran yang dapat digunakan untuk merangsang pikiran,perasaan, perhatian dan kemampuat sehingga dapat mendorong terjadinya proses belajar</a:t>
            </a:r>
            <a:r>
              <a:rPr lang="id-ID" sz="2400" dirty="0" smtClean="0"/>
              <a:t>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4052109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381000"/>
            <a:ext cx="8229600" cy="1143000"/>
          </a:xfrm>
        </p:spPr>
        <p:txBody>
          <a:bodyPr>
            <a:noAutofit/>
          </a:bodyPr>
          <a:lstStyle/>
          <a:p>
            <a:r>
              <a:rPr lang="id-ID" sz="4000" dirty="0"/>
              <a:t>Proses Produksi Media 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71259" cy="5105400"/>
          </a:xfrm>
        </p:spPr>
        <p:txBody>
          <a:bodyPr/>
          <a:lstStyle/>
          <a:p>
            <a:r>
              <a:rPr lang="id-ID" sz="2000" dirty="0"/>
              <a:t>Pra- Produksi media </a:t>
            </a:r>
            <a:r>
              <a:rPr lang="id-ID" sz="2000" dirty="0" smtClean="0"/>
              <a:t>pembelajaran</a:t>
            </a:r>
          </a:p>
          <a:p>
            <a:pPr marL="803275" indent="-457200">
              <a:buFont typeface="+mj-lt"/>
              <a:buAutoNum type="arabicPeriod"/>
            </a:pPr>
            <a:r>
              <a:rPr lang="id-ID" sz="2000" dirty="0"/>
              <a:t> Telaah </a:t>
            </a:r>
            <a:r>
              <a:rPr lang="id-ID" sz="2000" dirty="0" smtClean="0"/>
              <a:t>Kurikulum</a:t>
            </a:r>
          </a:p>
          <a:p>
            <a:pPr marL="803275" indent="-457200">
              <a:buFont typeface="+mj-lt"/>
              <a:buAutoNum type="arabicPeriod"/>
            </a:pPr>
            <a:r>
              <a:rPr lang="id-ID" sz="2000" dirty="0"/>
              <a:t> Penulisan Naskah atau blue </a:t>
            </a:r>
            <a:r>
              <a:rPr lang="id-ID" sz="2000" dirty="0" smtClean="0"/>
              <a:t>print</a:t>
            </a:r>
          </a:p>
          <a:p>
            <a:r>
              <a:rPr lang="id-ID" sz="2000" dirty="0"/>
              <a:t>Tahap </a:t>
            </a:r>
            <a:r>
              <a:rPr lang="id-ID" sz="2000" dirty="0" smtClean="0"/>
              <a:t>Produksi</a:t>
            </a:r>
          </a:p>
          <a:p>
            <a:pPr marL="803275" indent="-457200" defTabSz="812800">
              <a:buFont typeface="+mj-lt"/>
              <a:buAutoNum type="arabicPeriod"/>
            </a:pPr>
            <a:r>
              <a:rPr lang="id-ID" sz="2000" dirty="0"/>
              <a:t>P</a:t>
            </a:r>
            <a:r>
              <a:rPr lang="id-ID" sz="2000" dirty="0" smtClean="0"/>
              <a:t>embentukan </a:t>
            </a:r>
            <a:r>
              <a:rPr lang="id-ID" sz="2000" dirty="0"/>
              <a:t>tim produksi, </a:t>
            </a:r>
            <a:endParaRPr lang="id-ID" sz="2000" dirty="0" smtClean="0"/>
          </a:p>
          <a:p>
            <a:pPr marL="803275" indent="-457200" defTabSz="812800">
              <a:buFont typeface="+mj-lt"/>
              <a:buAutoNum type="arabicPeriod"/>
            </a:pPr>
            <a:r>
              <a:rPr lang="id-ID" sz="2000" dirty="0" smtClean="0"/>
              <a:t>rembug </a:t>
            </a:r>
            <a:r>
              <a:rPr lang="id-ID" sz="2000" dirty="0"/>
              <a:t>naskah </a:t>
            </a:r>
            <a:r>
              <a:rPr lang="id-ID" sz="2000" i="1" dirty="0"/>
              <a:t>(script conference),</a:t>
            </a:r>
            <a:r>
              <a:rPr lang="id-ID" sz="2000" dirty="0"/>
              <a:t> </a:t>
            </a:r>
            <a:endParaRPr lang="id-ID" sz="2000" dirty="0" smtClean="0"/>
          </a:p>
          <a:p>
            <a:pPr marL="803275" indent="-457200" defTabSz="812800">
              <a:buFont typeface="+mj-lt"/>
              <a:buAutoNum type="arabicPeriod"/>
            </a:pPr>
            <a:r>
              <a:rPr lang="id-ID" sz="2000" dirty="0" smtClean="0"/>
              <a:t>Pemilihan </a:t>
            </a:r>
            <a:r>
              <a:rPr lang="id-ID" sz="2000" dirty="0"/>
              <a:t>pemain </a:t>
            </a:r>
            <a:r>
              <a:rPr lang="id-ID" sz="2000" i="1" dirty="0"/>
              <a:t>(casting</a:t>
            </a:r>
            <a:r>
              <a:rPr lang="id-ID" sz="2000" i="1" dirty="0" smtClean="0"/>
              <a:t>),</a:t>
            </a:r>
            <a:endParaRPr lang="id-ID" sz="2000" dirty="0"/>
          </a:p>
          <a:p>
            <a:pPr marL="803275" indent="-457200" defTabSz="812800">
              <a:buFont typeface="+mj-lt"/>
              <a:buAutoNum type="arabicPeriod"/>
            </a:pPr>
            <a:r>
              <a:rPr lang="id-ID" sz="2000" dirty="0" smtClean="0"/>
              <a:t>latihan kering,</a:t>
            </a:r>
          </a:p>
          <a:p>
            <a:pPr marL="803275" indent="-457200" defTabSz="812800">
              <a:buFont typeface="+mj-lt"/>
              <a:buAutoNum type="arabicPeriod"/>
            </a:pPr>
            <a:r>
              <a:rPr lang="id-ID" sz="2000" dirty="0" smtClean="0"/>
              <a:t>rekaman</a:t>
            </a:r>
            <a:r>
              <a:rPr lang="id-ID" sz="2000" dirty="0"/>
              <a:t> </a:t>
            </a:r>
            <a:r>
              <a:rPr lang="id-ID" sz="2000" i="1" dirty="0"/>
              <a:t>(recording</a:t>
            </a:r>
            <a:r>
              <a:rPr lang="id-ID" sz="2000" i="1" dirty="0" smtClean="0"/>
              <a:t>),</a:t>
            </a:r>
          </a:p>
          <a:p>
            <a:pPr marL="803275" indent="-457200" defTabSz="812800">
              <a:buFont typeface="+mj-lt"/>
              <a:buAutoNum type="arabicPeriod"/>
            </a:pPr>
            <a:r>
              <a:rPr lang="id-ID" sz="2000" dirty="0" smtClean="0"/>
              <a:t>editing </a:t>
            </a:r>
            <a:r>
              <a:rPr lang="id-ID" sz="2000" dirty="0"/>
              <a:t>dan </a:t>
            </a:r>
            <a:r>
              <a:rPr lang="id-ID" sz="2000" dirty="0" smtClean="0"/>
              <a:t>mixing,</a:t>
            </a:r>
          </a:p>
          <a:p>
            <a:pPr marL="363538" defTabSz="812800"/>
            <a:r>
              <a:rPr lang="id-ID" sz="2000" dirty="0"/>
              <a:t>Tahap </a:t>
            </a:r>
            <a:r>
              <a:rPr lang="id-ID" sz="2000" dirty="0" smtClean="0"/>
              <a:t>pasca-produksi</a:t>
            </a:r>
          </a:p>
          <a:p>
            <a:pPr marL="803275" indent="-457200" defTabSz="812800">
              <a:buFont typeface="+mj-lt"/>
              <a:buAutoNum type="arabicPeriod"/>
            </a:pPr>
            <a:r>
              <a:rPr lang="id-ID" sz="2000" dirty="0" smtClean="0"/>
              <a:t>preview,</a:t>
            </a:r>
          </a:p>
          <a:p>
            <a:pPr marL="803275" indent="-457200" defTabSz="812800">
              <a:buFont typeface="+mj-lt"/>
              <a:buAutoNum type="arabicPeriod"/>
            </a:pPr>
            <a:r>
              <a:rPr lang="id-ID" sz="2000" dirty="0" smtClean="0"/>
              <a:t>pembuatan </a:t>
            </a:r>
            <a:r>
              <a:rPr lang="id-ID" sz="2000" dirty="0"/>
              <a:t>master </a:t>
            </a:r>
            <a:r>
              <a:rPr lang="id-ID" sz="2000" i="1" dirty="0"/>
              <a:t>(mastering</a:t>
            </a:r>
            <a:r>
              <a:rPr lang="id-ID" sz="2000" i="1" dirty="0" smtClean="0"/>
              <a:t>) </a:t>
            </a:r>
            <a:r>
              <a:rPr lang="id-ID" sz="2000" dirty="0" smtClean="0"/>
              <a:t>dilakukan </a:t>
            </a:r>
            <a:r>
              <a:rPr lang="id-ID" sz="2000" dirty="0"/>
              <a:t>pada media audio dan audio-visual.</a:t>
            </a:r>
          </a:p>
          <a:p>
            <a:endParaRPr lang="id-ID" sz="2200" dirty="0"/>
          </a:p>
        </p:txBody>
      </p:sp>
    </p:spTree>
    <p:extLst>
      <p:ext uri="{BB962C8B-B14F-4D97-AF65-F5344CB8AC3E}">
        <p14:creationId xmlns:p14="http://schemas.microsoft.com/office/powerpoint/2010/main" val="155852255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7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7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7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77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223</Words>
  <Application>Microsoft Office PowerPoint</Application>
  <PresentationFormat>On-screen Show (4:3)</PresentationFormat>
  <Paragraphs>37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KEMAMPUAN AKHIR YANG DIHARAPKAN</vt:lpstr>
      <vt:lpstr>PowerPoint Presentation</vt:lpstr>
      <vt:lpstr>Perencanaan Media Pembelajaran</vt:lpstr>
      <vt:lpstr>Produksi Media Pembelajaran</vt:lpstr>
      <vt:lpstr>Proses Produksi Media Pembelajaran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toshiba</cp:lastModifiedBy>
  <cp:revision>223</cp:revision>
  <dcterms:created xsi:type="dcterms:W3CDTF">2010-08-24T06:47:44Z</dcterms:created>
  <dcterms:modified xsi:type="dcterms:W3CDTF">2017-04-06T08:28:15Z</dcterms:modified>
</cp:coreProperties>
</file>