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6" r:id="rId2"/>
    <p:sldId id="335" r:id="rId3"/>
    <p:sldId id="378" r:id="rId4"/>
    <p:sldId id="381" r:id="rId5"/>
    <p:sldId id="382" r:id="rId6"/>
    <p:sldId id="379"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p:scale>
          <a:sx n="47" d="100"/>
          <a:sy n="47" d="100"/>
        </p:scale>
        <p:origin x="-1116"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B3FF173-418C-4D12-9077-1C4D2E503070}" type="datetimeFigureOut">
              <a:rPr lang="id-ID"/>
              <a:pPr>
                <a:defRPr/>
              </a:pPr>
              <a:t>06/04/2017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96C65A4-18C5-4145-A468-EB519B238A25}" type="slidenum">
              <a:rPr lang="id-ID"/>
              <a:pPr>
                <a:defRPr/>
              </a:pPr>
              <a:t>‹#›</a:t>
            </a:fld>
            <a:endParaRPr lang="id-ID"/>
          </a:p>
        </p:txBody>
      </p:sp>
    </p:spTree>
    <p:extLst>
      <p:ext uri="{BB962C8B-B14F-4D97-AF65-F5344CB8AC3E}">
        <p14:creationId xmlns:p14="http://schemas.microsoft.com/office/powerpoint/2010/main" val="19786982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B1E930D-E3F6-4A44-8C71-E99AD5B6C613}" type="slidenum">
              <a:rPr lang="id-ID" smtClean="0"/>
              <a:pPr>
                <a:defRPr/>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5CD2AE1-8CDF-4A45-A00D-ADB4D97AC0EA}" type="datetime1">
              <a:rPr lang="en-US"/>
              <a:pPr>
                <a:defRPr/>
              </a:pPr>
              <a:t>4/6/2017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09A123-F52E-49A6-B901-E06DB7CB046E}" type="slidenum">
              <a:rPr lang="en-US"/>
              <a:pPr>
                <a:defRPr/>
              </a:pPr>
              <a:t>‹#›</a:t>
            </a:fld>
            <a:endParaRPr lang="en-US"/>
          </a:p>
        </p:txBody>
      </p:sp>
    </p:spTree>
    <p:extLst>
      <p:ext uri="{BB962C8B-B14F-4D97-AF65-F5344CB8AC3E}">
        <p14:creationId xmlns:p14="http://schemas.microsoft.com/office/powerpoint/2010/main" val="366737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60DC41-FAEF-4FAA-B6B2-A99AF124B0F5}" type="datetime1">
              <a:rPr lang="en-US"/>
              <a:pPr>
                <a:defRPr/>
              </a:pPr>
              <a:t>4/6/2017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F864A1-6E90-49B2-9463-8C2B47E2EE68}" type="slidenum">
              <a:rPr lang="en-US"/>
              <a:pPr>
                <a:defRPr/>
              </a:pPr>
              <a:t>‹#›</a:t>
            </a:fld>
            <a:endParaRPr lang="en-US"/>
          </a:p>
        </p:txBody>
      </p:sp>
    </p:spTree>
    <p:extLst>
      <p:ext uri="{BB962C8B-B14F-4D97-AF65-F5344CB8AC3E}">
        <p14:creationId xmlns:p14="http://schemas.microsoft.com/office/powerpoint/2010/main" val="601238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7B6FB1-D0DD-43BF-AECE-347F263557BC}" type="datetime1">
              <a:rPr lang="en-US"/>
              <a:pPr>
                <a:defRPr/>
              </a:pPr>
              <a:t>4/6/2017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7C6D70-CC03-4899-B132-32D2D42458D1}" type="slidenum">
              <a:rPr lang="en-US"/>
              <a:pPr>
                <a:defRPr/>
              </a:pPr>
              <a:t>‹#›</a:t>
            </a:fld>
            <a:endParaRPr lang="en-US"/>
          </a:p>
        </p:txBody>
      </p:sp>
    </p:spTree>
    <p:extLst>
      <p:ext uri="{BB962C8B-B14F-4D97-AF65-F5344CB8AC3E}">
        <p14:creationId xmlns:p14="http://schemas.microsoft.com/office/powerpoint/2010/main" val="222204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8E6A83-483B-448E-8794-F0EF180EAE26}" type="datetime1">
              <a:rPr lang="en-US"/>
              <a:pPr>
                <a:defRPr/>
              </a:pPr>
              <a:t>4/6/2017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11C293-6EFA-4959-BDD7-E9F272D405A8}" type="slidenum">
              <a:rPr lang="en-US"/>
              <a:pPr>
                <a:defRPr/>
              </a:pPr>
              <a:t>‹#›</a:t>
            </a:fld>
            <a:endParaRPr lang="en-US"/>
          </a:p>
        </p:txBody>
      </p:sp>
    </p:spTree>
    <p:extLst>
      <p:ext uri="{BB962C8B-B14F-4D97-AF65-F5344CB8AC3E}">
        <p14:creationId xmlns:p14="http://schemas.microsoft.com/office/powerpoint/2010/main" val="56870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2653E16-7BAE-4110-9122-E6343D4000A0}" type="datetime1">
              <a:rPr lang="en-US"/>
              <a:pPr>
                <a:defRPr/>
              </a:pPr>
              <a:t>4/6/2017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8A0306-FB3E-4C38-AEA2-2A9F947CECAA}" type="slidenum">
              <a:rPr lang="en-US"/>
              <a:pPr>
                <a:defRPr/>
              </a:pPr>
              <a:t>‹#›</a:t>
            </a:fld>
            <a:endParaRPr lang="en-US"/>
          </a:p>
        </p:txBody>
      </p:sp>
    </p:spTree>
    <p:extLst>
      <p:ext uri="{BB962C8B-B14F-4D97-AF65-F5344CB8AC3E}">
        <p14:creationId xmlns:p14="http://schemas.microsoft.com/office/powerpoint/2010/main" val="3984828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16FA6C6-173E-48AE-A9AB-3DB822256489}" type="datetime1">
              <a:rPr lang="en-US"/>
              <a:pPr>
                <a:defRPr/>
              </a:pPr>
              <a:t>4/6/2017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18CC15-0C80-42E7-8BAF-D3AC15FE3931}" type="slidenum">
              <a:rPr lang="en-US"/>
              <a:pPr>
                <a:defRPr/>
              </a:pPr>
              <a:t>‹#›</a:t>
            </a:fld>
            <a:endParaRPr lang="en-US"/>
          </a:p>
        </p:txBody>
      </p:sp>
    </p:spTree>
    <p:extLst>
      <p:ext uri="{BB962C8B-B14F-4D97-AF65-F5344CB8AC3E}">
        <p14:creationId xmlns:p14="http://schemas.microsoft.com/office/powerpoint/2010/main" val="48936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8E21092-59F3-4D38-B078-27BDF3F14CFB}" type="datetime1">
              <a:rPr lang="en-US"/>
              <a:pPr>
                <a:defRPr/>
              </a:pPr>
              <a:t>4/6/2017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07925C7-A7C7-4906-B328-F7303D4FAFBD}" type="slidenum">
              <a:rPr lang="en-US"/>
              <a:pPr>
                <a:defRPr/>
              </a:pPr>
              <a:t>‹#›</a:t>
            </a:fld>
            <a:endParaRPr lang="en-US"/>
          </a:p>
        </p:txBody>
      </p:sp>
    </p:spTree>
    <p:extLst>
      <p:ext uri="{BB962C8B-B14F-4D97-AF65-F5344CB8AC3E}">
        <p14:creationId xmlns:p14="http://schemas.microsoft.com/office/powerpoint/2010/main" val="1803226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D792891-36BE-4576-B5B8-FCF781E5553E}" type="datetime1">
              <a:rPr lang="en-US"/>
              <a:pPr>
                <a:defRPr/>
              </a:pPr>
              <a:t>4/6/2017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5470C85-FB87-4C64-9964-2C4AD564284C}" type="slidenum">
              <a:rPr lang="en-US"/>
              <a:pPr>
                <a:defRPr/>
              </a:pPr>
              <a:t>‹#›</a:t>
            </a:fld>
            <a:endParaRPr lang="en-US"/>
          </a:p>
        </p:txBody>
      </p:sp>
    </p:spTree>
    <p:extLst>
      <p:ext uri="{BB962C8B-B14F-4D97-AF65-F5344CB8AC3E}">
        <p14:creationId xmlns:p14="http://schemas.microsoft.com/office/powerpoint/2010/main" val="416521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4C3C10-AC16-429B-B645-FA86727E7E97}" type="datetime1">
              <a:rPr lang="en-US"/>
              <a:pPr>
                <a:defRPr/>
              </a:pPr>
              <a:t>4/6/2017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73B07BA-CB10-4B45-89B4-F93FACE3DFE1}" type="slidenum">
              <a:rPr lang="en-US"/>
              <a:pPr>
                <a:defRPr/>
              </a:pPr>
              <a:t>‹#›</a:t>
            </a:fld>
            <a:endParaRPr lang="en-US"/>
          </a:p>
        </p:txBody>
      </p:sp>
    </p:spTree>
    <p:extLst>
      <p:ext uri="{BB962C8B-B14F-4D97-AF65-F5344CB8AC3E}">
        <p14:creationId xmlns:p14="http://schemas.microsoft.com/office/powerpoint/2010/main" val="362850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91426D-F325-404F-91B9-1E0076459D23}" type="datetime1">
              <a:rPr lang="en-US"/>
              <a:pPr>
                <a:defRPr/>
              </a:pPr>
              <a:t>4/6/2017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425815-F294-4120-9F6E-A64E5348504C}" type="slidenum">
              <a:rPr lang="en-US"/>
              <a:pPr>
                <a:defRPr/>
              </a:pPr>
              <a:t>‹#›</a:t>
            </a:fld>
            <a:endParaRPr lang="en-US"/>
          </a:p>
        </p:txBody>
      </p:sp>
    </p:spTree>
    <p:extLst>
      <p:ext uri="{BB962C8B-B14F-4D97-AF65-F5344CB8AC3E}">
        <p14:creationId xmlns:p14="http://schemas.microsoft.com/office/powerpoint/2010/main" val="228487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AF482E-A950-4355-BA75-DC28918D8473}" type="datetime1">
              <a:rPr lang="en-US"/>
              <a:pPr>
                <a:defRPr/>
              </a:pPr>
              <a:t>4/6/2017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735E88F-A92F-4312-A2E4-268822E92E4C}" type="slidenum">
              <a:rPr lang="en-US"/>
              <a:pPr>
                <a:defRPr/>
              </a:pPr>
              <a:t>‹#›</a:t>
            </a:fld>
            <a:endParaRPr lang="en-US"/>
          </a:p>
        </p:txBody>
      </p:sp>
    </p:spTree>
    <p:extLst>
      <p:ext uri="{BB962C8B-B14F-4D97-AF65-F5344CB8AC3E}">
        <p14:creationId xmlns:p14="http://schemas.microsoft.com/office/powerpoint/2010/main" val="3137974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9EB905D-9D5E-4F81-8406-A33D4FB6A7B5}" type="datetime1">
              <a:rPr lang="en-US"/>
              <a:pPr>
                <a:defRPr/>
              </a:pPr>
              <a:t>4/6/2017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67178E82-C02D-41CE-A216-D5920785A9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1"/>
          <p:cNvSpPr txBox="1">
            <a:spLocks noChangeArrowheads="1"/>
          </p:cNvSpPr>
          <p:nvPr/>
        </p:nvSpPr>
        <p:spPr bwMode="auto">
          <a:xfrm>
            <a:off x="2895600" y="3505200"/>
            <a:ext cx="6629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auto">
              <a:spcBef>
                <a:spcPts val="0"/>
              </a:spcBef>
              <a:spcAft>
                <a:spcPts val="0"/>
              </a:spcAft>
              <a:defRPr/>
            </a:pPr>
            <a:r>
              <a:rPr lang="id-ID" b="1" dirty="0" smtClean="0">
                <a:solidFill>
                  <a:schemeClr val="bg1"/>
                </a:solidFill>
              </a:rPr>
              <a:t>PEMANFAATAN </a:t>
            </a:r>
            <a:r>
              <a:rPr lang="es-ES" b="1" dirty="0" smtClean="0">
                <a:solidFill>
                  <a:schemeClr val="bg1"/>
                </a:solidFill>
              </a:rPr>
              <a:t>M</a:t>
            </a:r>
            <a:r>
              <a:rPr lang="id-ID" b="1" dirty="0" smtClean="0">
                <a:solidFill>
                  <a:schemeClr val="bg1"/>
                </a:solidFill>
              </a:rPr>
              <a:t>EDIA BELAJAR</a:t>
            </a:r>
            <a:endParaRPr lang="en-US" b="1" dirty="0" smtClean="0">
              <a:ln w="18415" cmpd="sng">
                <a:solidFill>
                  <a:srgbClr val="FFFFFF"/>
                </a:solidFill>
                <a:prstDash val="solid"/>
              </a:ln>
              <a:solidFill>
                <a:schemeClr val="bg1"/>
              </a:solidFill>
              <a:latin typeface="Arial" pitchFamily="34" charset="0"/>
              <a:cs typeface="Arial" pitchFamily="34" charset="0"/>
            </a:endParaRPr>
          </a:p>
          <a:p>
            <a:pPr algn="ctr"/>
            <a:r>
              <a:rPr lang="en-US" b="1" dirty="0" smtClean="0">
                <a:solidFill>
                  <a:schemeClr val="bg1"/>
                </a:solidFill>
              </a:rPr>
              <a:t> PERTEMUAN </a:t>
            </a:r>
            <a:r>
              <a:rPr lang="id-ID" b="1" dirty="0" smtClean="0">
                <a:solidFill>
                  <a:schemeClr val="bg1"/>
                </a:solidFill>
              </a:rPr>
              <a:t>12</a:t>
            </a:r>
          </a:p>
          <a:p>
            <a:pPr algn="ctr"/>
            <a:r>
              <a:rPr lang="id-ID" b="1" dirty="0" smtClean="0">
                <a:solidFill>
                  <a:schemeClr val="bg1"/>
                </a:solidFill>
              </a:rPr>
              <a:t>KHAOLA </a:t>
            </a:r>
            <a:r>
              <a:rPr lang="en-US" b="1" dirty="0" smtClean="0">
                <a:solidFill>
                  <a:schemeClr val="bg1"/>
                </a:solidFill>
              </a:rPr>
              <a:t>R</a:t>
            </a:r>
            <a:r>
              <a:rPr lang="id-ID" b="1" dirty="0" smtClean="0">
                <a:solidFill>
                  <a:schemeClr val="bg1"/>
                </a:solidFill>
              </a:rPr>
              <a:t>ACH</a:t>
            </a:r>
            <a:r>
              <a:rPr lang="en-US" b="1" dirty="0" smtClean="0">
                <a:solidFill>
                  <a:schemeClr val="bg1"/>
                </a:solidFill>
              </a:rPr>
              <a:t>M</a:t>
            </a:r>
            <a:r>
              <a:rPr lang="id-ID" b="1" dirty="0" smtClean="0">
                <a:solidFill>
                  <a:schemeClr val="bg1"/>
                </a:solidFill>
              </a:rPr>
              <a:t>A ADZI</a:t>
            </a:r>
            <a:r>
              <a:rPr lang="en-US" b="1" dirty="0" smtClean="0">
                <a:solidFill>
                  <a:schemeClr val="bg1"/>
                </a:solidFill>
              </a:rPr>
              <a:t>M</a:t>
            </a:r>
            <a:r>
              <a:rPr lang="id-ID" b="1" dirty="0" smtClean="0">
                <a:solidFill>
                  <a:schemeClr val="bg1"/>
                </a:solidFill>
              </a:rPr>
              <a:t>A</a:t>
            </a:r>
            <a:endParaRPr lang="en-US" b="1" dirty="0" smtClean="0">
              <a:solidFill>
                <a:schemeClr val="bg1"/>
              </a:solidFill>
            </a:endParaRPr>
          </a:p>
          <a:p>
            <a:pPr algn="ctr" eaLnBrk="1" hangingPunct="1"/>
            <a:r>
              <a:rPr lang="en-US" b="1" dirty="0" smtClean="0">
                <a:solidFill>
                  <a:schemeClr val="bg1"/>
                </a:solidFill>
              </a:rPr>
              <a:t>P</a:t>
            </a:r>
            <a:r>
              <a:rPr lang="id-ID" b="1" dirty="0" smtClean="0">
                <a:solidFill>
                  <a:schemeClr val="bg1"/>
                </a:solidFill>
              </a:rPr>
              <a:t>GS</a:t>
            </a:r>
            <a:r>
              <a:rPr lang="en-US" b="1" dirty="0" smtClean="0">
                <a:solidFill>
                  <a:schemeClr val="bg1"/>
                </a:solidFill>
              </a:rPr>
              <a:t>D</a:t>
            </a:r>
            <a:r>
              <a:rPr lang="id-ID" b="1" dirty="0" smtClean="0">
                <a:solidFill>
                  <a:schemeClr val="bg1"/>
                </a:solidFill>
              </a:rPr>
              <a:t> FKIP</a:t>
            </a:r>
            <a:endParaRPr lang="en-US"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sp>
        <p:nvSpPr>
          <p:cNvPr id="3076" name="Content Placeholder 5"/>
          <p:cNvSpPr>
            <a:spLocks noGrp="1"/>
          </p:cNvSpPr>
          <p:nvPr>
            <p:ph idx="1"/>
          </p:nvPr>
        </p:nvSpPr>
        <p:spPr>
          <a:xfrm>
            <a:off x="457200" y="1524000"/>
            <a:ext cx="8229600" cy="4602163"/>
          </a:xfrm>
        </p:spPr>
        <p:txBody>
          <a:bodyPr/>
          <a:lstStyle/>
          <a:p>
            <a:pPr fontAlgn="auto">
              <a:spcBef>
                <a:spcPts val="0"/>
              </a:spcBef>
              <a:spcAft>
                <a:spcPts val="0"/>
              </a:spcAft>
              <a:defRPr/>
            </a:pPr>
            <a:r>
              <a:rPr lang="id-ID" sz="2400" dirty="0"/>
              <a:t>Mahasiswa mampu memahami secara konseptual, prosedural dan kaitan keduanya mengenai </a:t>
            </a:r>
            <a:r>
              <a:rPr lang="id-ID" sz="2400" dirty="0" smtClean="0"/>
              <a:t>pemanfaatan </a:t>
            </a:r>
            <a:r>
              <a:rPr lang="es-ES" sz="2400" dirty="0"/>
              <a:t>m</a:t>
            </a:r>
            <a:r>
              <a:rPr lang="id-ID" sz="2400" dirty="0"/>
              <a:t>edia belajar</a:t>
            </a:r>
            <a:endParaRPr lang="en-US" sz="2400" dirty="0">
              <a:ln w="18415" cmpd="sng">
                <a:solidFill>
                  <a:srgbClr val="FFFFFF"/>
                </a:solidFill>
                <a:prstDash val="solid"/>
              </a:ln>
              <a:solidFill>
                <a:srgbClr val="FFFFFF"/>
              </a:solidFill>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85800"/>
            <a:ext cx="8229600" cy="1143000"/>
          </a:xfrm>
        </p:spPr>
        <p:txBody>
          <a:bodyPr/>
          <a:lstStyle/>
          <a:p>
            <a:r>
              <a:rPr lang="id-ID" b="1" dirty="0"/>
              <a:t> </a:t>
            </a:r>
            <a:r>
              <a:rPr lang="id-ID" dirty="0"/>
              <a:t> Pemanfaatan Media </a:t>
            </a:r>
            <a:r>
              <a:rPr lang="id-ID" dirty="0" smtClean="0"/>
              <a:t>Pembelajaran</a:t>
            </a:r>
            <a:endParaRPr lang="en-US"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2133600"/>
            <a:ext cx="8229600" cy="3581400"/>
          </a:xfrm>
        </p:spPr>
        <p:txBody>
          <a:bodyPr>
            <a:scene3d>
              <a:camera prst="orthographicFront"/>
              <a:lightRig rig="threePt" dir="t"/>
            </a:scene3d>
          </a:bodyPr>
          <a:lstStyle/>
          <a:p>
            <a:pPr marL="514350" indent="-514350">
              <a:buFont typeface="+mj-lt"/>
              <a:buAutoNum type="arabicPeriod"/>
            </a:pPr>
            <a:r>
              <a:rPr lang="id-ID" sz="2200" i="1" dirty="0" smtClean="0"/>
              <a:t>Pemanfaatan </a:t>
            </a:r>
            <a:r>
              <a:rPr lang="id-ID" sz="2200" i="1" dirty="0"/>
              <a:t>media dalam situasi kelas ( classroom setting </a:t>
            </a:r>
            <a:r>
              <a:rPr lang="id-ID" sz="2200" i="1" dirty="0" smtClean="0"/>
              <a:t>).</a:t>
            </a:r>
            <a:endParaRPr lang="id-ID" sz="2200" dirty="0" smtClean="0"/>
          </a:p>
          <a:p>
            <a:pPr marL="447675" indent="0">
              <a:buNone/>
            </a:pPr>
            <a:r>
              <a:rPr lang="id-ID" sz="2200" dirty="0" smtClean="0"/>
              <a:t>Media </a:t>
            </a:r>
            <a:r>
              <a:rPr lang="id-ID" sz="2200" dirty="0"/>
              <a:t>pembelajaran dimanfaatkan untuk menunjang tercapainya tujuan tertentu. Pemanfaatannya pun dipadukan dengan proses belajar mengajar dalam situasi kelas</a:t>
            </a:r>
            <a:r>
              <a:rPr lang="id-ID" sz="2200" dirty="0" smtClean="0"/>
              <a:t>.</a:t>
            </a:r>
            <a:r>
              <a:rPr lang="id-ID" sz="2200" dirty="0"/>
              <a:t/>
            </a:r>
            <a:br>
              <a:rPr lang="id-ID" sz="2200" dirty="0"/>
            </a:br>
            <a:r>
              <a:rPr lang="id-ID" sz="2200" dirty="0"/>
              <a:t>Dalam merencanakan pemanfaatan media itu guru harus melihat tujuan yang akan dicapai, materi pembelajaran yang mendukung tercapainya tujuan itu, serta strategi belajar mengajar yang sesuai untuk mencapai tujuan </a:t>
            </a:r>
            <a:r>
              <a:rPr lang="id-ID" sz="2200" dirty="0" smtClean="0"/>
              <a:t>itu.</a:t>
            </a:r>
          </a:p>
          <a:p>
            <a:pPr marL="447675" indent="0">
              <a:buNone/>
            </a:pPr>
            <a:r>
              <a:rPr lang="id-ID" sz="2200" dirty="0" smtClean="0"/>
              <a:t>Media </a:t>
            </a:r>
            <a:r>
              <a:rPr lang="id-ID" sz="2200" dirty="0"/>
              <a:t>pembelajaran yang dipilih haruslah sesuai dengan ketiga hal itu, yang meliputi tujuan, materi, dan strategi </a:t>
            </a:r>
            <a:r>
              <a:rPr lang="id-ID" sz="2200" dirty="0" smtClean="0"/>
              <a:t>pembelajarannya.</a:t>
            </a:r>
          </a:p>
        </p:txBody>
      </p:sp>
    </p:spTree>
    <p:extLst>
      <p:ext uri="{BB962C8B-B14F-4D97-AF65-F5344CB8AC3E}">
        <p14:creationId xmlns:p14="http://schemas.microsoft.com/office/powerpoint/2010/main" val="1254620107"/>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8" presetClass="entr" presetSubtype="0" accel="5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1"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85800"/>
            <a:ext cx="8229600" cy="1143000"/>
          </a:xfrm>
        </p:spPr>
        <p:txBody>
          <a:bodyPr/>
          <a:lstStyle/>
          <a:p>
            <a:r>
              <a:rPr lang="id-ID" b="1" dirty="0"/>
              <a:t> </a:t>
            </a:r>
            <a:r>
              <a:rPr lang="id-ID" dirty="0"/>
              <a:t> Pemanfaatan Media </a:t>
            </a:r>
            <a:r>
              <a:rPr lang="id-ID" dirty="0" smtClean="0"/>
              <a:t>Pembelajaran</a:t>
            </a:r>
            <a:endParaRPr lang="en-US"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57200" y="2133600"/>
            <a:ext cx="8229600" cy="3581400"/>
          </a:xfrm>
        </p:spPr>
        <p:txBody>
          <a:bodyPr>
            <a:scene3d>
              <a:camera prst="orthographicFront"/>
              <a:lightRig rig="threePt" dir="t"/>
            </a:scene3d>
          </a:bodyPr>
          <a:lstStyle/>
          <a:p>
            <a:pPr marL="514350" indent="-514350">
              <a:buFont typeface="+mj-lt"/>
              <a:buAutoNum type="arabicPeriod" startAt="2"/>
            </a:pPr>
            <a:r>
              <a:rPr lang="id-ID" sz="2000" i="1" dirty="0" smtClean="0"/>
              <a:t>Pemanfaatan </a:t>
            </a:r>
            <a:r>
              <a:rPr lang="id-ID" sz="2000" i="1" dirty="0"/>
              <a:t>media di luar situasi kelas</a:t>
            </a:r>
            <a:r>
              <a:rPr lang="id-ID" sz="2000" i="1" dirty="0" smtClean="0"/>
              <a:t>.</a:t>
            </a:r>
            <a:r>
              <a:rPr lang="id-ID" sz="2000" dirty="0"/>
              <a:t/>
            </a:r>
            <a:br>
              <a:rPr lang="id-ID" sz="2000" dirty="0"/>
            </a:br>
            <a:r>
              <a:rPr lang="id-ID" sz="2000" dirty="0"/>
              <a:t>a.       Pemanfaatan secara bebas.</a:t>
            </a:r>
            <a:r>
              <a:rPr lang="id-ID" sz="2000" dirty="0"/>
              <a:t/>
            </a:r>
            <a:br>
              <a:rPr lang="id-ID" sz="2000" dirty="0"/>
            </a:br>
            <a:r>
              <a:rPr lang="id-ID" sz="2000" dirty="0"/>
              <a:t/>
            </a:r>
            <a:br>
              <a:rPr lang="id-ID" sz="2000" dirty="0"/>
            </a:br>
            <a:r>
              <a:rPr lang="id-ID" sz="2000" dirty="0"/>
              <a:t>Pemanfaatan secara bebas adalah bahwa media itu digunakan tanpa control atau diawasi. Pembuatan program media mendistribusikan program media di masyarakat pemakai media, baik dengna cara diperjualbelikan maupun didistribusikan secara bebas. Hal itu dilakukan dengan harapan media itu aka digunakan orang dan cukup efektif untuk mencapai tujuan tetentu.</a:t>
            </a:r>
            <a:r>
              <a:rPr lang="id-ID" sz="2000" dirty="0"/>
              <a:t/>
            </a:r>
            <a:br>
              <a:rPr lang="id-ID" sz="2000" dirty="0"/>
            </a:br>
            <a:r>
              <a:rPr lang="id-ID" sz="2000" dirty="0"/>
              <a:t/>
            </a:r>
            <a:br>
              <a:rPr lang="id-ID" sz="2000" dirty="0"/>
            </a:br>
            <a:endParaRPr lang="id-ID" sz="2000" dirty="0" smtClean="0"/>
          </a:p>
        </p:txBody>
      </p:sp>
    </p:spTree>
    <p:extLst>
      <p:ext uri="{BB962C8B-B14F-4D97-AF65-F5344CB8AC3E}">
        <p14:creationId xmlns:p14="http://schemas.microsoft.com/office/powerpoint/2010/main" val="768870300"/>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85800"/>
            <a:ext cx="8229600" cy="1143000"/>
          </a:xfrm>
        </p:spPr>
        <p:txBody>
          <a:bodyPr/>
          <a:lstStyle/>
          <a:p>
            <a:r>
              <a:rPr lang="id-ID" b="1" dirty="0"/>
              <a:t> </a:t>
            </a:r>
            <a:r>
              <a:rPr lang="id-ID" dirty="0"/>
              <a:t> Pemanfaatan Media </a:t>
            </a:r>
            <a:r>
              <a:rPr lang="id-ID" dirty="0" smtClean="0"/>
              <a:t>Pembelajaran</a:t>
            </a:r>
            <a:endParaRPr lang="en-US" dirty="0" err="1">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71487" y="1752600"/>
            <a:ext cx="8229600" cy="4267200"/>
          </a:xfrm>
        </p:spPr>
        <p:txBody>
          <a:bodyPr>
            <a:scene3d>
              <a:camera prst="orthographicFront"/>
              <a:lightRig rig="threePt" dir="t"/>
            </a:scene3d>
          </a:bodyPr>
          <a:lstStyle/>
          <a:p>
            <a:pPr marL="263525" indent="0">
              <a:buNone/>
            </a:pPr>
            <a:r>
              <a:rPr lang="id-ID" sz="2000" dirty="0"/>
              <a:t/>
            </a:r>
            <a:br>
              <a:rPr lang="id-ID" sz="2000" dirty="0"/>
            </a:br>
            <a:r>
              <a:rPr lang="id-ID" sz="2000" dirty="0"/>
              <a:t>b.      Pemanfaatan media secara </a:t>
            </a:r>
            <a:r>
              <a:rPr lang="id-ID" sz="2000" dirty="0" smtClean="0"/>
              <a:t>terkontrol.</a:t>
            </a:r>
          </a:p>
          <a:p>
            <a:pPr marL="812800" indent="0" defTabSz="812800">
              <a:buNone/>
            </a:pPr>
            <a:r>
              <a:rPr lang="id-ID" sz="2000" dirty="0" smtClean="0"/>
              <a:t>Pemanfaatan </a:t>
            </a:r>
            <a:r>
              <a:rPr lang="id-ID" sz="2000" dirty="0"/>
              <a:t>media secara terkontrol adalah bahwa media itu digunakan dalam suatu rangkaian kegiatan yang diatur secara sistematis untuk mencapai tujuan tertentu. Apabila media itu berupa media pembelajaran, sasaran didik ( audience ) diorganisasikan dengan </a:t>
            </a:r>
            <a:r>
              <a:rPr lang="id-ID" sz="2000" dirty="0" smtClean="0"/>
              <a:t>baik.</a:t>
            </a:r>
            <a:r>
              <a:rPr lang="id-ID" sz="2000" dirty="0"/>
              <a:t/>
            </a:r>
            <a:br>
              <a:rPr lang="id-ID" sz="2000" dirty="0"/>
            </a:br>
            <a:r>
              <a:rPr lang="id-ID" sz="2000" dirty="0"/>
              <a:t>Hasil belajar mereka dievaluasi secara teratur. Untuk keperluan evaluasi ini pembuat program media perlu menyediakan akat evaluasi tersebut. Pelksanaan evalusi dapat diatur oleh para tutor. Penilaian juga dapat dilakukan oleh tutor menggunakan kunci jawaban yang telah disediakan oleh pembuat program</a:t>
            </a:r>
            <a:r>
              <a:rPr lang="id-ID" sz="2000" dirty="0" smtClean="0"/>
              <a:t>.</a:t>
            </a:r>
          </a:p>
          <a:p>
            <a:pPr marL="263525" indent="0" defTabSz="812800">
              <a:buNone/>
            </a:pPr>
            <a:r>
              <a:rPr lang="id-ID" sz="2000" dirty="0" smtClean="0"/>
              <a:t>c</a:t>
            </a:r>
            <a:r>
              <a:rPr lang="id-ID" sz="2000" dirty="0"/>
              <a:t>.       Pemanfaatan media secara perorangan, kelompok atau massal.</a:t>
            </a:r>
            <a:endParaRPr lang="id-ID" sz="2000" dirty="0" smtClean="0"/>
          </a:p>
        </p:txBody>
      </p:sp>
    </p:spTree>
    <p:extLst>
      <p:ext uri="{BB962C8B-B14F-4D97-AF65-F5344CB8AC3E}">
        <p14:creationId xmlns:p14="http://schemas.microsoft.com/office/powerpoint/2010/main" val="2357338"/>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8" presetClass="entr" presetSubtype="0" accel="5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5"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8" presetClass="entr" presetSubtype="0" accel="5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3"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8" presetClass="entr" presetSubtype="0" accel="5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1"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2"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25475"/>
            <a:ext cx="8229600" cy="1143000"/>
          </a:xfrm>
        </p:spPr>
        <p:txBody>
          <a:bodyPr>
            <a:noAutofit/>
          </a:bodyPr>
          <a:lstStyle/>
          <a:p>
            <a:r>
              <a:rPr lang="id-ID" sz="4000" dirty="0"/>
              <a:t>Srategi Pemanfaatan</a:t>
            </a:r>
            <a:r>
              <a:rPr lang="en-US" sz="4000" dirty="0" smtClean="0">
                <a:ln/>
                <a:effectLst>
                  <a:outerShdw blurRad="38100" dist="25400" dir="5400000" algn="ctr" rotWithShape="0">
                    <a:srgbClr val="6E747A">
                      <a:alpha val="43000"/>
                    </a:srgbClr>
                  </a:outerShdw>
                </a:effectLst>
              </a:rPr>
              <a:t> </a:t>
            </a:r>
            <a:r>
              <a:rPr lang="en-US" sz="4000" dirty="0" smtClean="0">
                <a:ln/>
                <a:effectLst>
                  <a:outerShdw blurRad="38100" dist="25400" dir="5400000" algn="ctr" rotWithShape="0">
                    <a:srgbClr val="6E747A">
                      <a:alpha val="43000"/>
                    </a:srgbClr>
                  </a:outerShdw>
                </a:effectLst>
              </a:rPr>
              <a:t>Media </a:t>
            </a:r>
            <a:r>
              <a:rPr lang="en-US" sz="4000" dirty="0" err="1" smtClean="0">
                <a:ln/>
                <a:effectLst>
                  <a:outerShdw blurRad="38100" dist="25400" dir="5400000" algn="ctr" rotWithShape="0">
                    <a:srgbClr val="6E747A">
                      <a:alpha val="43000"/>
                    </a:srgbClr>
                  </a:outerShdw>
                </a:effectLst>
              </a:rPr>
              <a:t>Pembelajaran</a:t>
            </a:r>
            <a:endParaRPr lang="en-US" sz="4000" dirty="0" smtClean="0">
              <a:ln/>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471487" y="1905000"/>
            <a:ext cx="8229600" cy="4144963"/>
          </a:xfrm>
        </p:spPr>
        <p:txBody>
          <a:bodyPr>
            <a:noAutofit/>
          </a:bodyPr>
          <a:lstStyle/>
          <a:p>
            <a:pPr marL="0" indent="0">
              <a:buNone/>
            </a:pPr>
            <a:r>
              <a:rPr lang="id-ID" sz="2000" i="1" dirty="0" smtClean="0"/>
              <a:t>1</a:t>
            </a:r>
            <a:r>
              <a:rPr lang="id-ID" sz="2000" i="1" dirty="0"/>
              <a:t>.      Persiapan sebelum menggunakan media</a:t>
            </a:r>
            <a:r>
              <a:rPr lang="id-ID" sz="2000" i="1" dirty="0" smtClean="0"/>
              <a:t>.</a:t>
            </a:r>
            <a:r>
              <a:rPr lang="id-ID" sz="2000" dirty="0"/>
              <a:t/>
            </a:r>
            <a:br>
              <a:rPr lang="id-ID" sz="2000" dirty="0"/>
            </a:br>
            <a:r>
              <a:rPr lang="id-ID" sz="2000" dirty="0"/>
              <a:t>Pertama-tama pelajari buku petunjuk yang telah disediakan. Kemudian kita ikuti petunjuk-petunjuk itu. </a:t>
            </a:r>
            <a:r>
              <a:rPr lang="id-ID" sz="2000" dirty="0"/>
              <a:t/>
            </a:r>
            <a:br>
              <a:rPr lang="id-ID" sz="2000" dirty="0"/>
            </a:br>
            <a:r>
              <a:rPr lang="id-ID" sz="2000" dirty="0"/>
              <a:t>Peralatan yang diperlukan untuk menggunakan media itu </a:t>
            </a:r>
            <a:r>
              <a:rPr lang="id-ID" sz="2000" dirty="0" smtClean="0"/>
              <a:t>perlu </a:t>
            </a:r>
            <a:r>
              <a:rPr lang="id-ID" sz="2000" dirty="0"/>
              <a:t>disiapkan </a:t>
            </a:r>
            <a:r>
              <a:rPr lang="id-ID" sz="2000" dirty="0" smtClean="0"/>
              <a:t>dan </a:t>
            </a:r>
            <a:r>
              <a:rPr lang="id-ID" sz="2000" dirty="0"/>
              <a:t>ditempatkan dengan baik </a:t>
            </a:r>
            <a:r>
              <a:rPr lang="id-ID" sz="2000" dirty="0" smtClean="0"/>
              <a:t>sebelumnya.</a:t>
            </a:r>
            <a:r>
              <a:rPr lang="id-ID" sz="2000" i="1" dirty="0"/>
              <a:t/>
            </a:r>
            <a:br>
              <a:rPr lang="id-ID" sz="2000" i="1" dirty="0"/>
            </a:br>
            <a:r>
              <a:rPr lang="id-ID" sz="2000" i="1" dirty="0"/>
              <a:t>2.      Kegiatan selama menggunakan media</a:t>
            </a:r>
            <a:r>
              <a:rPr lang="id-ID" sz="2000" i="1" dirty="0" smtClean="0"/>
              <a:t>.</a:t>
            </a:r>
            <a:r>
              <a:rPr lang="id-ID" sz="2000" dirty="0"/>
              <a:t/>
            </a:r>
            <a:br>
              <a:rPr lang="id-ID" sz="2000" dirty="0"/>
            </a:br>
            <a:r>
              <a:rPr lang="id-ID" sz="2000" dirty="0"/>
              <a:t>Yang perlu dijaga selama kita menggunakan media adalah suasana ketenangan. Gangguan-gangguan yang dapat mengganggu perhatian dan konsentrasi harus dihindarkan. </a:t>
            </a:r>
            <a:endParaRPr lang="id-ID" sz="2000" dirty="0" smtClean="0"/>
          </a:p>
          <a:p>
            <a:pPr marL="0" indent="0">
              <a:buNone/>
            </a:pPr>
            <a:r>
              <a:rPr lang="id-ID" sz="2000" i="1" dirty="0" smtClean="0"/>
              <a:t>3</a:t>
            </a:r>
            <a:r>
              <a:rPr lang="id-ID" sz="2000" i="1" dirty="0"/>
              <a:t>.      Kegiatan tindak lanjut</a:t>
            </a:r>
            <a:r>
              <a:rPr lang="id-ID" sz="2000" i="1" dirty="0" smtClean="0"/>
              <a:t>.</a:t>
            </a:r>
            <a:r>
              <a:rPr lang="id-ID" sz="2000" dirty="0"/>
              <a:t/>
            </a:r>
            <a:br>
              <a:rPr lang="id-ID" sz="2000" dirty="0"/>
            </a:br>
            <a:r>
              <a:rPr lang="id-ID" sz="2000" dirty="0"/>
              <a:t>Maksud kegiatn tindak lanjut disini adalah untuk menjajagi apakah tujuan telah tercapai. Selain itu untuk memantapkan pemahaman terhadap materi instruksional yang disampaikan melalui media bersangkutan.[2]</a:t>
            </a:r>
            <a:endParaRPr lang="en-US" sz="2000" dirty="0" smtClean="0">
              <a:ln/>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153850324"/>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56" presetClass="entr" presetSubtype="0" fill="hold" grpId="0" nodeType="clickEffect">
                                  <p:stCondLst>
                                    <p:cond delay="0"/>
                                  </p:stCondLst>
                                  <p:iterate type="lt">
                                    <p:tmPct val="10000"/>
                                  </p:iterate>
                                  <p:childTnLst>
                                    <p:set>
                                      <p:cBhvr>
                                        <p:cTn id="15" dur="1" fill="hold">
                                          <p:stCondLst>
                                            <p:cond delay="0"/>
                                          </p:stCondLst>
                                        </p:cTn>
                                        <p:tgtEl>
                                          <p:spTgt spid="3">
                                            <p:txEl>
                                              <p:pRg st="0" end="0"/>
                                            </p:txEl>
                                          </p:spTgt>
                                        </p:tgtEl>
                                        <p:attrNameLst>
                                          <p:attrName>style.visibility</p:attrName>
                                        </p:attrNameLst>
                                      </p:cBhvr>
                                      <p:to>
                                        <p:strVal val="visible"/>
                                      </p:to>
                                    </p:set>
                                    <p:anim by="(-#ppt_w*2)" calcmode="lin" valueType="num">
                                      <p:cBhvr rctx="PPT">
                                        <p:cTn id="16" dur="500" autoRev="1" fill="hold">
                                          <p:stCondLst>
                                            <p:cond delay="0"/>
                                          </p:stCondLst>
                                        </p:cTn>
                                        <p:tgtEl>
                                          <p:spTgt spid="3">
                                            <p:txEl>
                                              <p:pRg st="0" end="0"/>
                                            </p:txEl>
                                          </p:spTgt>
                                        </p:tgtEl>
                                        <p:attrNameLst>
                                          <p:attrName>ppt_w</p:attrName>
                                        </p:attrNameLst>
                                      </p:cBhvr>
                                    </p:anim>
                                    <p:anim by="(#ppt_w*0.50)" calcmode="lin" valueType="num">
                                      <p:cBhvr>
                                        <p:cTn id="17" dur="500" decel="50000" autoRev="1" fill="hold">
                                          <p:stCondLst>
                                            <p:cond delay="0"/>
                                          </p:stCondLst>
                                        </p:cTn>
                                        <p:tgtEl>
                                          <p:spTgt spid="3">
                                            <p:txEl>
                                              <p:pRg st="0" end="0"/>
                                            </p:txEl>
                                          </p:spTgt>
                                        </p:tgtEl>
                                        <p:attrNameLst>
                                          <p:attrName>ppt_x</p:attrName>
                                        </p:attrNameLst>
                                      </p:cBhvr>
                                    </p:anim>
                                    <p:anim from="(-#ppt_h/2)" to="(#ppt_y)" calcmode="lin" valueType="num">
                                      <p:cBhvr>
                                        <p:cTn id="18" dur="1000" fill="hold">
                                          <p:stCondLst>
                                            <p:cond delay="0"/>
                                          </p:stCondLst>
                                        </p:cTn>
                                        <p:tgtEl>
                                          <p:spTgt spid="3">
                                            <p:txEl>
                                              <p:pRg st="0" end="0"/>
                                            </p:txEl>
                                          </p:spTgt>
                                        </p:tgtEl>
                                        <p:attrNameLst>
                                          <p:attrName>ppt_y</p:attrName>
                                        </p:attrNameLst>
                                      </p:cBhvr>
                                    </p:anim>
                                    <p:animRot by="21600000">
                                      <p:cBhvr>
                                        <p:cTn id="19" dur="1000" fill="hold">
                                          <p:stCondLst>
                                            <p:cond delay="0"/>
                                          </p:stCondLst>
                                        </p:cTn>
                                        <p:tgtEl>
                                          <p:spTgt spid="3">
                                            <p:txEl>
                                              <p:pRg st="0" end="0"/>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3">
                                            <p:txEl>
                                              <p:pRg st="1" end="1"/>
                                            </p:txEl>
                                          </p:spTgt>
                                        </p:tgtEl>
                                        <p:attrNameLst>
                                          <p:attrName>style.visibility</p:attrName>
                                        </p:attrNameLst>
                                      </p:cBhvr>
                                      <p:to>
                                        <p:strVal val="visible"/>
                                      </p:to>
                                    </p:set>
                                    <p:anim by="(-#ppt_w*2)" calcmode="lin" valueType="num">
                                      <p:cBhvr rctx="PPT">
                                        <p:cTn id="24" dur="500" autoRev="1" fill="hold">
                                          <p:stCondLst>
                                            <p:cond delay="0"/>
                                          </p:stCondLst>
                                        </p:cTn>
                                        <p:tgtEl>
                                          <p:spTgt spid="3">
                                            <p:txEl>
                                              <p:pRg st="1" end="1"/>
                                            </p:txEl>
                                          </p:spTgt>
                                        </p:tgtEl>
                                        <p:attrNameLst>
                                          <p:attrName>ppt_w</p:attrName>
                                        </p:attrNameLst>
                                      </p:cBhvr>
                                    </p:anim>
                                    <p:anim by="(#ppt_w*0.50)" calcmode="lin" valueType="num">
                                      <p:cBhvr>
                                        <p:cTn id="25" dur="500" decel="50000" autoRev="1" fill="hold">
                                          <p:stCondLst>
                                            <p:cond delay="0"/>
                                          </p:stCondLst>
                                        </p:cTn>
                                        <p:tgtEl>
                                          <p:spTgt spid="3">
                                            <p:txEl>
                                              <p:pRg st="1" end="1"/>
                                            </p:txEl>
                                          </p:spTgt>
                                        </p:tgtEl>
                                        <p:attrNameLst>
                                          <p:attrName>ppt_x</p:attrName>
                                        </p:attrNameLst>
                                      </p:cBhvr>
                                    </p:anim>
                                    <p:anim from="(-#ppt_h/2)" to="(#ppt_y)" calcmode="lin" valueType="num">
                                      <p:cBhvr>
                                        <p:cTn id="26" dur="1000" fill="hold">
                                          <p:stCondLst>
                                            <p:cond delay="0"/>
                                          </p:stCondLst>
                                        </p:cTn>
                                        <p:tgtEl>
                                          <p:spTgt spid="3">
                                            <p:txEl>
                                              <p:pRg st="1" end="1"/>
                                            </p:txEl>
                                          </p:spTgt>
                                        </p:tgtEl>
                                        <p:attrNameLst>
                                          <p:attrName>ppt_y</p:attrName>
                                        </p:attrNameLst>
                                      </p:cBhvr>
                                    </p:anim>
                                    <p:animRot by="21600000">
                                      <p:cBhvr>
                                        <p:cTn id="27" dur="1000" fill="hold">
                                          <p:stCondLst>
                                            <p:cond delay="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1261</TotalTime>
  <Words>81</Words>
  <Application>Microsoft Office PowerPoint</Application>
  <PresentationFormat>On-screen Show (4:3)</PresentationFormat>
  <Paragraphs>20</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KEMAMPUAN AKHIR YANG DIHARAPKAN</vt:lpstr>
      <vt:lpstr>  Pemanfaatan Media Pembelajaran</vt:lpstr>
      <vt:lpstr>  Pemanfaatan Media Pembelajaran</vt:lpstr>
      <vt:lpstr>  Pemanfaatan Media Pembelajaran</vt:lpstr>
      <vt:lpstr>Srategi Pemanfaatan Media Pembelajaran</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Khaola</dc:creator>
  <cp:lastModifiedBy>toshiba</cp:lastModifiedBy>
  <cp:revision>220</cp:revision>
  <dcterms:created xsi:type="dcterms:W3CDTF">2010-08-24T06:47:44Z</dcterms:created>
  <dcterms:modified xsi:type="dcterms:W3CDTF">2017-04-06T08:09:00Z</dcterms:modified>
</cp:coreProperties>
</file>