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16" r:id="rId3"/>
    <p:sldId id="377" r:id="rId4"/>
    <p:sldId id="379" r:id="rId5"/>
    <p:sldId id="380" r:id="rId6"/>
    <p:sldId id="257" r:id="rId7"/>
    <p:sldId id="364" r:id="rId8"/>
    <p:sldId id="335" r:id="rId9"/>
    <p:sldId id="366" r:id="rId10"/>
    <p:sldId id="367" r:id="rId11"/>
    <p:sldId id="368" r:id="rId12"/>
    <p:sldId id="37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41" d="100"/>
          <a:sy n="41" d="100"/>
        </p:scale>
        <p:origin x="-3654" y="-1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DCC86F-4D9C-4FC9-A40A-28D4EF402C8B}" type="datetimeFigureOut">
              <a:rPr lang="id-ID"/>
              <a:pPr>
                <a:defRPr/>
              </a:pPr>
              <a:t>15/05/2019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526DAE-6639-4503-B6B5-B562C2FAFE2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4566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66C13-A6FB-4056-8451-C26E85ABD66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8590D-7566-4202-9798-6CC0B3B1D0DE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6D63E-8121-48CD-8ED3-DE299A5E0FE9}" type="slidenum">
              <a:rPr lang="id-ID" altLang="en-US" smtClean="0">
                <a:latin typeface="Calibri" pitchFamily="34" charset="0"/>
              </a:rPr>
              <a:pPr/>
              <a:t>3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CE18E-8DBD-489A-BD95-A611953C9F0E}" type="slidenum">
              <a:rPr lang="id-ID" altLang="en-US" smtClean="0">
                <a:latin typeface="Calibri" pitchFamily="34" charset="0"/>
              </a:rPr>
              <a:pPr/>
              <a:t>4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6F04E-6AB2-49AB-AA0C-885CC007BFC9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4B923F-E2C7-40FE-8C37-A7CC48643840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FD0919-3C2F-47E1-91E1-DED38D3CA599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6F153-B53F-48EA-990A-0AEE0EC98970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65A86-B653-459E-A0FD-D930CDAFCB51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05A6CC-6438-4491-AA79-4A6BBCFFF7B3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74D3-FAB3-40FC-BB0A-6D97162EEFED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454D-E430-4625-A9D9-0ECB48C8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1EFA-CEBA-412A-843C-4E3CE8CAE79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6496-E2A6-4B96-9143-DC203B033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C8CB-9E7D-4692-9478-A15BDF45CE48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0971-B4A5-41D3-8447-222EE9564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235E6D5-2E15-4A62-8CC9-B396A179E817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F05CD-C3C8-4D67-AEFE-98ECED907F5C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FE48-1BC6-4375-B457-E75FF03D4B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8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5889-8D02-4806-943C-437C1EC67495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485F-DAA6-4504-B465-614187AA34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5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82801-1B3A-446F-B9E1-6B7483DCE426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6C8A-2313-4A8C-9BF5-86426D3EC4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C15C-7096-4009-A772-9B26A3882CE7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5DDF-6A4A-4AF9-93E9-4DB76A6E3D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26BA-3B6A-4D7D-97A6-A6BF7B1A4C91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CA8A-E52F-4889-B5DE-069CB6321D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421AA-9ED8-4592-875B-BCED998D5483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3F3E-671B-4E51-8B4B-9CEE294179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3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BCFA-538A-4A71-A5F4-55E7C0AF0F82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100C-5014-46D3-862D-DC3306C484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F05CD-C3C8-4D67-AEFE-98ECED907F5C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FE48-1BC6-4375-B457-E75FF03D4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0438-1BBF-4965-98AB-019827F586F9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243A-3F4C-420B-A6AF-93E6A20FF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1EFA-CEBA-412A-843C-4E3CE8CAE79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6496-E2A6-4B96-9143-DC203B0339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0C8CB-9E7D-4692-9478-A15BDF45CE48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0971-B4A5-41D3-8447-222EE95645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6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5889-8D02-4806-943C-437C1EC67495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485F-DAA6-4504-B465-614187AA3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2801-1B3A-446F-B9E1-6B7483DCE426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6C8A-2313-4A8C-9BF5-86426D3EC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C15C-7096-4009-A772-9B26A3882CE7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5DDF-6A4A-4AF9-93E9-4DB76A6E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6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26BA-3B6A-4D7D-97A6-A6BF7B1A4C91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CA8A-E52F-4889-B5DE-069CB6321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21AA-9ED8-4592-875B-BCED998D5483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3F3E-671B-4E51-8B4B-9CEE2941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BCFA-538A-4A71-A5F4-55E7C0AF0F82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100C-5014-46D3-862D-DC3306C48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0438-1BBF-4965-98AB-019827F586F9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243A-3F4C-420B-A6AF-93E6A20FF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35E6D5-2E15-4A62-8CC9-B396A179E817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5CF6906-3A3C-4FD8-8D00-A202CF29E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5CF6906-3A3C-4FD8-8D00-A202CF29E5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PENGE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id-ID" b="1" dirty="0" smtClean="0">
                <a:solidFill>
                  <a:schemeClr val="bg1"/>
                </a:solidFill>
              </a:rPr>
              <a:t>BANGAN 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id-ID" b="1" dirty="0" smtClean="0">
                <a:solidFill>
                  <a:schemeClr val="bg1"/>
                </a:solidFill>
              </a:rPr>
              <a:t>EDIA BELAJA</a:t>
            </a:r>
            <a:r>
              <a:rPr lang="en-US" b="1" dirty="0" smtClean="0">
                <a:solidFill>
                  <a:schemeClr val="bg1"/>
                </a:solidFill>
              </a:rPr>
              <a:t>R</a:t>
            </a:r>
            <a:endParaRPr lang="id-ID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PERTEMUAN </a:t>
            </a:r>
            <a:r>
              <a:rPr lang="id-ID" b="1" dirty="0" smtClean="0">
                <a:solidFill>
                  <a:schemeClr val="bg1"/>
                </a:solidFill>
              </a:rPr>
              <a:t>1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KHAOLA </a:t>
            </a:r>
            <a:r>
              <a:rPr lang="en-US" b="1" dirty="0" smtClean="0">
                <a:solidFill>
                  <a:schemeClr val="bg1"/>
                </a:solidFill>
              </a:rPr>
              <a:t>R</a:t>
            </a:r>
            <a:r>
              <a:rPr lang="id-ID" b="1" dirty="0" smtClean="0">
                <a:solidFill>
                  <a:schemeClr val="bg1"/>
                </a:solidFill>
              </a:rPr>
              <a:t>ACH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id-ID" b="1" dirty="0" smtClean="0">
                <a:solidFill>
                  <a:schemeClr val="bg1"/>
                </a:solidFill>
              </a:rPr>
              <a:t>A ADZI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id-ID" b="1" dirty="0" smtClean="0">
                <a:solidFill>
                  <a:schemeClr val="bg1"/>
                </a:solidFill>
              </a:rPr>
              <a:t>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</a:t>
            </a:r>
            <a:r>
              <a:rPr lang="id-ID" b="1" dirty="0" smtClean="0">
                <a:solidFill>
                  <a:schemeClr val="bg1"/>
                </a:solidFill>
              </a:rPr>
              <a:t>GS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r>
              <a:rPr lang="id-ID" b="1" dirty="0" smtClean="0">
                <a:solidFill>
                  <a:schemeClr val="bg1"/>
                </a:solidFill>
              </a:rPr>
              <a:t> FKIP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Tata Tertib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602163"/>
          </a:xfrm>
        </p:spPr>
        <p:txBody>
          <a:bodyPr/>
          <a:lstStyle/>
          <a:p>
            <a:pPr lvl="0"/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diwajibkan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pakaian</a:t>
            </a:r>
            <a:r>
              <a:rPr lang="en-US" sz="2400" dirty="0" smtClean="0"/>
              <a:t> </a:t>
            </a:r>
            <a:r>
              <a:rPr lang="en-US" sz="2400" dirty="0" err="1" smtClean="0"/>
              <a:t>sopan</a:t>
            </a:r>
            <a:r>
              <a:rPr lang="id-ID" sz="2400" dirty="0" smtClean="0"/>
              <a:t> dan</a:t>
            </a:r>
            <a:r>
              <a:rPr lang="en-US" sz="2400" dirty="0" smtClean="0"/>
              <a:t> </a:t>
            </a:r>
            <a:r>
              <a:rPr lang="en-US" sz="2400" dirty="0" err="1" smtClean="0"/>
              <a:t>rapi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id-ID" sz="2400" dirty="0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 di </a:t>
            </a:r>
            <a:r>
              <a:rPr lang="en-US" sz="2400" dirty="0" err="1" smtClean="0"/>
              <a:t>kelas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diperkenankan</a:t>
            </a:r>
            <a:r>
              <a:rPr lang="en-US" sz="2400" dirty="0" smtClean="0"/>
              <a:t>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sandal </a:t>
            </a:r>
            <a:r>
              <a:rPr lang="id-ID" sz="2400" dirty="0" smtClean="0"/>
              <a:t>pada saat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, </a:t>
            </a:r>
            <a:r>
              <a:rPr lang="en-US" sz="2400" dirty="0" err="1" smtClean="0"/>
              <a:t>kecuali</a:t>
            </a:r>
            <a:r>
              <a:rPr lang="en-US" sz="2400" dirty="0" smtClean="0"/>
              <a:t> </a:t>
            </a:r>
            <a:r>
              <a:rPr lang="en-US" sz="2400" dirty="0" err="1" smtClean="0"/>
              <a:t>alasan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(</a:t>
            </a:r>
            <a:r>
              <a:rPr lang="en-US" sz="2400" dirty="0" err="1" smtClean="0"/>
              <a:t>sakit</a:t>
            </a:r>
            <a:r>
              <a:rPr lang="en-US" sz="2400" dirty="0" smtClean="0"/>
              <a:t>, </a:t>
            </a:r>
            <a:r>
              <a:rPr lang="id-ID" sz="2400" dirty="0" smtClean="0"/>
              <a:t>setelah </a:t>
            </a:r>
            <a:r>
              <a:rPr lang="en-US" sz="2400" dirty="0" err="1" smtClean="0"/>
              <a:t>kecelakaan</a:t>
            </a:r>
            <a:r>
              <a:rPr lang="en-US" sz="2400" dirty="0" smtClean="0"/>
              <a:t>).</a:t>
            </a:r>
            <a:endParaRPr lang="id-ID" sz="2400" dirty="0" smtClean="0"/>
          </a:p>
          <a:p>
            <a:pPr lvl="0"/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id-ID" sz="2400" dirty="0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handphone</a:t>
            </a:r>
            <a:r>
              <a:rPr lang="en-US" sz="2400" dirty="0" smtClean="0"/>
              <a:t> </a:t>
            </a:r>
            <a:r>
              <a:rPr lang="en-US" sz="2400" dirty="0" err="1" smtClean="0"/>
              <a:t>dinonaktifkan</a:t>
            </a:r>
            <a:r>
              <a:rPr lang="en-US" sz="2400" dirty="0" smtClean="0"/>
              <a:t>/</a:t>
            </a:r>
            <a:r>
              <a:rPr lang="en-US" sz="2400" dirty="0" err="1" smtClean="0"/>
              <a:t>di</a:t>
            </a:r>
            <a:r>
              <a:rPr lang="en-US" sz="2400" i="1" dirty="0" err="1" smtClean="0"/>
              <a:t>silent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Keterlambatan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di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diijinkan</a:t>
            </a:r>
            <a:r>
              <a:rPr lang="en-US" sz="2400" dirty="0" smtClean="0"/>
              <a:t> </a:t>
            </a:r>
            <a:r>
              <a:rPr lang="en-US" sz="2400" dirty="0" err="1" smtClean="0"/>
              <a:t>maksimal</a:t>
            </a:r>
            <a:r>
              <a:rPr lang="en-US" sz="2400" dirty="0" smtClean="0"/>
              <a:t> </a:t>
            </a:r>
            <a:r>
              <a:rPr lang="id-ID" sz="2400" dirty="0" smtClean="0"/>
              <a:t>1</a:t>
            </a:r>
            <a:r>
              <a:rPr lang="en-US" sz="2400" dirty="0" smtClean="0"/>
              <a:t>5 </a:t>
            </a:r>
            <a:r>
              <a:rPr lang="en-US" sz="2400" dirty="0" err="1" smtClean="0"/>
              <a:t>menit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jadwal</a:t>
            </a:r>
            <a:r>
              <a:rPr lang="en-US" sz="2400" dirty="0" smtClean="0"/>
              <a:t>. </a:t>
            </a:r>
            <a:r>
              <a:rPr lang="en-US" sz="2400" dirty="0" err="1" smtClean="0"/>
              <a:t>Lewat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batas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diperkenankan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absensi</a:t>
            </a:r>
            <a:r>
              <a:rPr lang="en-US" sz="2400" dirty="0" smtClean="0"/>
              <a:t>.</a:t>
            </a:r>
            <a:endParaRPr lang="id-ID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lvl="0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diperkenankan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keributan</a:t>
            </a:r>
            <a:r>
              <a:rPr lang="en-US" sz="2400" dirty="0" smtClean="0"/>
              <a:t> di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apapun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waj</a:t>
            </a:r>
            <a:r>
              <a:rPr lang="id-ID" sz="2400" dirty="0" smtClean="0"/>
              <a:t>i</a:t>
            </a:r>
            <a:r>
              <a:rPr lang="en-US" sz="2400" dirty="0" smtClean="0"/>
              <a:t>b </a:t>
            </a:r>
            <a:r>
              <a:rPr lang="en-US" sz="2400" dirty="0" err="1" smtClean="0"/>
              <a:t>hadir</a:t>
            </a:r>
            <a:r>
              <a:rPr lang="en-US" sz="2400" dirty="0" smtClean="0"/>
              <a:t> minimal 75%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tatap</a:t>
            </a:r>
            <a:r>
              <a:rPr lang="en-US" sz="2400" dirty="0" smtClean="0"/>
              <a:t> </a:t>
            </a:r>
            <a:r>
              <a:rPr lang="en-US" sz="2400" dirty="0" err="1" smtClean="0"/>
              <a:t>muka</a:t>
            </a:r>
            <a:r>
              <a:rPr lang="id-ID" sz="2400" dirty="0" smtClean="0"/>
              <a:t> untuk dapat mengikuti UAS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susulan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UTS </a:t>
            </a:r>
            <a:r>
              <a:rPr lang="en-US" sz="2400" dirty="0" err="1" smtClean="0"/>
              <a:t>dan</a:t>
            </a:r>
            <a:r>
              <a:rPr lang="en-US" sz="2400" dirty="0" smtClean="0"/>
              <a:t> UAS, </a:t>
            </a:r>
            <a:r>
              <a:rPr lang="en-US" sz="2400" dirty="0" err="1" smtClean="0"/>
              <a:t>kecuali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alasan</a:t>
            </a:r>
            <a:r>
              <a:rPr lang="en-US" sz="2400" dirty="0" smtClean="0"/>
              <a:t> </a:t>
            </a:r>
            <a:r>
              <a:rPr lang="id-ID" sz="2400" dirty="0" smtClean="0"/>
              <a:t>yang dapat diterima oleh dosen pengampu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wajib</a:t>
            </a:r>
            <a:r>
              <a:rPr lang="en-US" sz="2400" dirty="0" smtClean="0"/>
              <a:t> </a:t>
            </a:r>
            <a:r>
              <a:rPr lang="en-US" sz="2400" dirty="0" err="1" smtClean="0"/>
              <a:t>dikembalikan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2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berakhir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lvl="0"/>
            <a:r>
              <a:rPr lang="en-US" sz="2400" dirty="0" err="1" smtClean="0"/>
              <a:t>Protes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dilayani</a:t>
            </a:r>
            <a:r>
              <a:rPr lang="en-US" sz="2400" dirty="0" smtClean="0"/>
              <a:t> paling lam</a:t>
            </a:r>
            <a:r>
              <a:rPr lang="id-ID" sz="2400" dirty="0"/>
              <a:t>b</a:t>
            </a:r>
            <a:r>
              <a:rPr lang="en-US" sz="2400" dirty="0" smtClean="0"/>
              <a:t>a</a:t>
            </a:r>
            <a:r>
              <a:rPr lang="id-ID" sz="2400" dirty="0" smtClean="0"/>
              <a:t>t</a:t>
            </a:r>
            <a:r>
              <a:rPr lang="en-US" sz="2400" dirty="0" smtClean="0"/>
              <a:t> 1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id-ID" sz="2400" dirty="0" smtClean="0"/>
              <a:t>Apabila dosen te</a:t>
            </a:r>
            <a:r>
              <a:rPr lang="en-US" sz="2400" dirty="0" smtClean="0"/>
              <a:t>r</a:t>
            </a:r>
            <a:r>
              <a:rPr lang="id-ID" sz="2400" dirty="0" smtClean="0"/>
              <a:t>la</a:t>
            </a:r>
            <a:r>
              <a:rPr lang="en-US" sz="2400" dirty="0" smtClean="0"/>
              <a:t>m</a:t>
            </a:r>
            <a:r>
              <a:rPr lang="id-ID" sz="2400" dirty="0" smtClean="0"/>
              <a:t>bat lebih da</a:t>
            </a:r>
            <a:r>
              <a:rPr lang="en-US" sz="2400" dirty="0" smtClean="0"/>
              <a:t>r</a:t>
            </a:r>
            <a:r>
              <a:rPr lang="id-ID" sz="2400" dirty="0" smtClean="0"/>
              <a:t>i 3</a:t>
            </a:r>
            <a:r>
              <a:rPr lang="en-US" sz="2400" dirty="0" smtClean="0"/>
              <a:t>0 m</a:t>
            </a:r>
            <a:r>
              <a:rPr lang="id-ID" sz="2400" dirty="0" smtClean="0"/>
              <a:t>enit</a:t>
            </a:r>
            <a:r>
              <a:rPr lang="en-US" sz="2400" dirty="0" smtClean="0"/>
              <a:t> </a:t>
            </a:r>
            <a:r>
              <a:rPr lang="id-ID" sz="2400" dirty="0" smtClean="0"/>
              <a:t>tanpa </a:t>
            </a:r>
            <a:r>
              <a:rPr lang="en-US" sz="2400" dirty="0" smtClean="0"/>
              <a:t>m</a:t>
            </a:r>
            <a:r>
              <a:rPr lang="id-ID" sz="2400" dirty="0" smtClean="0"/>
              <a:t>e</a:t>
            </a:r>
            <a:r>
              <a:rPr lang="en-US" sz="2400" dirty="0" smtClean="0"/>
              <a:t>m</a:t>
            </a:r>
            <a:r>
              <a:rPr lang="id-ID" sz="2400" dirty="0" smtClean="0"/>
              <a:t>be</a:t>
            </a:r>
            <a:r>
              <a:rPr lang="en-US" sz="2400" dirty="0" smtClean="0"/>
              <a:t>r</a:t>
            </a:r>
            <a:r>
              <a:rPr lang="id-ID" sz="2400" dirty="0" smtClean="0"/>
              <a:t>i kaba</a:t>
            </a:r>
            <a:r>
              <a:rPr lang="en-US" sz="2400" dirty="0" smtClean="0"/>
              <a:t>r</a:t>
            </a:r>
            <a:r>
              <a:rPr lang="id-ID" sz="2400" dirty="0" smtClean="0"/>
              <a:t> apapun</a:t>
            </a:r>
            <a:r>
              <a:rPr lang="en-US" sz="2400" dirty="0" smtClean="0"/>
              <a:t>,</a:t>
            </a:r>
            <a:r>
              <a:rPr lang="id-ID" sz="2400" dirty="0" smtClean="0"/>
              <a:t> </a:t>
            </a:r>
            <a:r>
              <a:rPr lang="en-US" sz="2400" dirty="0" smtClean="0"/>
              <a:t>m</a:t>
            </a:r>
            <a:r>
              <a:rPr lang="id-ID" sz="2400" dirty="0" smtClean="0"/>
              <a:t>ahasiswa dipekenankan </a:t>
            </a:r>
            <a:r>
              <a:rPr lang="en-US" sz="2400" dirty="0" smtClean="0"/>
              <a:t>m</a:t>
            </a:r>
            <a:r>
              <a:rPr lang="id-ID" sz="2400" dirty="0" smtClean="0"/>
              <a:t>eninggalkan </a:t>
            </a:r>
            <a:r>
              <a:rPr lang="en-US" sz="2400" dirty="0" smtClean="0"/>
              <a:t>r</a:t>
            </a:r>
            <a:r>
              <a:rPr lang="id-ID" sz="2400" dirty="0" smtClean="0"/>
              <a:t>uangan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0" indent="0"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  <p:extLst>
      <p:ext uri="{BB962C8B-B14F-4D97-AF65-F5344CB8AC3E}">
        <p14:creationId xmlns:p14="http://schemas.microsoft.com/office/powerpoint/2010/main" val="36102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299"/>
          <a:stretch>
            <a:fillRect/>
          </a:stretch>
        </p:blipFill>
        <p:spPr bwMode="auto">
          <a:xfrm>
            <a:off x="420688" y="1600200"/>
            <a:ext cx="8037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546"/>
          <a:stretch>
            <a:fillRect/>
          </a:stretch>
        </p:blipFill>
        <p:spPr bwMode="auto">
          <a:xfrm>
            <a:off x="452438" y="3429000"/>
            <a:ext cx="823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VISI FKIP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" y="2895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MISI FKIP</a:t>
            </a:r>
          </a:p>
        </p:txBody>
      </p:sp>
    </p:spTree>
    <p:extLst>
      <p:ext uri="{BB962C8B-B14F-4D97-AF65-F5344CB8AC3E}">
        <p14:creationId xmlns:p14="http://schemas.microsoft.com/office/powerpoint/2010/main" val="2659129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8929" r="291" b="10715"/>
          <a:stretch>
            <a:fillRect/>
          </a:stretch>
        </p:blipFill>
        <p:spPr bwMode="auto">
          <a:xfrm>
            <a:off x="223838" y="1714500"/>
            <a:ext cx="8696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TUJUAN FKIP</a:t>
            </a:r>
          </a:p>
        </p:txBody>
      </p:sp>
    </p:spTree>
    <p:extLst>
      <p:ext uri="{BB962C8B-B14F-4D97-AF65-F5344CB8AC3E}">
        <p14:creationId xmlns:p14="http://schemas.microsoft.com/office/powerpoint/2010/main" val="3118887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</a:t>
            </a:r>
            <a:r>
              <a:rPr lang="id-ID" sz="1600" dirty="0"/>
              <a:t>P</a:t>
            </a:r>
            <a:r>
              <a:rPr lang="en-US" sz="1600" dirty="0" err="1" smtClean="0"/>
              <a:t>eng</a:t>
            </a:r>
            <a:r>
              <a:rPr lang="id-ID" sz="1600" dirty="0" smtClean="0"/>
              <a:t>e</a:t>
            </a:r>
            <a:r>
              <a:rPr lang="en-US" sz="1600" dirty="0" smtClean="0"/>
              <a:t>r</a:t>
            </a:r>
            <a:r>
              <a:rPr lang="id-ID" sz="1600" dirty="0" smtClean="0"/>
              <a:t>tia</a:t>
            </a:r>
            <a:r>
              <a:rPr lang="en-US" sz="1600" dirty="0" smtClean="0"/>
              <a:t>n, </a:t>
            </a:r>
            <a:r>
              <a:rPr lang="id-ID" sz="1600" dirty="0" smtClean="0"/>
              <a:t>pe</a:t>
            </a:r>
            <a:r>
              <a:rPr lang="en-US" sz="1600" dirty="0" smtClean="0"/>
              <a:t>r</a:t>
            </a:r>
            <a:r>
              <a:rPr lang="id-ID" sz="1600" dirty="0" smtClean="0"/>
              <a:t>an</a:t>
            </a:r>
            <a:r>
              <a:rPr lang="en-US" sz="1600" dirty="0" smtClean="0"/>
              <a:t>,</a:t>
            </a:r>
            <a:r>
              <a:rPr lang="id-ID" sz="1600" dirty="0" smtClean="0"/>
              <a:t> </a:t>
            </a:r>
            <a:r>
              <a:rPr lang="en-US" sz="1600" dirty="0" err="1" smtClean="0"/>
              <a:t>dan</a:t>
            </a:r>
            <a:r>
              <a:rPr lang="id-ID" sz="1600" dirty="0" smtClean="0"/>
              <a:t> fungsi </a:t>
            </a:r>
            <a:r>
              <a:rPr lang="id-ID" sz="1600" dirty="0"/>
              <a:t>m</a:t>
            </a:r>
            <a:r>
              <a:rPr lang="id-ID" sz="1600" dirty="0" smtClean="0"/>
              <a:t>edia </a:t>
            </a:r>
            <a:r>
              <a:rPr lang="id-ID" sz="1600" dirty="0"/>
              <a:t>belajar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/>
              <a:t>Multimedia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03.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/>
              <a:t>Jenis, </a:t>
            </a:r>
            <a:r>
              <a:rPr lang="id-ID" sz="1600" dirty="0" smtClean="0"/>
              <a:t>klasifikasi</a:t>
            </a:r>
            <a:r>
              <a:rPr lang="id-ID" sz="1600" dirty="0"/>
              <a:t>, dan </a:t>
            </a:r>
            <a:r>
              <a:rPr lang="id-ID" sz="1600" dirty="0" smtClean="0"/>
              <a:t>karakteristik </a:t>
            </a:r>
            <a:r>
              <a:rPr lang="id-ID" sz="1600" dirty="0"/>
              <a:t>m</a:t>
            </a:r>
            <a:r>
              <a:rPr lang="id-ID" sz="1600" dirty="0" smtClean="0"/>
              <a:t>edia belajar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1600" dirty="0"/>
              <a:t>Perencanaan </a:t>
            </a:r>
            <a:r>
              <a:rPr lang="id-ID" sz="1600" dirty="0" smtClean="0"/>
              <a:t>dan pemilihan </a:t>
            </a:r>
            <a:r>
              <a:rPr lang="id-ID" sz="1600" dirty="0"/>
              <a:t>media belajar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507906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05. </a:t>
            </a:r>
            <a:r>
              <a:rPr lang="id-ID" sz="1600" dirty="0" smtClean="0"/>
              <a:t>Penggunaan, evaluasi</a:t>
            </a:r>
            <a:r>
              <a:rPr lang="es-ES" sz="1600" dirty="0" smtClean="0"/>
              <a:t>,</a:t>
            </a:r>
            <a:r>
              <a:rPr lang="id-ID" sz="1600" dirty="0" smtClean="0"/>
              <a:t> dan p</a:t>
            </a:r>
            <a:r>
              <a:rPr lang="es-ES" sz="1600" dirty="0" err="1" smtClean="0"/>
              <a:t>engembangan</a:t>
            </a:r>
            <a:r>
              <a:rPr lang="id-ID" sz="1600" dirty="0" smtClean="0"/>
              <a:t> </a:t>
            </a:r>
            <a:r>
              <a:rPr lang="id-ID" sz="1600" dirty="0"/>
              <a:t>media</a:t>
            </a:r>
            <a:endParaRPr lang="id-ID" sz="1600" dirty="0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  <a:r>
              <a:rPr lang="id-ID" sz="1600" dirty="0"/>
              <a:t>Media </a:t>
            </a:r>
            <a:r>
              <a:rPr lang="id-ID" sz="1600" dirty="0" smtClean="0"/>
              <a:t>audio</a:t>
            </a:r>
            <a:r>
              <a:rPr lang="id-ID" sz="1600" dirty="0"/>
              <a:t>, </a:t>
            </a:r>
            <a:r>
              <a:rPr lang="id-ID" sz="1600" dirty="0" smtClean="0"/>
              <a:t>visual</a:t>
            </a:r>
            <a:r>
              <a:rPr lang="id-ID" sz="1600" dirty="0"/>
              <a:t>, dan </a:t>
            </a:r>
            <a:r>
              <a:rPr lang="id-ID" sz="1600" dirty="0" smtClean="0"/>
              <a:t>audio </a:t>
            </a:r>
            <a:r>
              <a:rPr lang="id-ID" sz="1600" dirty="0"/>
              <a:t>v</a:t>
            </a:r>
            <a:r>
              <a:rPr lang="id-ID" sz="1600" dirty="0" smtClean="0"/>
              <a:t>isual</a:t>
            </a:r>
            <a:r>
              <a:rPr lang="id-ID" sz="1600" dirty="0"/>
              <a:t>.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</a:t>
            </a:r>
            <a:r>
              <a:rPr lang="id-ID" dirty="0"/>
              <a:t> </a:t>
            </a:r>
            <a:r>
              <a:rPr lang="id-ID" sz="1600" dirty="0" smtClean="0">
                <a:solidFill>
                  <a:schemeClr val="tx1"/>
                </a:solidFill>
              </a:rPr>
              <a:t>Kont</a:t>
            </a:r>
            <a:r>
              <a:rPr lang="en-US" sz="1600" dirty="0" smtClean="0"/>
              <a:t>r</a:t>
            </a:r>
            <a:r>
              <a:rPr lang="id-ID" sz="1600" dirty="0" smtClean="0"/>
              <a:t>ak pekuliahan dan penganta</a:t>
            </a:r>
            <a:r>
              <a:rPr lang="en-US" sz="1600" dirty="0" smtClean="0"/>
              <a:t>r</a:t>
            </a: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09. </a:t>
            </a:r>
            <a:r>
              <a:rPr lang="id-ID" sz="1600" dirty="0" smtClean="0"/>
              <a:t>Pemanfaatan </a:t>
            </a:r>
            <a:r>
              <a:rPr lang="es-ES" sz="1600" dirty="0"/>
              <a:t>m</a:t>
            </a:r>
            <a:r>
              <a:rPr lang="id-ID" sz="1600" dirty="0"/>
              <a:t>edia belajar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14. </a:t>
            </a:r>
            <a:r>
              <a:rPr lang="id-ID" sz="1600" dirty="0" smtClean="0"/>
              <a:t>Review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 smtClean="0"/>
              <a:t>Pembuatan </a:t>
            </a:r>
            <a:r>
              <a:rPr lang="es-ES" sz="1600" dirty="0" smtClean="0"/>
              <a:t>m</a:t>
            </a:r>
            <a:r>
              <a:rPr lang="id-ID" sz="1600" dirty="0"/>
              <a:t>edia belajar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/>
              <a:t>Presentasi h</a:t>
            </a:r>
            <a:r>
              <a:rPr lang="id-ID" sz="1600" dirty="0" smtClean="0"/>
              <a:t>asil karya </a:t>
            </a:r>
            <a:r>
              <a:rPr lang="es-ES" sz="1600" dirty="0"/>
              <a:t>m</a:t>
            </a:r>
            <a:r>
              <a:rPr lang="id-ID" sz="1600" dirty="0"/>
              <a:t>edia belajar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1600" dirty="0"/>
              <a:t>Presentasi hasil karya </a:t>
            </a:r>
            <a:r>
              <a:rPr lang="es-ES" sz="1600" dirty="0"/>
              <a:t>m</a:t>
            </a:r>
            <a:r>
              <a:rPr lang="id-ID" sz="1600" dirty="0"/>
              <a:t>edia belajar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/>
              <a:t>Presentasi hasil karya </a:t>
            </a:r>
            <a:r>
              <a:rPr lang="es-ES" sz="1600" dirty="0"/>
              <a:t>m</a:t>
            </a:r>
            <a:r>
              <a:rPr lang="id-ID" sz="1600" dirty="0"/>
              <a:t>edia belajar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6" y="3248890"/>
            <a:ext cx="52681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</a:t>
            </a:r>
            <a:r>
              <a:rPr lang="id-ID" sz="1600" dirty="0" smtClean="0"/>
              <a:t>Penyusunan </a:t>
            </a:r>
            <a:r>
              <a:rPr lang="id-ID" sz="1600" dirty="0"/>
              <a:t>r</a:t>
            </a:r>
            <a:r>
              <a:rPr lang="id-ID" sz="1600" dirty="0" smtClean="0"/>
              <a:t>encana dan</a:t>
            </a:r>
            <a:r>
              <a:rPr lang="id-ID" sz="1600" dirty="0"/>
              <a:t> p</a:t>
            </a:r>
            <a:r>
              <a:rPr lang="id-ID" sz="1600" dirty="0" smtClean="0"/>
              <a:t>roduksi </a:t>
            </a:r>
            <a:r>
              <a:rPr lang="es-ES" sz="1600" dirty="0"/>
              <a:t>m</a:t>
            </a:r>
            <a:r>
              <a:rPr lang="id-ID" sz="1600" dirty="0" smtClean="0"/>
              <a:t>edia belajar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400" dirty="0"/>
          </a:p>
          <a:p>
            <a:r>
              <a:rPr lang="id-ID" sz="2400" dirty="0" smtClean="0"/>
              <a:t>Mahasiswa </a:t>
            </a:r>
            <a:r>
              <a:rPr lang="id-ID" sz="2400" dirty="0"/>
              <a:t>dapat memiliki kemampuan memilih jenis media, membuat desain media, memproduksi media, dan menggunakan media dalam pembelajaran di sekolah</a:t>
            </a:r>
            <a:r>
              <a:rPr lang="en-US" sz="2400" dirty="0"/>
              <a:t>.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Buku Acuan: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400" dirty="0"/>
          </a:p>
          <a:p>
            <a:pPr lvl="0"/>
            <a:r>
              <a:rPr lang="id-ID" sz="2400" dirty="0"/>
              <a:t>Arsyad A. (1997). </a:t>
            </a:r>
            <a:r>
              <a:rPr lang="id-ID" sz="2400" i="1" dirty="0"/>
              <a:t>Media Pembelajaran. </a:t>
            </a:r>
            <a:r>
              <a:rPr lang="id-ID" sz="2400" dirty="0"/>
              <a:t>Jakarta: Raja Grafindo Persada.</a:t>
            </a:r>
          </a:p>
          <a:p>
            <a:pPr lvl="0"/>
            <a:r>
              <a:rPr lang="id-ID" sz="2400" dirty="0"/>
              <a:t>Asyhar R. (2012). </a:t>
            </a:r>
            <a:r>
              <a:rPr lang="id-ID" sz="2400" i="1" dirty="0"/>
              <a:t>Kreatif Mengembangkan Media Pembelajaran</a:t>
            </a:r>
            <a:r>
              <a:rPr lang="id-ID" sz="2400" dirty="0"/>
              <a:t>. Jakarta: Referensi.</a:t>
            </a:r>
          </a:p>
          <a:p>
            <a:pPr lvl="0"/>
            <a:r>
              <a:rPr lang="id-ID" sz="2400" dirty="0"/>
              <a:t>Susilana, R. (2008). </a:t>
            </a:r>
            <a:r>
              <a:rPr lang="id-ID" sz="2400" i="1" dirty="0"/>
              <a:t>Media Pembelajaran Hakikat, Pengembangan, Pemanfaatan, dan Penilaian</a:t>
            </a:r>
            <a:r>
              <a:rPr lang="id-ID" sz="2400" dirty="0"/>
              <a:t>. Bandung: Wacana Prima.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Penilaian: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dirty="0" smtClean="0"/>
              <a:t>Tugas Individu 		 :	20%</a:t>
            </a:r>
          </a:p>
          <a:p>
            <a:r>
              <a:rPr lang="id-ID" sz="2400" dirty="0" smtClean="0"/>
              <a:t>Tugas Kelompok		 :	20%</a:t>
            </a:r>
          </a:p>
          <a:p>
            <a:r>
              <a:rPr lang="id-ID" sz="2400" dirty="0" smtClean="0"/>
              <a:t>UTS				 :	30%</a:t>
            </a:r>
          </a:p>
          <a:p>
            <a:r>
              <a:rPr lang="id-ID" sz="2400" dirty="0" smtClean="0"/>
              <a:t>UAS				 :	30%</a:t>
            </a:r>
          </a:p>
          <a:p>
            <a:endParaRPr lang="id-ID" sz="2200" dirty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id-ID" sz="2400" dirty="0"/>
              <a:t>UTS dan UAS dapat dilakukan secara </a:t>
            </a:r>
            <a:r>
              <a:rPr lang="id-ID" sz="2400" i="1" dirty="0"/>
              <a:t>open</a:t>
            </a:r>
            <a:r>
              <a:rPr lang="id-ID" sz="2400" dirty="0"/>
              <a:t>/</a:t>
            </a:r>
            <a:r>
              <a:rPr lang="id-ID" sz="2400" i="1" dirty="0"/>
              <a:t>close</a:t>
            </a:r>
            <a:r>
              <a:rPr lang="id-ID" sz="2400" dirty="0"/>
              <a:t> </a:t>
            </a:r>
            <a:r>
              <a:rPr lang="id-ID" sz="2400" i="1" dirty="0"/>
              <a:t>book</a:t>
            </a:r>
            <a:r>
              <a:rPr lang="id-ID" sz="2400" dirty="0"/>
              <a:t> yang ditentukan oleh dosen maksimum 1 minggu sebelum u</a:t>
            </a:r>
            <a:r>
              <a:rPr lang="en-US" sz="2400" dirty="0"/>
              <a:t>j</a:t>
            </a:r>
            <a:r>
              <a:rPr lang="id-ID" sz="2400" dirty="0"/>
              <a:t>ian</a:t>
            </a:r>
            <a:r>
              <a:rPr lang="en-US" sz="2400" dirty="0"/>
              <a:t>).</a:t>
            </a:r>
            <a:endParaRPr lang="id-ID" sz="2400" dirty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445</Words>
  <Application>Microsoft Office PowerPoint</Application>
  <PresentationFormat>On-screen Show (4:3)</PresentationFormat>
  <Paragraphs>64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Template PPT UEU New Version (add link)1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Buku Acuan:</vt:lpstr>
      <vt:lpstr>Penilaian:</vt:lpstr>
      <vt:lpstr>Tata Tertib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Media Belajar</dc:title>
  <dc:creator>Khaola</dc:creator>
  <cp:lastModifiedBy>BPISTI2008</cp:lastModifiedBy>
  <cp:revision>241</cp:revision>
  <dcterms:created xsi:type="dcterms:W3CDTF">2010-08-24T06:47:44Z</dcterms:created>
  <dcterms:modified xsi:type="dcterms:W3CDTF">2019-05-15T07:28:43Z</dcterms:modified>
</cp:coreProperties>
</file>