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35" r:id="rId3"/>
    <p:sldId id="371" r:id="rId4"/>
    <p:sldId id="372" r:id="rId5"/>
    <p:sldId id="373" r:id="rId6"/>
    <p:sldId id="374" r:id="rId7"/>
    <p:sldId id="375" r:id="rId8"/>
    <p:sldId id="376" r:id="rId9"/>
    <p:sldId id="3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23/03/2017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A8590D-7566-4202-9798-6CC0B3B1D0DE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05BA77-BEC7-4543-AD97-AE4ACE96906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3A59C-D840-4AEE-92F1-6762EA981C2D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FF9BFC-A872-4157-8EB9-699E5F948FE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50FACC-AB2F-4106-8F75-9E5D23B9EC9F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KONSEP DASA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  <a:r>
              <a:rPr lang="id-ID" b="1" dirty="0">
                <a:solidFill>
                  <a:schemeClr val="bg1"/>
                </a:solidFill>
              </a:rPr>
              <a:t>PENGE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id-ID" b="1" dirty="0">
                <a:solidFill>
                  <a:schemeClr val="bg1"/>
                </a:solidFill>
              </a:rPr>
              <a:t>BANGAN </a:t>
            </a:r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EDIA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id-ID" b="1" dirty="0" smtClean="0">
                <a:solidFill>
                  <a:schemeClr val="bg1"/>
                </a:solidFill>
              </a:rPr>
              <a:t>2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</a:t>
            </a:r>
            <a:r>
              <a:rPr lang="en-US" sz="2400" dirty="0" err="1"/>
              <a:t>engertian</a:t>
            </a:r>
            <a:r>
              <a:rPr lang="en-US" sz="2400" dirty="0"/>
              <a:t>, </a:t>
            </a:r>
            <a:r>
              <a:rPr lang="en-US" sz="2400" dirty="0" err="1"/>
              <a:t>peran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media </a:t>
            </a:r>
            <a:r>
              <a:rPr lang="en-US" sz="2400" dirty="0" err="1"/>
              <a:t>belajar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lvl="0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diperkenankan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keributan</a:t>
            </a:r>
            <a:r>
              <a:rPr lang="en-US" sz="2400" dirty="0" smtClean="0"/>
              <a:t> di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perkuliahan</a:t>
            </a:r>
            <a:r>
              <a:rPr lang="en-US" sz="2400" dirty="0" smtClean="0"/>
              <a:t>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0"/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waj</a:t>
            </a:r>
            <a:r>
              <a:rPr lang="id-ID" sz="2400" dirty="0" smtClean="0"/>
              <a:t>i</a:t>
            </a:r>
            <a:r>
              <a:rPr lang="en-US" sz="2400" dirty="0" smtClean="0"/>
              <a:t>b </a:t>
            </a:r>
            <a:r>
              <a:rPr lang="en-US" sz="2400" dirty="0" err="1" smtClean="0"/>
              <a:t>hadir</a:t>
            </a:r>
            <a:r>
              <a:rPr lang="en-US" sz="2400" dirty="0" smtClean="0"/>
              <a:t> minimal 75%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tatap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r>
              <a:rPr lang="id-ID" sz="2400" dirty="0" smtClean="0"/>
              <a:t> untuk dapat mengikuti UAS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0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susulan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UTS </a:t>
            </a:r>
            <a:r>
              <a:rPr lang="en-US" sz="2400" dirty="0" err="1" smtClean="0"/>
              <a:t>dan</a:t>
            </a:r>
            <a:r>
              <a:rPr lang="en-US" sz="2400" dirty="0" smtClean="0"/>
              <a:t> UAS,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id-ID" sz="2400" dirty="0" smtClean="0"/>
              <a:t>yang dapat diterima oleh dosen pengampu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0"/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2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berakhir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lvl="0"/>
            <a:r>
              <a:rPr lang="en-US" sz="2400" dirty="0" err="1" smtClean="0"/>
              <a:t>Protes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dilayani</a:t>
            </a:r>
            <a:r>
              <a:rPr lang="en-US" sz="2400" dirty="0" smtClean="0"/>
              <a:t> paling lam</a:t>
            </a:r>
            <a:r>
              <a:rPr lang="id-ID" sz="2400" dirty="0"/>
              <a:t>b</a:t>
            </a:r>
            <a:r>
              <a:rPr lang="en-US" sz="2400" dirty="0" smtClean="0"/>
              <a:t>a</a:t>
            </a:r>
            <a:r>
              <a:rPr lang="id-ID" sz="2400" dirty="0" smtClean="0"/>
              <a:t>t</a:t>
            </a:r>
            <a:r>
              <a:rPr lang="en-US" sz="2400" dirty="0" smtClean="0"/>
              <a:t> 1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r>
              <a:rPr lang="id-ID" sz="2400" dirty="0" smtClean="0"/>
              <a:t>Apabila dosen te</a:t>
            </a:r>
            <a:r>
              <a:rPr lang="en-US" sz="2400" dirty="0" smtClean="0"/>
              <a:t>r</a:t>
            </a:r>
            <a:r>
              <a:rPr lang="id-ID" sz="2400" dirty="0" smtClean="0"/>
              <a:t>la</a:t>
            </a:r>
            <a:r>
              <a:rPr lang="en-US" sz="2400" dirty="0" smtClean="0"/>
              <a:t>m</a:t>
            </a:r>
            <a:r>
              <a:rPr lang="id-ID" sz="2400" dirty="0" smtClean="0"/>
              <a:t>bat lebih da</a:t>
            </a:r>
            <a:r>
              <a:rPr lang="en-US" sz="2400" dirty="0" smtClean="0"/>
              <a:t>r</a:t>
            </a:r>
            <a:r>
              <a:rPr lang="id-ID" sz="2400" dirty="0" smtClean="0"/>
              <a:t>i 3</a:t>
            </a:r>
            <a:r>
              <a:rPr lang="en-US" sz="2400" dirty="0" smtClean="0"/>
              <a:t>0 m</a:t>
            </a:r>
            <a:r>
              <a:rPr lang="id-ID" sz="2400" dirty="0" smtClean="0"/>
              <a:t>enit</a:t>
            </a:r>
            <a:r>
              <a:rPr lang="en-US" sz="2400" dirty="0" smtClean="0"/>
              <a:t> </a:t>
            </a:r>
            <a:r>
              <a:rPr lang="id-ID" sz="2400" dirty="0" smtClean="0"/>
              <a:t>tanpa </a:t>
            </a:r>
            <a:r>
              <a:rPr lang="en-US" sz="2400" dirty="0" smtClean="0"/>
              <a:t>m</a:t>
            </a:r>
            <a:r>
              <a:rPr lang="id-ID" sz="2400" dirty="0" smtClean="0"/>
              <a:t>e</a:t>
            </a:r>
            <a:r>
              <a:rPr lang="en-US" sz="2400" dirty="0" smtClean="0"/>
              <a:t>m</a:t>
            </a:r>
            <a:r>
              <a:rPr lang="id-ID" sz="2400" dirty="0" smtClean="0"/>
              <a:t>be</a:t>
            </a:r>
            <a:r>
              <a:rPr lang="en-US" sz="2400" dirty="0" smtClean="0"/>
              <a:t>r</a:t>
            </a:r>
            <a:r>
              <a:rPr lang="id-ID" sz="2400" dirty="0" smtClean="0"/>
              <a:t>i kaba</a:t>
            </a:r>
            <a:r>
              <a:rPr lang="en-US" sz="2400" dirty="0" smtClean="0"/>
              <a:t>r</a:t>
            </a:r>
            <a:r>
              <a:rPr lang="id-ID" sz="2400" dirty="0" smtClean="0"/>
              <a:t> apapun</a:t>
            </a:r>
            <a:r>
              <a:rPr lang="en-US" sz="2400" dirty="0" smtClean="0"/>
              <a:t>,</a:t>
            </a:r>
            <a:r>
              <a:rPr lang="id-ID" sz="2400" dirty="0" smtClean="0"/>
              <a:t> </a:t>
            </a:r>
            <a:r>
              <a:rPr lang="en-US" sz="2400" dirty="0" smtClean="0"/>
              <a:t>m</a:t>
            </a:r>
            <a:r>
              <a:rPr lang="id-ID" sz="2400" dirty="0" smtClean="0"/>
              <a:t>ahasiswa dipekenankan </a:t>
            </a:r>
            <a:r>
              <a:rPr lang="en-US" sz="2400" dirty="0" smtClean="0"/>
              <a:t>m</a:t>
            </a:r>
            <a:r>
              <a:rPr lang="id-ID" sz="2400" dirty="0" smtClean="0"/>
              <a:t>eninggalkan </a:t>
            </a:r>
            <a:r>
              <a:rPr lang="en-US" sz="2400" dirty="0" smtClean="0"/>
              <a:t>r</a:t>
            </a:r>
            <a:r>
              <a:rPr lang="id-ID" sz="2400" dirty="0" smtClean="0"/>
              <a:t>uangan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3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219200"/>
            <a:ext cx="1534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b="1" dirty="0" err="1" smtClean="0"/>
              <a:t>B</a:t>
            </a:r>
            <a:r>
              <a:rPr lang="en-US" sz="2800" b="1" dirty="0" err="1" smtClean="0"/>
              <a:t>elajar</a:t>
            </a:r>
            <a:r>
              <a:rPr lang="en-US" sz="3200" b="1" dirty="0" smtClean="0"/>
              <a:t> </a:t>
            </a:r>
            <a:endParaRPr lang="id-ID" sz="3200" dirty="0"/>
          </a:p>
        </p:txBody>
      </p:sp>
      <p:sp>
        <p:nvSpPr>
          <p:cNvPr id="3" name="Rectangle 2"/>
          <p:cNvSpPr/>
          <p:nvPr/>
        </p:nvSpPr>
        <p:spPr>
          <a:xfrm>
            <a:off x="2362199" y="2290319"/>
            <a:ext cx="3134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Proses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belajar</a:t>
            </a:r>
            <a:r>
              <a:rPr lang="en-US" sz="2800" b="1" dirty="0" smtClean="0"/>
              <a:t> </a:t>
            </a:r>
            <a:endParaRPr lang="id-ID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4572000" y="3286780"/>
            <a:ext cx="449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r>
              <a:rPr lang="id-ID" sz="2800" b="1" dirty="0" smtClean="0"/>
              <a:t>e</a:t>
            </a:r>
            <a:r>
              <a:rPr lang="en-US" sz="2800" b="1" dirty="0" smtClean="0"/>
              <a:t>r</a:t>
            </a:r>
            <a:r>
              <a:rPr lang="id-ID" sz="2800" b="1" dirty="0" smtClean="0"/>
              <a:t>ubahan tingkah laku</a:t>
            </a:r>
            <a:endParaRPr lang="id-ID" sz="2800" b="1" dirty="0"/>
          </a:p>
        </p:txBody>
      </p:sp>
      <p:cxnSp>
        <p:nvCxnSpPr>
          <p:cNvPr id="16" name="Elbow Connector 15"/>
          <p:cNvCxnSpPr/>
          <p:nvPr/>
        </p:nvCxnSpPr>
        <p:spPr>
          <a:xfrm>
            <a:off x="1600200" y="1830435"/>
            <a:ext cx="761999" cy="721494"/>
          </a:xfrm>
          <a:prstGeom prst="bentConnector3">
            <a:avLst>
              <a:gd name="adj1" fmla="val -230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3789118" y="2813539"/>
            <a:ext cx="761999" cy="721494"/>
          </a:xfrm>
          <a:prstGeom prst="bentConnector3">
            <a:avLst>
              <a:gd name="adj1" fmla="val -230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648200" y="39624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/>
              <a:t>K</a:t>
            </a:r>
            <a:r>
              <a:rPr lang="id-ID" sz="2400" b="1" dirty="0" smtClean="0"/>
              <a:t>ognitif</a:t>
            </a:r>
            <a:endParaRPr lang="id-ID" sz="2400" b="1" dirty="0"/>
          </a:p>
        </p:txBody>
      </p:sp>
      <p:sp>
        <p:nvSpPr>
          <p:cNvPr id="31" name="Rectangle 30"/>
          <p:cNvSpPr/>
          <p:nvPr/>
        </p:nvSpPr>
        <p:spPr>
          <a:xfrm>
            <a:off x="4648200" y="4567535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</a:t>
            </a:r>
            <a:r>
              <a:rPr lang="id-ID" sz="2400" b="1" dirty="0" smtClean="0"/>
              <a:t>siko</a:t>
            </a:r>
            <a:r>
              <a:rPr lang="en-US" sz="2400" b="1" dirty="0" smtClean="0"/>
              <a:t>m</a:t>
            </a:r>
            <a:r>
              <a:rPr lang="id-ID" sz="2400" b="1" dirty="0" smtClean="0"/>
              <a:t>oto</a:t>
            </a:r>
            <a:r>
              <a:rPr lang="en-US" sz="2400" b="1" dirty="0" smtClean="0"/>
              <a:t>r</a:t>
            </a:r>
            <a:endParaRPr lang="id-ID" sz="2400" b="1" dirty="0"/>
          </a:p>
        </p:txBody>
      </p:sp>
      <p:sp>
        <p:nvSpPr>
          <p:cNvPr id="32" name="Rectangle 31"/>
          <p:cNvSpPr/>
          <p:nvPr/>
        </p:nvSpPr>
        <p:spPr>
          <a:xfrm>
            <a:off x="4648200" y="5177135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/>
              <a:t>A</a:t>
            </a:r>
            <a:r>
              <a:rPr lang="id-ID" sz="2400" b="1" dirty="0" smtClean="0"/>
              <a:t>fektif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385120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id-ID" sz="2600" dirty="0"/>
              <a:t>Kata media, berasal dari bahasa Latin, bentuk jamak dari </a:t>
            </a:r>
            <a:r>
              <a:rPr lang="id-ID" sz="2600" i="1" dirty="0"/>
              <a:t>medium</a:t>
            </a:r>
            <a:r>
              <a:rPr lang="id-ID" sz="2600" dirty="0"/>
              <a:t> secara harfiah berarti perantara atau pengantar</a:t>
            </a:r>
            <a:r>
              <a:rPr lang="id-ID" sz="2600" dirty="0" smtClean="0"/>
              <a:t>.</a:t>
            </a:r>
          </a:p>
          <a:p>
            <a:r>
              <a:rPr lang="id-ID" sz="2600" dirty="0"/>
              <a:t> Media adalah segala alat fisik yang dapat menyajikan pesan yang merangsang yang sesuai untuk belajar (Brigg</a:t>
            </a:r>
            <a:r>
              <a:rPr lang="id-ID" sz="2600" dirty="0" smtClean="0"/>
              <a:t>).</a:t>
            </a:r>
          </a:p>
          <a:p>
            <a:r>
              <a:rPr lang="id-ID" sz="2600" dirty="0"/>
              <a:t>Media merupakan segala sesuatu yang dapat diindra yang berfungsi sebagai perantara, sarana, alat untuk proses komunikasi belajar mengajar (Rohani, 1997: 2-3)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7387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7687" y="16002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pelajaran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hardware</a:t>
            </a:r>
            <a:r>
              <a:rPr lang="en-US" sz="2400" dirty="0">
                <a:latin typeface="+mn-lt"/>
              </a:rPr>
              <a:t> 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keras</a:t>
            </a:r>
            <a:r>
              <a:rPr lang="en-US" sz="2400" dirty="0">
                <a:latin typeface="+mn-lt"/>
              </a:rPr>
              <a:t>) yang </a:t>
            </a:r>
            <a:r>
              <a:rPr lang="en-US" sz="2400" dirty="0" err="1">
                <a:latin typeface="+mn-lt"/>
              </a:rPr>
              <a:t>dipakai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untuk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menunjang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berlangsungnya</a:t>
            </a:r>
            <a:r>
              <a:rPr lang="en-US" sz="2400" dirty="0">
                <a:latin typeface="+mn-lt"/>
              </a:rPr>
              <a:t> proses </a:t>
            </a:r>
            <a:r>
              <a:rPr lang="en-US" sz="2400" dirty="0" err="1">
                <a:latin typeface="+mn-lt"/>
              </a:rPr>
              <a:t>belajar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mengajar</a:t>
            </a:r>
            <a:r>
              <a:rPr lang="en-US" sz="2400" dirty="0" smtClean="0">
                <a:latin typeface="+mn-lt"/>
              </a:rPr>
              <a:t>.</a:t>
            </a:r>
            <a:endParaRPr lang="id-ID" sz="24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>
                <a:latin typeface="+mn-lt"/>
              </a:rPr>
              <a:t>Alat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peraga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pada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hakekatnya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hanya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yang </a:t>
            </a:r>
            <a:r>
              <a:rPr lang="en-US" sz="2400" dirty="0" err="1">
                <a:latin typeface="+mn-lt"/>
              </a:rPr>
              <a:t>berfungsi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untuk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menvisualisasikan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konsep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tertentu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saja</a:t>
            </a:r>
            <a:r>
              <a:rPr lang="en-US" sz="2400" dirty="0">
                <a:latin typeface="+mn-lt"/>
              </a:rPr>
              <a:t>. </a:t>
            </a:r>
            <a:r>
              <a:rPr lang="en-US" sz="2400" dirty="0" err="1">
                <a:latin typeface="+mn-lt"/>
              </a:rPr>
              <a:t>Penggunaan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kedua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alat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ini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seratus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persen</a:t>
            </a:r>
            <a:r>
              <a:rPr lang="en-US" sz="2400" dirty="0">
                <a:latin typeface="+mn-lt"/>
              </a:rPr>
              <a:t> di </a:t>
            </a:r>
            <a:r>
              <a:rPr lang="en-US" sz="2400" dirty="0" err="1">
                <a:latin typeface="+mn-lt"/>
              </a:rPr>
              <a:t>tangan</a:t>
            </a:r>
            <a:r>
              <a:rPr lang="en-US" sz="2400" dirty="0">
                <a:latin typeface="+mn-lt"/>
              </a:rPr>
              <a:t> guru</a:t>
            </a:r>
            <a:r>
              <a:rPr lang="en-US" sz="2400" dirty="0" smtClean="0">
                <a:latin typeface="+mn-lt"/>
              </a:rPr>
              <a:t>.</a:t>
            </a:r>
            <a:endParaRPr lang="id-ID" sz="2400" dirty="0" smtClean="0">
              <a:latin typeface="+mn-lt"/>
            </a:endParaRPr>
          </a:p>
          <a:p>
            <a:endParaRPr lang="id-ID" sz="2400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Media </a:t>
            </a:r>
            <a:r>
              <a:rPr lang="en-US" sz="2400" dirty="0" err="1">
                <a:latin typeface="+mn-lt"/>
              </a:rPr>
              <a:t>merupakan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paduan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antara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hardware </a:t>
            </a:r>
            <a:r>
              <a:rPr lang="en-US" sz="2400" dirty="0">
                <a:latin typeface="+mn-lt"/>
              </a:rPr>
              <a:t>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keras</a:t>
            </a:r>
            <a:r>
              <a:rPr lang="en-US" sz="2400" dirty="0">
                <a:latin typeface="+mn-lt"/>
              </a:rPr>
              <a:t>) </a:t>
            </a:r>
            <a:r>
              <a:rPr lang="en-US" sz="2400" dirty="0" err="1">
                <a:latin typeface="+mn-lt"/>
              </a:rPr>
              <a:t>dan</a:t>
            </a:r>
            <a:r>
              <a:rPr lang="en-US" sz="2400" dirty="0">
                <a:latin typeface="+mn-lt"/>
              </a:rPr>
              <a:t> </a:t>
            </a:r>
            <a:r>
              <a:rPr lang="en-US" sz="2400" i="1" dirty="0">
                <a:latin typeface="+mn-lt"/>
              </a:rPr>
              <a:t>software</a:t>
            </a:r>
            <a:r>
              <a:rPr lang="en-US" sz="2400" dirty="0">
                <a:latin typeface="+mn-lt"/>
              </a:rPr>
              <a:t> (</a:t>
            </a:r>
            <a:r>
              <a:rPr lang="en-US" sz="2400" dirty="0" err="1">
                <a:latin typeface="+mn-lt"/>
              </a:rPr>
              <a:t>perangkat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lunak</a:t>
            </a:r>
            <a:r>
              <a:rPr lang="en-US" sz="2400" dirty="0">
                <a:latin typeface="+mn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6166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/>
              <a:t>Peranan </a:t>
            </a:r>
            <a:r>
              <a:rPr lang="id-ID" sz="3200" b="1" dirty="0" smtClean="0"/>
              <a:t>Media (Rohani</a:t>
            </a:r>
            <a:r>
              <a:rPr lang="id-ID" sz="3200" b="1" dirty="0"/>
              <a:t>, 1997:6).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493837"/>
            <a:ext cx="8915400" cy="4602163"/>
          </a:xfrm>
        </p:spPr>
        <p:txBody>
          <a:bodyPr/>
          <a:lstStyle/>
          <a:p>
            <a:r>
              <a:rPr lang="id-ID" sz="2400" dirty="0" smtClean="0"/>
              <a:t>Mengatasi </a:t>
            </a:r>
            <a:r>
              <a:rPr lang="id-ID" sz="2400" dirty="0"/>
              <a:t>perbedaan pengalaman pribadi peserta didik.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batas-batas ruang kelas.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kesulitan apabila suatu benda yang diamati terlalu kecil.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gerak benda secara cepat atau lambat.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hal-hal yang terlalu kompleks untuk dipisahkan.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suara yang terlalau halus untuk didengar.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peristiwa-peristiwa alam.</a:t>
            </a:r>
          </a:p>
          <a:p>
            <a:r>
              <a:rPr lang="id-ID" sz="2400" dirty="0" smtClean="0"/>
              <a:t>Memungkinkan </a:t>
            </a:r>
            <a:r>
              <a:rPr lang="id-ID" sz="2400" dirty="0"/>
              <a:t>terjadinya kontak langsung dengan masyarakat atau alam.</a:t>
            </a:r>
          </a:p>
          <a:p>
            <a:r>
              <a:rPr lang="id-ID" sz="2400" dirty="0" smtClean="0"/>
              <a:t>Memungkinkan </a:t>
            </a:r>
            <a:r>
              <a:rPr lang="id-ID" sz="2400" dirty="0"/>
              <a:t>terjadinya kesamaan dalam </a:t>
            </a:r>
            <a:r>
              <a:rPr lang="id-ID" sz="2400" dirty="0" smtClean="0"/>
              <a:t>pengamatan.</a:t>
            </a:r>
            <a:r>
              <a:rPr lang="id-ID" sz="2400" dirty="0"/>
              <a:t/>
            </a:r>
            <a:br>
              <a:rPr lang="id-ID" sz="2400" dirty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2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/>
              <a:t>Fungsi </a:t>
            </a:r>
            <a:r>
              <a:rPr lang="id-ID" sz="3200" b="1" dirty="0" smtClean="0"/>
              <a:t>Media </a:t>
            </a:r>
            <a:r>
              <a:rPr lang="en-US" sz="3200" b="1" dirty="0" err="1"/>
              <a:t>Pembelajaran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/>
              <a:t>Menurut</a:t>
            </a:r>
            <a:r>
              <a:rPr lang="en-US" sz="2400" dirty="0"/>
              <a:t> Derek </a:t>
            </a:r>
            <a:r>
              <a:rPr lang="en-US" sz="2400" dirty="0" err="1" smtClean="0"/>
              <a:t>Rowntree</a:t>
            </a:r>
            <a:r>
              <a:rPr lang="en-US" sz="2400" dirty="0" smtClean="0"/>
              <a:t>: </a:t>
            </a:r>
            <a:r>
              <a:rPr lang="en-US" sz="2400" dirty="0"/>
              <a:t>m</a:t>
            </a:r>
            <a:r>
              <a:rPr lang="en-US" sz="2400" dirty="0" smtClean="0"/>
              <a:t>edia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membangkitkan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mengulang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, </a:t>
            </a:r>
            <a:r>
              <a:rPr lang="en-US" sz="2400" dirty="0" err="1"/>
              <a:t>menyediakan</a:t>
            </a:r>
            <a:r>
              <a:rPr lang="en-US" sz="2400" dirty="0"/>
              <a:t> stimulus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mengaktifkan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menggalakkan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yang </a:t>
            </a:r>
            <a:r>
              <a:rPr lang="en-US" sz="2400" dirty="0" err="1"/>
              <a:t>serasi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Edgar </a:t>
            </a:r>
            <a:r>
              <a:rPr lang="en-US" sz="2400" dirty="0"/>
              <a:t>Dale </a:t>
            </a:r>
            <a:r>
              <a:rPr lang="en-US" sz="2400" dirty="0" err="1" smtClean="0"/>
              <a:t>dkk</a:t>
            </a:r>
            <a:r>
              <a:rPr lang="en-US" sz="2400" dirty="0" smtClean="0"/>
              <a:t>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kongkret</a:t>
            </a:r>
            <a:r>
              <a:rPr lang="en-US" sz="2400" dirty="0"/>
              <a:t>, </a:t>
            </a:r>
            <a:r>
              <a:rPr lang="en-US" sz="2400" dirty="0" err="1"/>
              <a:t>mempertinggi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,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perbendaharaan</a:t>
            </a:r>
            <a:r>
              <a:rPr lang="en-US" sz="2400" dirty="0"/>
              <a:t> non </a:t>
            </a:r>
            <a:r>
              <a:rPr lang="en-US" sz="2400" dirty="0" err="1"/>
              <a:t>verbalistik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01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 smtClean="0">
                <a:latin typeface="Arial" charset="0"/>
                <a:cs typeface="Arial" charset="0"/>
              </a:rPr>
              <a:t>Dale's cone of experience</a:t>
            </a:r>
          </a:p>
        </p:txBody>
      </p:sp>
      <p:sp>
        <p:nvSpPr>
          <p:cNvPr id="2" name="AutoShape 2" descr="https://s-media-cache-ak0.pinimg.com/236x/b4/4b/c2/b44bc2b7e11665e981907c169b6615c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" name="AutoShape 4" descr="https://s-media-cache-ak0.pinimg.com/236x/b4/4b/c2/b44bc2b7e11665e981907c169b6615c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6629400" cy="5042312"/>
          </a:xfrm>
        </p:spPr>
      </p:pic>
    </p:spTree>
    <p:extLst>
      <p:ext uri="{BB962C8B-B14F-4D97-AF65-F5344CB8AC3E}">
        <p14:creationId xmlns:p14="http://schemas.microsoft.com/office/powerpoint/2010/main" val="322673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342</Words>
  <Application>Microsoft Office PowerPoint</Application>
  <PresentationFormat>On-screen Show (4:3)</PresentationFormat>
  <Paragraphs>49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KEMAMPUAN AKHIR YANG DIHARAPKAN</vt:lpstr>
      <vt:lpstr>PowerPoint Presentation</vt:lpstr>
      <vt:lpstr>PowerPoint Presentation</vt:lpstr>
      <vt:lpstr>Pengertian Media Pembelajaran</vt:lpstr>
      <vt:lpstr>PowerPoint Presentation</vt:lpstr>
      <vt:lpstr>Peranan Media (Rohani, 1997:6).</vt:lpstr>
      <vt:lpstr>Fungsi Media Pembelajaran</vt:lpstr>
      <vt:lpstr>Dale's cone of experience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210</cp:revision>
  <dcterms:created xsi:type="dcterms:W3CDTF">2010-08-24T06:47:44Z</dcterms:created>
  <dcterms:modified xsi:type="dcterms:W3CDTF">2017-03-23T10:40:21Z</dcterms:modified>
</cp:coreProperties>
</file>