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16" r:id="rId2"/>
    <p:sldId id="335" r:id="rId3"/>
    <p:sldId id="383" r:id="rId4"/>
    <p:sldId id="384" r:id="rId5"/>
    <p:sldId id="385" r:id="rId6"/>
    <p:sldId id="386" r:id="rId7"/>
    <p:sldId id="387" r:id="rId8"/>
    <p:sldId id="388" r:id="rId9"/>
    <p:sldId id="389" r:id="rId10"/>
    <p:sldId id="390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>
        <p:scale>
          <a:sx n="47" d="100"/>
          <a:sy n="47" d="100"/>
        </p:scale>
        <p:origin x="-11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3FF173-418C-4D12-9077-1C4D2E503070}" type="datetimeFigureOut">
              <a:rPr lang="id-ID"/>
              <a:pPr>
                <a:defRPr/>
              </a:pPr>
              <a:t>04/04/2017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6C65A4-18C5-4145-A468-EB519B238A2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78698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1E930D-E3F6-4A44-8C71-E99AD5B6C613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D2AE1-8CDF-4A45-A00D-ADB4D97AC0EA}" type="datetime1">
              <a:rPr lang="en-US"/>
              <a:pPr>
                <a:defRPr/>
              </a:pPr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9A123-F52E-49A6-B901-E06DB7CB0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7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0DC41-FAEF-4FAA-B6B2-A99AF124B0F5}" type="datetime1">
              <a:rPr lang="en-US"/>
              <a:pPr>
                <a:defRPr/>
              </a:pPr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864A1-6E90-49B2-9463-8C2B47E2E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38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B6FB1-D0DD-43BF-AECE-347F263557BC}" type="datetime1">
              <a:rPr lang="en-US"/>
              <a:pPr>
                <a:defRPr/>
              </a:pPr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C6D70-CC03-4899-B132-32D2D4245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4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E6A83-483B-448E-8794-F0EF180EAE26}" type="datetime1">
              <a:rPr lang="en-US"/>
              <a:pPr>
                <a:defRPr/>
              </a:pPr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1C293-6EFA-4959-BDD7-E9F272D40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0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53E16-7BAE-4110-9122-E6343D4000A0}" type="datetime1">
              <a:rPr lang="en-US"/>
              <a:pPr>
                <a:defRPr/>
              </a:pPr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A0306-FB3E-4C38-AEA2-2A9F947CE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28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FA6C6-173E-48AE-A9AB-3DB822256489}" type="datetime1">
              <a:rPr lang="en-US"/>
              <a:pPr>
                <a:defRPr/>
              </a:pPr>
              <a:t>4/4/2017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8CC15-0C80-42E7-8BAF-D3AC15FE3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65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21092-59F3-4D38-B078-27BDF3F14CFB}" type="datetime1">
              <a:rPr lang="en-US"/>
              <a:pPr>
                <a:defRPr/>
              </a:pPr>
              <a:t>4/4/2017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925C7-A7C7-4906-B328-F7303D4FA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2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92891-36BE-4576-B5B8-FCF781E5553E}" type="datetime1">
              <a:rPr lang="en-US"/>
              <a:pPr>
                <a:defRPr/>
              </a:pPr>
              <a:t>4/4/2017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70C85-FB87-4C64-9964-2C4AD5642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1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C3C10-AC16-429B-B645-FA86727E7E97}" type="datetime1">
              <a:rPr lang="en-US"/>
              <a:pPr>
                <a:defRPr/>
              </a:pPr>
              <a:t>4/4/2017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B07BA-CB10-4B45-89B4-F93FACE3D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504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1426D-F325-404F-91B9-1E0076459D23}" type="datetime1">
              <a:rPr lang="en-US"/>
              <a:pPr>
                <a:defRPr/>
              </a:pPr>
              <a:t>4/4/2017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25815-F294-4120-9F6E-A64E53485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79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F482E-A950-4355-BA75-DC28918D8473}" type="datetime1">
              <a:rPr lang="en-US"/>
              <a:pPr>
                <a:defRPr/>
              </a:pPr>
              <a:t>4/4/2017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5E88F-A92F-4312-A2E4-268822E92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7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EB905D-9D5E-4F81-8406-A33D4FB6A7B5}" type="datetime1">
              <a:rPr lang="en-US"/>
              <a:pPr>
                <a:defRPr/>
              </a:pPr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7178E82-C02D-41CE-A216-D5920785A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895600" y="3505200"/>
            <a:ext cx="6629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b="1" dirty="0" smtClean="0">
                <a:solidFill>
                  <a:schemeClr val="bg1"/>
                </a:solidFill>
              </a:rPr>
              <a:t>EVALUASI </a:t>
            </a:r>
            <a:r>
              <a:rPr lang="en-US" b="1" dirty="0" smtClean="0">
                <a:solidFill>
                  <a:schemeClr val="bg1"/>
                </a:solidFill>
              </a:rPr>
              <a:t>P</a:t>
            </a:r>
            <a:r>
              <a:rPr lang="es-ES" b="1" dirty="0" smtClean="0">
                <a:solidFill>
                  <a:schemeClr val="bg1"/>
                </a:solidFill>
              </a:rPr>
              <a:t>ENGEMBANGAN</a:t>
            </a:r>
            <a:r>
              <a:rPr lang="en-US" b="1" dirty="0" smtClean="0">
                <a:solidFill>
                  <a:schemeClr val="bg1"/>
                </a:solidFill>
              </a:rPr>
              <a:t> MEDIA</a:t>
            </a:r>
            <a:endParaRPr lang="id-ID" b="1" dirty="0" smtClean="0">
              <a:solidFill>
                <a:schemeClr val="bg1"/>
              </a:solidFill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 PERTEMUAN </a:t>
            </a:r>
            <a:r>
              <a:rPr lang="id-ID" b="1" dirty="0">
                <a:solidFill>
                  <a:schemeClr val="bg1"/>
                </a:solidFill>
              </a:rPr>
              <a:t>6</a:t>
            </a:r>
          </a:p>
          <a:p>
            <a:pPr algn="ctr"/>
            <a:r>
              <a:rPr lang="id-ID" b="1" dirty="0" smtClean="0">
                <a:solidFill>
                  <a:schemeClr val="bg1"/>
                </a:solidFill>
              </a:rPr>
              <a:t>KHAOLA </a:t>
            </a:r>
            <a:r>
              <a:rPr lang="en-US" b="1" dirty="0" smtClean="0">
                <a:solidFill>
                  <a:schemeClr val="bg1"/>
                </a:solidFill>
              </a:rPr>
              <a:t>R</a:t>
            </a:r>
            <a:r>
              <a:rPr lang="id-ID" b="1" dirty="0" smtClean="0">
                <a:solidFill>
                  <a:schemeClr val="bg1"/>
                </a:solidFill>
              </a:rPr>
              <a:t>ACH</a:t>
            </a:r>
            <a:r>
              <a:rPr lang="en-US" b="1" dirty="0" smtClean="0">
                <a:solidFill>
                  <a:schemeClr val="bg1"/>
                </a:solidFill>
              </a:rPr>
              <a:t>M</a:t>
            </a:r>
            <a:r>
              <a:rPr lang="id-ID" b="1" dirty="0" smtClean="0">
                <a:solidFill>
                  <a:schemeClr val="bg1"/>
                </a:solidFill>
              </a:rPr>
              <a:t>A ADZI</a:t>
            </a:r>
            <a:r>
              <a:rPr lang="en-US" b="1" dirty="0" smtClean="0">
                <a:solidFill>
                  <a:schemeClr val="bg1"/>
                </a:solidFill>
              </a:rPr>
              <a:t>M</a:t>
            </a:r>
            <a:r>
              <a:rPr lang="id-ID" b="1" dirty="0" smtClean="0">
                <a:solidFill>
                  <a:schemeClr val="bg1"/>
                </a:solidFill>
              </a:rPr>
              <a:t>A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</a:t>
            </a:r>
            <a:r>
              <a:rPr lang="id-ID" b="1" dirty="0" smtClean="0">
                <a:solidFill>
                  <a:schemeClr val="bg1"/>
                </a:solidFill>
              </a:rPr>
              <a:t>GS</a:t>
            </a:r>
            <a:r>
              <a:rPr lang="en-US" b="1" dirty="0" smtClean="0">
                <a:solidFill>
                  <a:schemeClr val="bg1"/>
                </a:solidFill>
              </a:rPr>
              <a:t>D</a:t>
            </a:r>
            <a:r>
              <a:rPr lang="id-ID" b="1" dirty="0" smtClean="0">
                <a:solidFill>
                  <a:schemeClr val="bg1"/>
                </a:solidFill>
              </a:rPr>
              <a:t> FKIP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5475"/>
            <a:ext cx="8229600" cy="1143000"/>
          </a:xfrm>
        </p:spPr>
        <p:txBody>
          <a:bodyPr>
            <a:noAutofit/>
          </a:bodyPr>
          <a:lstStyle/>
          <a:p>
            <a:r>
              <a:rPr lang="id-ID" sz="3600" dirty="0" smtClean="0"/>
              <a:t>T</a:t>
            </a:r>
            <a:r>
              <a:rPr lang="es-ES" sz="3600" dirty="0" err="1" smtClean="0"/>
              <a:t>ujuan</a:t>
            </a:r>
            <a:r>
              <a:rPr lang="es-ES" sz="3600" dirty="0" smtClean="0"/>
              <a:t> </a:t>
            </a:r>
            <a:r>
              <a:rPr lang="es-ES" sz="3600" dirty="0" err="1" smtClean="0"/>
              <a:t>evaluasi</a:t>
            </a:r>
            <a:r>
              <a:rPr lang="es-ES" sz="3600" dirty="0" smtClean="0"/>
              <a:t> </a:t>
            </a:r>
            <a:r>
              <a:rPr lang="es-ES" sz="3600" dirty="0"/>
              <a:t>media </a:t>
            </a:r>
            <a:r>
              <a:rPr lang="es-ES" sz="3600" dirty="0" err="1"/>
              <a:t>pembelajaran</a:t>
            </a:r>
            <a:endParaRPr lang="en-US" sz="3600" dirty="0" err="1" smtClean="0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343400"/>
          </a:xfrm>
        </p:spPr>
        <p:txBody>
          <a:bodyPr>
            <a:noAutofit/>
          </a:bodyPr>
          <a:lstStyle/>
          <a:p>
            <a:r>
              <a:rPr lang="id-ID" sz="2200" dirty="0"/>
              <a:t>Menentukan apakah media pembelajaran itu efektif</a:t>
            </a:r>
          </a:p>
          <a:p>
            <a:r>
              <a:rPr lang="id-ID" sz="2200" dirty="0" smtClean="0"/>
              <a:t>Menentukan </a:t>
            </a:r>
            <a:r>
              <a:rPr lang="id-ID" sz="2200" dirty="0"/>
              <a:t>apakah media pembelajaran itu dapat diperbaiki atau ditingkatkan</a:t>
            </a:r>
          </a:p>
          <a:p>
            <a:r>
              <a:rPr lang="id-ID" sz="2200" dirty="0" smtClean="0"/>
              <a:t>Menetapkan </a:t>
            </a:r>
            <a:r>
              <a:rPr lang="id-ID" sz="2200" dirty="0"/>
              <a:t>apakah media itu cost-efektif dilihat dari hasil belajar siswa</a:t>
            </a:r>
          </a:p>
          <a:p>
            <a:r>
              <a:rPr lang="id-ID" sz="2200" dirty="0" smtClean="0"/>
              <a:t>Memilih </a:t>
            </a:r>
            <a:r>
              <a:rPr lang="id-ID" sz="2200" dirty="0"/>
              <a:t>media pembelaran yang sesuai untuk dipergunakan dalam proses belajar didalam kelas</a:t>
            </a:r>
          </a:p>
          <a:p>
            <a:r>
              <a:rPr lang="id-ID" sz="2200" dirty="0" smtClean="0"/>
              <a:t>Menentukan </a:t>
            </a:r>
            <a:r>
              <a:rPr lang="id-ID" sz="2200" dirty="0"/>
              <a:t>apakah isi pelajaran sudah tepat disajikan dengan media itu</a:t>
            </a:r>
          </a:p>
          <a:p>
            <a:r>
              <a:rPr lang="id-ID" sz="2200" dirty="0" smtClean="0"/>
              <a:t>Menilai </a:t>
            </a:r>
            <a:r>
              <a:rPr lang="id-ID" sz="2200" dirty="0"/>
              <a:t>kemampuan guru menggunakan media pembelajaran</a:t>
            </a:r>
          </a:p>
          <a:p>
            <a:r>
              <a:rPr lang="id-ID" sz="2200" dirty="0" smtClean="0"/>
              <a:t>Mengetahui </a:t>
            </a:r>
            <a:r>
              <a:rPr lang="id-ID" sz="2200" dirty="0"/>
              <a:t>apakah media pembelajaran itu benar-benar memberi sumbangan terhadap hasil belajar seperti yang dinyatakan</a:t>
            </a:r>
          </a:p>
          <a:p>
            <a:r>
              <a:rPr lang="id-ID" sz="2200" dirty="0" smtClean="0"/>
              <a:t>Mengetahui </a:t>
            </a:r>
            <a:r>
              <a:rPr lang="id-ID" sz="2200" dirty="0"/>
              <a:t>sikap siswa terhadap media pembelajaran</a:t>
            </a:r>
            <a:r>
              <a:rPr lang="id-ID" sz="2200" dirty="0" smtClean="0"/>
              <a:t>.</a:t>
            </a:r>
            <a:endParaRPr lang="id-ID" sz="2200" dirty="0"/>
          </a:p>
        </p:txBody>
      </p:sp>
    </p:spTree>
    <p:extLst>
      <p:ext uri="{BB962C8B-B14F-4D97-AF65-F5344CB8AC3E}">
        <p14:creationId xmlns:p14="http://schemas.microsoft.com/office/powerpoint/2010/main" val="4167577429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400" dirty="0"/>
              <a:t>Mahasiswa mampu memahami secara konseptual, prosedural dan kaitan keduanya </a:t>
            </a:r>
            <a:r>
              <a:rPr lang="id-ID" sz="2400" dirty="0" smtClean="0"/>
              <a:t>mengenai</a:t>
            </a:r>
            <a:r>
              <a:rPr lang="id-ID" sz="2400" dirty="0"/>
              <a:t> </a:t>
            </a:r>
            <a:r>
              <a:rPr lang="en-US" sz="2400" dirty="0" err="1" smtClean="0"/>
              <a:t>evaluasi</a:t>
            </a:r>
            <a:r>
              <a:rPr lang="en-US" sz="2400" dirty="0" smtClean="0"/>
              <a:t> p</a:t>
            </a:r>
            <a:r>
              <a:rPr lang="es-ES" sz="2400" dirty="0" err="1"/>
              <a:t>engembangan</a:t>
            </a:r>
            <a:r>
              <a:rPr lang="en-US" sz="2400" dirty="0"/>
              <a:t> media</a:t>
            </a:r>
            <a:endParaRPr lang="id-ID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5475"/>
            <a:ext cx="8229600" cy="1143000"/>
          </a:xfrm>
        </p:spPr>
        <p:txBody>
          <a:bodyPr>
            <a:noAutofit/>
          </a:bodyPr>
          <a:lstStyle/>
          <a:p>
            <a:r>
              <a:rPr lang="id-ID" dirty="0"/>
              <a:t>Evaluasi </a:t>
            </a:r>
            <a:r>
              <a:rPr lang="id-ID" dirty="0" smtClean="0"/>
              <a:t>Media </a:t>
            </a:r>
            <a:r>
              <a:rPr lang="id-ID" dirty="0"/>
              <a:t>Pembelajaran</a:t>
            </a:r>
            <a:endParaRPr lang="en-US" sz="4400" dirty="0" err="1" smtClean="0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810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2400" dirty="0"/>
              <a:t>Menurut  Thiagarajan dan Stolovitch yang dikutip Sadiman bahwa ada 6 tahap evaluasi dalam pengembangan poembelajaran, </a:t>
            </a:r>
            <a:r>
              <a:rPr lang="id-ID" sz="2400" dirty="0" smtClean="0"/>
              <a:t>yaitu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i="1" dirty="0" smtClean="0"/>
              <a:t>self appraisal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i="1" dirty="0" smtClean="0"/>
              <a:t>expert appraisal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i="1" dirty="0" smtClean="0"/>
              <a:t>individual tryout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i="1" dirty="0" smtClean="0"/>
              <a:t>group tryout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/>
              <a:t>Field evaluation</a:t>
            </a:r>
            <a:endParaRPr lang="id-ID" sz="2400" i="1" dirty="0" smtClean="0"/>
          </a:p>
          <a:p>
            <a:pPr marL="457200" indent="-457200">
              <a:buFont typeface="+mj-lt"/>
              <a:buAutoNum type="arabicPeriod"/>
            </a:pPr>
            <a:r>
              <a:rPr lang="id-ID" sz="2400" i="1" dirty="0" smtClean="0"/>
              <a:t>maintance </a:t>
            </a:r>
            <a:r>
              <a:rPr lang="id-ID" sz="2400" i="1" dirty="0"/>
              <a:t>evaluation.</a:t>
            </a:r>
            <a:endParaRPr lang="en-US" sz="2400" dirty="0" smtClean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347751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2000" dirty="0"/>
              <a:t>Lima tahap yang pertama dari keenam evaluasi tersebut adalah termasuk evaluasi formatif yang merupakan tanggung jawab pengembang media</a:t>
            </a:r>
            <a:r>
              <a:rPr lang="id-ID" sz="2000" dirty="0" smtClean="0"/>
              <a:t>.</a:t>
            </a:r>
          </a:p>
          <a:p>
            <a:r>
              <a:rPr lang="id-ID" sz="2000" b="1" dirty="0" smtClean="0"/>
              <a:t>Self </a:t>
            </a:r>
            <a:r>
              <a:rPr lang="id-ID" sz="2000" b="1" dirty="0"/>
              <a:t>appraisal</a:t>
            </a:r>
            <a:r>
              <a:rPr lang="id-ID" sz="2000" dirty="0"/>
              <a:t>, yaitu evaluasi yang di lakukan oleh pengembang sendiri terhadap rancangan, naskah atau prototype program media yang sedang di kembangkan.</a:t>
            </a:r>
          </a:p>
          <a:p>
            <a:r>
              <a:rPr lang="id-ID" sz="2000" b="1" dirty="0" smtClean="0"/>
              <a:t>Expert </a:t>
            </a:r>
            <a:r>
              <a:rPr lang="id-ID" sz="2000" b="1" dirty="0"/>
              <a:t>appraisal</a:t>
            </a:r>
            <a:r>
              <a:rPr lang="id-ID" sz="2000" dirty="0"/>
              <a:t>, yaitu kegiatan mencari informasi/umpan balik terhadap rancangan, naskah atau prototype dari para ahlai di bidangnya masing-masing.</a:t>
            </a:r>
          </a:p>
          <a:p>
            <a:r>
              <a:rPr lang="id-ID" sz="2000" b="1" dirty="0" smtClean="0"/>
              <a:t>Individual </a:t>
            </a:r>
            <a:r>
              <a:rPr lang="id-ID" sz="2000" b="1" dirty="0"/>
              <a:t>tryout</a:t>
            </a:r>
            <a:r>
              <a:rPr lang="id-ID" sz="2000" dirty="0"/>
              <a:t>, yaitu evaluassi terhadap rancangan, naskah atau prototype dengan jalan melakukan uji coba terhadap beberapa calon sasaran secara perorangan. Tujuan evaluasi ini adalah untuk mengidentifikasi masalah-masalah yang di anggap penting yang ada dalam draft pertama program media untuk kemudian bisa diperbaiki dengan segera. Informasi ini misalnya: penggunaan istilah, bahasa sajian, kesesuaian contoh, kejelasan petunjuk, dan lain-lain.</a:t>
            </a:r>
          </a:p>
          <a:p>
            <a:pPr marL="0" indent="0">
              <a:buNone/>
            </a:pPr>
            <a:endParaRPr lang="en-US" sz="2000" dirty="0" smtClean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7602923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id-ID" sz="2000" b="1" dirty="0" smtClean="0"/>
              <a:t>Group </a:t>
            </a:r>
            <a:r>
              <a:rPr lang="id-ID" sz="2000" b="1" dirty="0"/>
              <a:t>tryout</a:t>
            </a:r>
            <a:r>
              <a:rPr lang="id-ID" sz="2000" dirty="0"/>
              <a:t> (evaluasi kelompok kecil); dilakukan untuk mengetahui apakah revisi-revisi yang telah dilakukan pada tahap terdahulu sudah </a:t>
            </a:r>
            <a:r>
              <a:rPr lang="id-ID" sz="2000" dirty="0" smtClean="0"/>
              <a:t>efektif.</a:t>
            </a:r>
          </a:p>
          <a:p>
            <a:pPr marL="447675" indent="0">
              <a:buNone/>
            </a:pPr>
            <a:r>
              <a:rPr lang="id-ID" sz="2000" dirty="0" smtClean="0"/>
              <a:t>Selain </a:t>
            </a:r>
            <a:r>
              <a:rPr lang="id-ID" sz="2000" dirty="0"/>
              <a:t>itu evaluasi juga dimaksudkan untuk mengidentifikasi kelemahan-kelemahan program yang masih tersisa, serta untuk mengetahui sejauh mana kemungkinan program ini dapat di manfaatkan dengan mudah oleh calon </a:t>
            </a:r>
            <a:r>
              <a:rPr lang="id-ID" sz="2000" dirty="0" smtClean="0"/>
              <a:t>sasaran.</a:t>
            </a:r>
          </a:p>
          <a:p>
            <a:pPr marL="447675" indent="0">
              <a:buNone/>
            </a:pPr>
            <a:r>
              <a:rPr lang="id-ID" sz="2000" dirty="0" smtClean="0"/>
              <a:t>Sasaran </a:t>
            </a:r>
            <a:r>
              <a:rPr lang="id-ID" sz="2000" dirty="0"/>
              <a:t>evaluassi ini adalah sekelompok kecil orang yang merupakan sampel </a:t>
            </a:r>
            <a:r>
              <a:rPr lang="id-ID" sz="2000" dirty="0" smtClean="0"/>
              <a:t>sasaran.</a:t>
            </a:r>
          </a:p>
          <a:p>
            <a:pPr marL="447675" indent="0">
              <a:buNone/>
            </a:pPr>
            <a:r>
              <a:rPr lang="id-ID" sz="2000" dirty="0" smtClean="0"/>
              <a:t>Usahakan </a:t>
            </a:r>
            <a:r>
              <a:rPr lang="id-ID" sz="2000" dirty="0"/>
              <a:t>mereka memiliki karakteristik yang bervariasi sesuai keadaan populasi </a:t>
            </a:r>
            <a:r>
              <a:rPr lang="id-ID" sz="2000" dirty="0" smtClean="0"/>
              <a:t>sasaran.</a:t>
            </a:r>
          </a:p>
          <a:p>
            <a:pPr marL="447675" indent="0">
              <a:buNone/>
            </a:pPr>
            <a:r>
              <a:rPr lang="id-ID" sz="2000" dirty="0" smtClean="0"/>
              <a:t>Pada </a:t>
            </a:r>
            <a:r>
              <a:rPr lang="id-ID" sz="2000" dirty="0"/>
              <a:t>tahap evaluasi ini bahan-bahan yang diuji cobakan sebaiknya sudah dalam bentuk yang lebih baik atau lengkap, meskipun dalam bentuk final</a:t>
            </a:r>
            <a:r>
              <a:rPr lang="id-ID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3719697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958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id-ID" sz="2000" b="1" dirty="0" smtClean="0"/>
              <a:t>Field evaluation</a:t>
            </a:r>
            <a:r>
              <a:rPr lang="id-ID" sz="2000" dirty="0" smtClean="0"/>
              <a:t>, merupakan tahap terakhir dari evaluasi formatif dalam pengembangan media pembelajaran.</a:t>
            </a:r>
          </a:p>
          <a:p>
            <a:pPr marL="447675" indent="0">
              <a:buNone/>
            </a:pPr>
            <a:r>
              <a:rPr lang="id-ID" sz="2000" dirty="0" smtClean="0"/>
              <a:t>Evaluasi ini dilakukan terhadap calon sasaran langsung ke lapangan di beberapa lokasi yang sedapat mugkin mewaliki kondisi yang sebenarnya. Biasanya evaluasi ini dilakukan  setelah program media diproduksi dalam bentuk  prototipenya.</a:t>
            </a:r>
          </a:p>
          <a:p>
            <a:pPr marL="447675" indent="0">
              <a:buNone/>
            </a:pPr>
            <a:r>
              <a:rPr lang="id-ID" sz="2000" dirty="0" smtClean="0"/>
              <a:t>Setelah melalui tahap-tahap evaluasi serta revisi-revisi sebelumnya, tentunya program media yang kita buat telah mendekati sempurna baik kemasan maupun isinya. Namun apakah program itu benar-benar sesuai dengan tujuannya, masih harus di buktikan melalui tahap evaluasi ini.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1337286991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5475"/>
            <a:ext cx="8229600" cy="1143000"/>
          </a:xfrm>
        </p:spPr>
        <p:txBody>
          <a:bodyPr>
            <a:noAutofit/>
          </a:bodyPr>
          <a:lstStyle/>
          <a:p>
            <a:r>
              <a:rPr lang="id-ID" dirty="0"/>
              <a:t>Evaluasi </a:t>
            </a:r>
            <a:r>
              <a:rPr lang="id-ID" dirty="0" smtClean="0"/>
              <a:t>Satu </a:t>
            </a:r>
            <a:r>
              <a:rPr lang="id-ID" dirty="0"/>
              <a:t>lawan Satu</a:t>
            </a:r>
            <a:endParaRPr lang="en-US" sz="4400" dirty="0" err="1" smtClean="0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72000"/>
          </a:xfrm>
        </p:spPr>
        <p:txBody>
          <a:bodyPr>
            <a:noAutofit/>
          </a:bodyPr>
          <a:lstStyle/>
          <a:p>
            <a:r>
              <a:rPr lang="id-ID" sz="1800" dirty="0"/>
              <a:t>Jelaskan kepada siswa bahwa Anda sedang merancang media baru dan anda ingin mengetahui bagaimana reaksi mereka terhadap media yang anda buat tersebut.</a:t>
            </a:r>
          </a:p>
          <a:p>
            <a:r>
              <a:rPr lang="id-ID" sz="1800" dirty="0"/>
              <a:t>Sampaikan kepada mereka bahwa apabila nanti mereka berbuat salah, bukanlah karena kekurangan mereka melainkan karena kekurang sempurnaan media tersebut, sehingga perlu diperbaiki.</a:t>
            </a:r>
          </a:p>
          <a:p>
            <a:r>
              <a:rPr lang="id-ID" sz="1800" dirty="0"/>
              <a:t>Usahakan agar mereka bersikap rileks dan bebas mengemukakan pendapatnya tentang media tersebut.</a:t>
            </a:r>
          </a:p>
          <a:p>
            <a:r>
              <a:rPr lang="id-ID" sz="1800" dirty="0"/>
              <a:t>Selanjutnya, berikan tes awal untuk mengetahui sejauh mana kemampuan dan pengetahuan siswa terhadap topik yang disajikan melalui media terrsebut.</a:t>
            </a:r>
          </a:p>
          <a:p>
            <a:r>
              <a:rPr lang="id-ID" sz="1800" dirty="0"/>
              <a:t>Sajikan media dan catat berapa lama waktu yang anda butuhkan atau dibutuhkan siswa untuk menyajikan atau mempelajari media tersebut. Dan catat pula bagaimana reaksi siswa dan bagian-bagian mana yang sulit untuk di pahami.</a:t>
            </a:r>
          </a:p>
          <a:p>
            <a:r>
              <a:rPr lang="id-ID" sz="1800" dirty="0"/>
              <a:t>Berikan tes yang mengukur keberhasilan media tersebut (post tes).</a:t>
            </a:r>
          </a:p>
          <a:p>
            <a:r>
              <a:rPr lang="id-ID" sz="1800" dirty="0"/>
              <a:t>Analisis informasi yang terkumpul</a:t>
            </a:r>
          </a:p>
        </p:txBody>
      </p:sp>
    </p:spTree>
    <p:extLst>
      <p:ext uri="{BB962C8B-B14F-4D97-AF65-F5344CB8AC3E}">
        <p14:creationId xmlns:p14="http://schemas.microsoft.com/office/powerpoint/2010/main" val="3087992359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5475"/>
            <a:ext cx="8229600" cy="1143000"/>
          </a:xfrm>
        </p:spPr>
        <p:txBody>
          <a:bodyPr>
            <a:noAutofit/>
          </a:bodyPr>
          <a:lstStyle/>
          <a:p>
            <a:r>
              <a:rPr lang="id-ID" sz="3600" dirty="0"/>
              <a:t>Evaluasi Evaluasi K</a:t>
            </a:r>
            <a:r>
              <a:rPr lang="id-ID" sz="3600" dirty="0" smtClean="0"/>
              <a:t>elompok Kecil atau Besa</a:t>
            </a:r>
            <a:r>
              <a:rPr lang="id-ID" sz="3600" dirty="0"/>
              <a:t>r</a:t>
            </a:r>
            <a:endParaRPr lang="en-US" sz="3600" dirty="0" err="1" smtClean="0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343400"/>
          </a:xfrm>
        </p:spPr>
        <p:txBody>
          <a:bodyPr>
            <a:noAutofit/>
          </a:bodyPr>
          <a:lstStyle/>
          <a:p>
            <a:r>
              <a:rPr lang="id-ID" sz="2200" dirty="0"/>
              <a:t>Mula-mula pilih siswa yang benar-benar mewakili populasi target (kira-kira 30 </a:t>
            </a:r>
            <a:r>
              <a:rPr lang="id-ID" sz="2200" dirty="0" smtClean="0"/>
              <a:t>orang untuk kelompok besar dan kira-kira </a:t>
            </a:r>
            <a:r>
              <a:rPr lang="id-ID" sz="2200" dirty="0"/>
              <a:t>10-20 orang untuk </a:t>
            </a:r>
            <a:r>
              <a:rPr lang="id-ID" sz="2200" dirty="0" smtClean="0"/>
              <a:t>kelompok </a:t>
            </a:r>
            <a:r>
              <a:rPr lang="id-ID" sz="2200" dirty="0"/>
              <a:t>Kecil </a:t>
            </a:r>
            <a:r>
              <a:rPr lang="id-ID" sz="2200" dirty="0" smtClean="0"/>
              <a:t>). </a:t>
            </a:r>
            <a:r>
              <a:rPr lang="id-ID" sz="2200" dirty="0"/>
              <a:t>Usahakan agar mereka mewakili berbagai tingkat kemampuan dan keterampilan siswa yang ada.</a:t>
            </a:r>
          </a:p>
          <a:p>
            <a:r>
              <a:rPr lang="id-ID" sz="2200" dirty="0" smtClean="0"/>
              <a:t>Jelaskan </a:t>
            </a:r>
            <a:r>
              <a:rPr lang="id-ID" sz="2200" dirty="0"/>
              <a:t>bahwa media tersebut berada pada tahap formatif dan memerlukan umpan balik untuk menyempurnakan.</a:t>
            </a:r>
          </a:p>
          <a:p>
            <a:r>
              <a:rPr lang="id-ID" sz="2200" dirty="0"/>
              <a:t>Berika tes awal (pre test) untuk mengukur kemampuan dan pengetahuan siswa tentang topik yang akan di sajikan melalui media tersebut.</a:t>
            </a:r>
          </a:p>
          <a:p>
            <a:r>
              <a:rPr lang="id-ID" sz="2200" dirty="0"/>
              <a:t>Sajikan media atau minta kepada siswa untuk mempalajari media tersebut</a:t>
            </a:r>
            <a:r>
              <a:rPr lang="id-ID" sz="2200" dirty="0" smtClean="0"/>
              <a:t>.</a:t>
            </a:r>
          </a:p>
          <a:p>
            <a:r>
              <a:rPr lang="id-ID" sz="2200" dirty="0"/>
              <a:t>Catat waktu  yang diperlukan dan semua bentuk umpan balik selama penyajian.</a:t>
            </a:r>
          </a:p>
          <a:p>
            <a:r>
              <a:rPr lang="id-ID" sz="2200" dirty="0"/>
              <a:t>Berikan tes untuk mengetahui sejauh mana tujuan bisa tercapai (post test</a:t>
            </a:r>
            <a:r>
              <a:rPr lang="id-ID" sz="2200" dirty="0" smtClean="0"/>
              <a:t>)</a:t>
            </a:r>
            <a:endParaRPr lang="id-ID" sz="2200" dirty="0"/>
          </a:p>
        </p:txBody>
      </p:sp>
    </p:spTree>
    <p:extLst>
      <p:ext uri="{BB962C8B-B14F-4D97-AF65-F5344CB8AC3E}">
        <p14:creationId xmlns:p14="http://schemas.microsoft.com/office/powerpoint/2010/main" val="4183335040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>
            <a:noAutofit/>
          </a:bodyPr>
          <a:lstStyle/>
          <a:p>
            <a:r>
              <a:rPr lang="id-ID" sz="2400" dirty="0" smtClean="0"/>
              <a:t>Berikan </a:t>
            </a:r>
            <a:r>
              <a:rPr lang="id-ID" sz="2400" dirty="0"/>
              <a:t>kuesioner dan minta siswa untuk mengisinya. Apabila mungkin mengadakan diskusi yang mendalam dengan beberapa siswa. beberapa pertanyaa yng perlu didiskusikan antara lain:</a:t>
            </a:r>
          </a:p>
          <a:p>
            <a:pPr lvl="1"/>
            <a:r>
              <a:rPr lang="id-ID" sz="1600" dirty="0"/>
              <a:t>Menarik tidaknya media tersebut</a:t>
            </a:r>
          </a:p>
          <a:p>
            <a:pPr lvl="1"/>
            <a:r>
              <a:rPr lang="id-ID" sz="1600" dirty="0"/>
              <a:t>Apa sebabnya</a:t>
            </a:r>
          </a:p>
          <a:p>
            <a:pPr lvl="1"/>
            <a:r>
              <a:rPr lang="id-ID" sz="1600" dirty="0"/>
              <a:t>Mengerti tidaknya siswa tentang pesan yang disampaikan</a:t>
            </a:r>
          </a:p>
          <a:p>
            <a:pPr lvl="1"/>
            <a:r>
              <a:rPr lang="id-ID" sz="1600" dirty="0"/>
              <a:t>Konsistensi tujuan dan materi program</a:t>
            </a:r>
          </a:p>
          <a:p>
            <a:pPr lvl="1"/>
            <a:r>
              <a:rPr lang="id-ID" sz="1600" dirty="0"/>
              <a:t>Cukup atau tidaknya latihan dan contoh yang diberikan.</a:t>
            </a:r>
          </a:p>
          <a:p>
            <a:pPr lvl="1"/>
            <a:r>
              <a:rPr lang="id-ID" sz="1600" dirty="0"/>
              <a:t>Analisis data-data yang </a:t>
            </a:r>
            <a:r>
              <a:rPr lang="id-ID" sz="1600" dirty="0" smtClean="0"/>
              <a:t>diperlukan</a:t>
            </a:r>
            <a:endParaRPr lang="id-ID" sz="1800" dirty="0" smtClean="0"/>
          </a:p>
          <a:p>
            <a:r>
              <a:rPr lang="id-ID" sz="2400" dirty="0"/>
              <a:t>Ringkas dan analisis data-data yang di peroleh dengan kegiatan tadi (kemampuan awal, skor tes awal dan tes akhir, waktu yang diperlukan, perbaikan bagian-bagian yang sulit, pengayaan yang diperlukan, kecepatan sajian dan sebagainya</a:t>
            </a:r>
            <a:r>
              <a:rPr lang="id-ID" sz="2400" dirty="0" smtClean="0"/>
              <a:t>)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480094308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1296</TotalTime>
  <Words>618</Words>
  <Application>Microsoft Office PowerPoint</Application>
  <PresentationFormat>On-screen Show (4:3)</PresentationFormat>
  <Paragraphs>59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KEMAMPUAN AKHIR YANG DIHARAPKAN</vt:lpstr>
      <vt:lpstr>Evaluasi Media Pembelajaran</vt:lpstr>
      <vt:lpstr>PowerPoint Presentation</vt:lpstr>
      <vt:lpstr>PowerPoint Presentation</vt:lpstr>
      <vt:lpstr>PowerPoint Presentation</vt:lpstr>
      <vt:lpstr>Evaluasi Satu lawan Satu</vt:lpstr>
      <vt:lpstr>Evaluasi Evaluasi Kelompok Kecil atau Besar</vt:lpstr>
      <vt:lpstr>PowerPoint Presentation</vt:lpstr>
      <vt:lpstr>Tujuan evaluasi media pembelajaran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Khaola</dc:creator>
  <cp:lastModifiedBy>toshiba</cp:lastModifiedBy>
  <cp:revision>222</cp:revision>
  <dcterms:created xsi:type="dcterms:W3CDTF">2010-08-24T06:47:44Z</dcterms:created>
  <dcterms:modified xsi:type="dcterms:W3CDTF">2017-04-04T14:36:44Z</dcterms:modified>
</cp:coreProperties>
</file>