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35" r:id="rId3"/>
    <p:sldId id="379" r:id="rId4"/>
    <p:sldId id="381" r:id="rId5"/>
    <p:sldId id="380" r:id="rId6"/>
    <p:sldId id="38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895600" y="3505200"/>
            <a:ext cx="662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 dirty="0" smtClean="0">
                <a:solidFill>
                  <a:schemeClr val="bg1"/>
                </a:solidFill>
              </a:rPr>
              <a:t>M</a:t>
            </a:r>
            <a:r>
              <a:rPr lang="en-US" b="1" dirty="0" smtClean="0">
                <a:solidFill>
                  <a:schemeClr val="bg1"/>
                </a:solidFill>
              </a:rPr>
              <a:t>EDIA </a:t>
            </a:r>
            <a:r>
              <a:rPr lang="id-ID" b="1" dirty="0" smtClean="0">
                <a:solidFill>
                  <a:schemeClr val="bg1"/>
                </a:solidFill>
              </a:rPr>
              <a:t>AUDIO </a:t>
            </a:r>
            <a:r>
              <a:rPr lang="en-US" b="1" dirty="0" smtClean="0">
                <a:solidFill>
                  <a:schemeClr val="bg1"/>
                </a:solidFill>
              </a:rPr>
              <a:t>V</a:t>
            </a:r>
            <a:r>
              <a:rPr lang="id-ID" b="1" dirty="0" smtClean="0">
                <a:solidFill>
                  <a:schemeClr val="bg1"/>
                </a:solidFill>
              </a:rPr>
              <a:t>ISUAL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PERTEMUAN </a:t>
            </a:r>
            <a:r>
              <a:rPr lang="id-ID" b="1" dirty="0" smtClean="0">
                <a:solidFill>
                  <a:schemeClr val="bg1"/>
                </a:solidFill>
              </a:rPr>
              <a:t>9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pengertian dan contoh m</a:t>
            </a:r>
            <a:r>
              <a:rPr lang="en-US" sz="2400" dirty="0" err="1"/>
              <a:t>edia</a:t>
            </a:r>
            <a:r>
              <a:rPr lang="en-US" sz="2400"/>
              <a:t> audio visual</a:t>
            </a:r>
            <a:endParaRPr lang="id-ID" sz="2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Autofit/>
          </a:bodyPr>
          <a:lstStyle/>
          <a:p>
            <a:r>
              <a:rPr lang="id-ID" dirty="0"/>
              <a:t>M</a:t>
            </a:r>
            <a:r>
              <a:rPr lang="id-ID" dirty="0" smtClean="0"/>
              <a:t>edia Audio Visual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676400"/>
            <a:ext cx="8229600" cy="4525963"/>
          </a:xfrm>
        </p:spPr>
        <p:txBody>
          <a:bodyPr>
            <a:noAutofit/>
          </a:bodyPr>
          <a:lstStyle/>
          <a:p>
            <a:r>
              <a:rPr lang="id-ID" sz="2400" dirty="0" smtClean="0"/>
              <a:t>Menurut </a:t>
            </a:r>
            <a:r>
              <a:rPr lang="id-ID" sz="2400" dirty="0"/>
              <a:t>Wina Sanjaya (2010</a:t>
            </a:r>
            <a:r>
              <a:rPr lang="id-ID" sz="2400" dirty="0" smtClean="0"/>
              <a:t>), </a:t>
            </a:r>
            <a:r>
              <a:rPr lang="id-ID" sz="2400" dirty="0"/>
              <a:t>m</a:t>
            </a:r>
            <a:r>
              <a:rPr lang="id-ID" sz="2400" dirty="0" smtClean="0"/>
              <a:t>edia </a:t>
            </a:r>
            <a:r>
              <a:rPr lang="id-ID" sz="2400" dirty="0"/>
              <a:t>a</a:t>
            </a:r>
            <a:r>
              <a:rPr lang="id-ID" sz="2400" dirty="0" smtClean="0"/>
              <a:t>udio </a:t>
            </a:r>
            <a:r>
              <a:rPr lang="id-ID" sz="2400" dirty="0"/>
              <a:t>v</a:t>
            </a:r>
            <a:r>
              <a:rPr lang="id-ID" sz="2400" dirty="0" smtClean="0"/>
              <a:t>isual </a:t>
            </a:r>
            <a:r>
              <a:rPr lang="id-ID" sz="2400" dirty="0"/>
              <a:t>yaitu jenis media yang selain mengandung unsur suara juga mengandung unsur gambar yang bisa dilihat, misalnya rekaman video, berbagai ukuran film, </a:t>
            </a:r>
            <a:r>
              <a:rPr lang="id-ID" sz="2400" i="1" dirty="0"/>
              <a:t>slide</a:t>
            </a:r>
            <a:r>
              <a:rPr lang="id-ID" sz="2400" dirty="0"/>
              <a:t> suara, dan lain sebagainya. Kemampuan media ini dianggap lebih baik dan lebih menarik, sebab mengandung kedua unsur jenis media yang pertama dan kedua</a:t>
            </a:r>
            <a:r>
              <a:rPr lang="id-ID" sz="2400" dirty="0" smtClean="0"/>
              <a:t>.</a:t>
            </a:r>
          </a:p>
          <a:p>
            <a:r>
              <a:rPr lang="id-ID" sz="2400" dirty="0" smtClean="0"/>
              <a:t>Rohani (1997</a:t>
            </a:r>
            <a:r>
              <a:rPr lang="id-ID" sz="2400" dirty="0"/>
              <a:t>: 97-98</a:t>
            </a:r>
            <a:r>
              <a:rPr lang="id-ID" sz="2400" dirty="0" smtClean="0"/>
              <a:t>), “Audio </a:t>
            </a:r>
            <a:r>
              <a:rPr lang="id-ID" sz="2400" dirty="0"/>
              <a:t>visual adalah media instruksional modern yang sesuai dengan perkembangan zaman (kemajuan ilmu pengetahuan dan tekhnologi), meliputi media yang dapat dilihat dan didengar</a:t>
            </a:r>
            <a:r>
              <a:rPr lang="id-ID" sz="2400" dirty="0" smtClean="0"/>
              <a:t>”</a:t>
            </a:r>
            <a:r>
              <a:rPr lang="id-ID" sz="2400" dirty="0"/>
              <a:t> .</a:t>
            </a:r>
          </a:p>
          <a:p>
            <a:endParaRPr lang="en-US" sz="2400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385032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914400"/>
            <a:ext cx="8229600" cy="762000"/>
          </a:xfrm>
        </p:spPr>
        <p:txBody>
          <a:bodyPr/>
          <a:lstStyle/>
          <a:p>
            <a:r>
              <a:rPr lang="id-ID" sz="4800" dirty="0" smtClean="0"/>
              <a:t>Klasifikasi Media Audio </a:t>
            </a:r>
            <a:r>
              <a:rPr lang="id-ID" sz="4800" dirty="0" smtClean="0"/>
              <a:t>Visual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400" dirty="0" smtClean="0"/>
              <a:t>Menurut </a:t>
            </a:r>
            <a:r>
              <a:rPr lang="id-ID" sz="2400" dirty="0"/>
              <a:t>Soedjarwono </a:t>
            </a:r>
            <a:r>
              <a:rPr lang="id-ID" sz="2400" dirty="0" smtClean="0"/>
              <a:t>(1997</a:t>
            </a:r>
            <a:r>
              <a:rPr lang="id-ID" sz="2400" dirty="0"/>
              <a:t>: 175</a:t>
            </a:r>
            <a:r>
              <a:rPr lang="id-ID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Media </a:t>
            </a:r>
            <a:r>
              <a:rPr lang="id-ID" sz="2000" dirty="0"/>
              <a:t>audio visual gerak contoh, televisi, video tape, film dan media audio pada umumnaya seperti kaset program, piringan, dan sebagainya.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/>
              <a:t>Media audio visual diam contoh, filmastip bersuara, slide bersuara, komik dengan suara.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/>
              <a:t>Media audio semi gerak contoh, telewriter, mose, dan media board.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/>
              <a:t>Media visual gerak contoh, film bisu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/>
              <a:t>Media visual diam contoh microfon, gambar, dan grafis, peta globe, bagan, dan sebagainya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/>
              <a:t>Media seni gerak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/>
              <a:t>Media audio contoh, radio, telepon, tape, disk dan sebagainya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/>
              <a:t>Media cetak contoh, </a:t>
            </a:r>
            <a:r>
              <a:rPr lang="id-ID" sz="2000" dirty="0" smtClean="0"/>
              <a:t>televisi.</a:t>
            </a:r>
            <a:r>
              <a:rPr lang="id-ID" sz="2000" dirty="0"/>
              <a:t/>
            </a:r>
            <a:br>
              <a:rPr lang="id-ID" sz="2000" dirty="0"/>
            </a:br>
            <a:endParaRPr lang="id-ID" sz="2000" dirty="0" smtClean="0"/>
          </a:p>
          <a:p>
            <a:pPr marL="0" indent="0">
              <a:buNone/>
            </a:pP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146263116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</a:t>
            </a:r>
            <a:r>
              <a:rPr lang="id-ID" sz="4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elebihan</a:t>
            </a:r>
            <a:r>
              <a:rPr lang="en-US" sz="4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4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Media </a:t>
            </a:r>
            <a:r>
              <a:rPr lang="id-ID" sz="4400" dirty="0" smtClean="0">
                <a:ln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Audio Visual</a:t>
            </a:r>
            <a:endParaRPr lang="en-US" sz="4400" dirty="0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87" y="1295400"/>
            <a:ext cx="8610600" cy="4920622"/>
          </a:xfrm>
        </p:spPr>
        <p:txBody>
          <a:bodyPr/>
          <a:lstStyle/>
          <a:p>
            <a:pPr marL="0" indent="0">
              <a:buNone/>
            </a:pPr>
            <a:r>
              <a:rPr lang="id-ID" sz="2000" dirty="0"/>
              <a:t>(Munadi, 2008: 127; Smaldino, 2008: 311-312):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Mengatasi </a:t>
            </a:r>
            <a:r>
              <a:rPr lang="id-ID" sz="2000" dirty="0"/>
              <a:t>jarak dan waktu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Mampu </a:t>
            </a:r>
            <a:r>
              <a:rPr lang="id-ID" sz="2000" dirty="0"/>
              <a:t>menggambarkan peristiwa-peristiwa masa lalu secara realistis dalam waktu yang singkat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Dapat </a:t>
            </a:r>
            <a:r>
              <a:rPr lang="id-ID" sz="2000" dirty="0"/>
              <a:t>diulang-ulang bila perlu untuk menambah kejelasan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Pesan </a:t>
            </a:r>
            <a:r>
              <a:rPr lang="id-ID" sz="2000" dirty="0"/>
              <a:t>yang disampaikannya cepat dan mudah diingat.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Megembangkan </a:t>
            </a:r>
            <a:r>
              <a:rPr lang="id-ID" sz="2000" dirty="0"/>
              <a:t>pikiran dan pendapat para siswa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Mengembangkan </a:t>
            </a:r>
            <a:r>
              <a:rPr lang="id-ID" sz="2000" dirty="0"/>
              <a:t>imajinasi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Memperjelas </a:t>
            </a:r>
            <a:r>
              <a:rPr lang="id-ID" sz="2000" dirty="0"/>
              <a:t>hal-hal yang abstrak dan memberikan penjelasan yang lebih realistic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Mampu </a:t>
            </a:r>
            <a:r>
              <a:rPr lang="id-ID" sz="2000" dirty="0"/>
              <a:t>berperan sebagai media utama untuk mendokumentasikan realitas sosial yang akan dibedah di dalam kelas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/>
              <a:t> Mampu berperan sebagai storyteller yang dapat memancing kreativitas peserta didik dalam mengekspresikan gagasannya.</a:t>
            </a:r>
          </a:p>
        </p:txBody>
      </p:sp>
    </p:spTree>
    <p:extLst>
      <p:ext uri="{BB962C8B-B14F-4D97-AF65-F5344CB8AC3E}">
        <p14:creationId xmlns:p14="http://schemas.microsoft.com/office/powerpoint/2010/main" val="14052109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id-ID" sz="4800" dirty="0" smtClean="0"/>
              <a:t>K</a:t>
            </a:r>
            <a:r>
              <a:rPr lang="id-ID" sz="4800" dirty="0"/>
              <a:t>ekurangan</a:t>
            </a:r>
            <a:r>
              <a:rPr lang="id-ID" sz="4800" dirty="0" smtClean="0"/>
              <a:t> </a:t>
            </a:r>
            <a:r>
              <a:rPr lang="id-ID" sz="4800" dirty="0"/>
              <a:t>Media </a:t>
            </a:r>
            <a:r>
              <a:rPr lang="id-ID" sz="4800" dirty="0" smtClean="0"/>
              <a:t>Audio Visual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676400"/>
            <a:ext cx="8229600" cy="44958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400" dirty="0" smtClean="0"/>
              <a:t>Perhatian </a:t>
            </a:r>
            <a:r>
              <a:rPr lang="id-ID" sz="2400" dirty="0"/>
              <a:t>penonton sulit dikuasai, partisipasi mereka jarang dipraktekkan.</a:t>
            </a:r>
          </a:p>
          <a:p>
            <a:r>
              <a:rPr lang="id-ID" sz="2400" dirty="0" smtClean="0"/>
              <a:t>Sifat </a:t>
            </a:r>
            <a:r>
              <a:rPr lang="id-ID" sz="2400" dirty="0"/>
              <a:t>komunikasinya yang bersifat satu arah </a:t>
            </a:r>
            <a:r>
              <a:rPr lang="id-ID" sz="2400" dirty="0" smtClean="0"/>
              <a:t>haruslah diimbangi </a:t>
            </a:r>
            <a:r>
              <a:rPr lang="id-ID" sz="2400" dirty="0"/>
              <a:t>dengan pencarian bentuk umpan balik yang lain.</a:t>
            </a:r>
          </a:p>
          <a:p>
            <a:r>
              <a:rPr lang="id-ID" sz="2400" dirty="0" smtClean="0"/>
              <a:t>Kurang </a:t>
            </a:r>
            <a:r>
              <a:rPr lang="id-ID" sz="2400" dirty="0"/>
              <a:t>mampu menampilkan detail dari objek yang disajikan secara sempurna.</a:t>
            </a:r>
          </a:p>
          <a:p>
            <a:r>
              <a:rPr lang="id-ID" sz="2400" dirty="0" smtClean="0"/>
              <a:t>Memerlukan </a:t>
            </a:r>
            <a:r>
              <a:rPr lang="id-ID" sz="2400" dirty="0"/>
              <a:t>peralatan yang mahal dan kompleks</a:t>
            </a:r>
            <a:r>
              <a:rPr lang="id-ID" sz="2400" dirty="0" smtClean="0"/>
              <a:t>.</a:t>
            </a:r>
          </a:p>
          <a:p>
            <a:r>
              <a:rPr lang="id-ID" sz="2400" dirty="0"/>
              <a:t>Biaya pembuatan dan peralatannya cukup tinggi dan mahal.</a:t>
            </a:r>
          </a:p>
        </p:txBody>
      </p:sp>
    </p:spTree>
    <p:extLst>
      <p:ext uri="{BB962C8B-B14F-4D97-AF65-F5344CB8AC3E}">
        <p14:creationId xmlns:p14="http://schemas.microsoft.com/office/powerpoint/2010/main" val="304343639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331</Words>
  <Application>Microsoft Office PowerPoint</Application>
  <PresentationFormat>On-screen Show (4:3)</PresentationFormat>
  <Paragraphs>37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KEMAMPUAN AKHIR YANG DIHARAPKAN</vt:lpstr>
      <vt:lpstr>Media Audio Visual</vt:lpstr>
      <vt:lpstr>Klasifikasi Media Audio Visual</vt:lpstr>
      <vt:lpstr>Kelebihan Media Audio Visual</vt:lpstr>
      <vt:lpstr>Kekurangan Media Audio Visual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221</cp:revision>
  <dcterms:created xsi:type="dcterms:W3CDTF">2010-08-24T06:47:44Z</dcterms:created>
  <dcterms:modified xsi:type="dcterms:W3CDTF">2017-04-06T06:43:01Z</dcterms:modified>
</cp:coreProperties>
</file>