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60" r:id="rId7"/>
    <p:sldId id="261" r:id="rId8"/>
    <p:sldId id="267" r:id="rId9"/>
    <p:sldId id="25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46" d="100"/>
          <a:sy n="46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26F7-D94F-4BFB-8FF6-FDE782531A5B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D588-D533-47E6-84B2-3921882A4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8458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MANFAAT DAN PRINSIP</a:t>
            </a:r>
            <a:br>
              <a:rPr lang="en-US" dirty="0" smtClean="0"/>
            </a:br>
            <a:r>
              <a:rPr lang="en-US" dirty="0" smtClean="0"/>
              <a:t>MEDIA </a:t>
            </a:r>
            <a:r>
              <a:rPr lang="en-US" dirty="0" smtClean="0"/>
              <a:t>PEMBELAJARAN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626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889" b="4482"/>
          <a:stretch>
            <a:fillRect/>
          </a:stretch>
        </p:blipFill>
        <p:spPr bwMode="auto">
          <a:xfrm>
            <a:off x="2057400" y="2057400"/>
            <a:ext cx="4248150" cy="32480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w Cen MT" pitchFamily="34" charset="0"/>
              </a:rPr>
              <a:t>DAFTAR PUSTAKA</a:t>
            </a:r>
            <a:br>
              <a:rPr lang="en-US" dirty="0" smtClean="0">
                <a:latin typeface="Tw Cen MT" pitchFamily="34" charset="0"/>
              </a:rPr>
            </a:br>
            <a:r>
              <a:rPr lang="en-US" dirty="0" smtClean="0">
                <a:latin typeface="Tw Cen MT" pitchFamily="34" charset="0"/>
              </a:rPr>
              <a:t/>
            </a:r>
            <a:br>
              <a:rPr lang="en-US" dirty="0" smtClean="0">
                <a:latin typeface="Tw Cen MT" pitchFamily="34" charset="0"/>
              </a:rPr>
            </a:br>
            <a:endParaRPr lang="en-US" dirty="0">
              <a:latin typeface="Tw Cen M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447800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>
                <a:latin typeface="Tw Cen MT" pitchFamily="34" charset="0"/>
              </a:rPr>
              <a:t>Arsyad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Azhar</a:t>
            </a:r>
            <a:r>
              <a:rPr lang="en-US" sz="2400" dirty="0" smtClean="0">
                <a:latin typeface="Tw Cen MT" pitchFamily="34" charset="0"/>
              </a:rPr>
              <a:t>. 2015</a:t>
            </a:r>
            <a:r>
              <a:rPr lang="en-US" sz="2400" i="1" dirty="0" smtClean="0">
                <a:latin typeface="Tw Cen MT" pitchFamily="34" charset="0"/>
              </a:rPr>
              <a:t>. Media </a:t>
            </a:r>
            <a:r>
              <a:rPr lang="en-US" sz="2400" i="1" dirty="0" err="1" smtClean="0">
                <a:latin typeface="Tw Cen MT" pitchFamily="34" charset="0"/>
              </a:rPr>
              <a:t>pembelajaran</a:t>
            </a:r>
            <a:r>
              <a:rPr lang="en-US" sz="2400" dirty="0" smtClean="0">
                <a:latin typeface="Tw Cen MT" pitchFamily="34" charset="0"/>
              </a:rPr>
              <a:t>. </a:t>
            </a:r>
            <a:r>
              <a:rPr lang="en-US" sz="2400" dirty="0" err="1" smtClean="0">
                <a:latin typeface="Tw Cen MT" pitchFamily="34" charset="0"/>
              </a:rPr>
              <a:t>Depok</a:t>
            </a:r>
            <a:r>
              <a:rPr lang="en-US" sz="2400" dirty="0" smtClean="0">
                <a:latin typeface="Tw Cen MT" pitchFamily="34" charset="0"/>
              </a:rPr>
              <a:t>: </a:t>
            </a:r>
            <a:r>
              <a:rPr lang="en-US" sz="2400" dirty="0" err="1" smtClean="0">
                <a:latin typeface="Tw Cen MT" pitchFamily="34" charset="0"/>
              </a:rPr>
              <a:t>RajaGafindo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Persada</a:t>
            </a:r>
            <a:endParaRPr lang="en-US" sz="2400" dirty="0" smtClean="0">
              <a:latin typeface="Tw Cen MT" pitchFamily="34" charset="0"/>
            </a:endParaRPr>
          </a:p>
          <a:p>
            <a:pPr>
              <a:buNone/>
            </a:pPr>
            <a:endParaRPr lang="en-US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Tw Cen MT" pitchFamily="34" charset="0"/>
              </a:rPr>
              <a:t>Rohani</a:t>
            </a:r>
            <a:r>
              <a:rPr lang="en-US" sz="2400" dirty="0" smtClean="0">
                <a:latin typeface="Tw Cen MT" pitchFamily="34" charset="0"/>
              </a:rPr>
              <a:t>, Ahmad. 2014.</a:t>
            </a:r>
            <a:r>
              <a:rPr lang="en-US" sz="2400" i="1" dirty="0" smtClean="0">
                <a:latin typeface="Tw Cen MT" pitchFamily="34" charset="0"/>
              </a:rPr>
              <a:t>Media </a:t>
            </a:r>
            <a:r>
              <a:rPr lang="en-US" sz="2400" i="1" dirty="0" err="1" smtClean="0">
                <a:latin typeface="Tw Cen MT" pitchFamily="34" charset="0"/>
              </a:rPr>
              <a:t>instrusional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edukatif</a:t>
            </a:r>
            <a:r>
              <a:rPr lang="en-US" sz="2400" dirty="0" smtClean="0">
                <a:latin typeface="Tw Cen MT" pitchFamily="34" charset="0"/>
              </a:rPr>
              <a:t>.  </a:t>
            </a:r>
            <a:r>
              <a:rPr lang="en-US" sz="2400" dirty="0" err="1" smtClean="0">
                <a:latin typeface="Tw Cen MT" pitchFamily="34" charset="0"/>
              </a:rPr>
              <a:t>Jakarta:Rineka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Cipta</a:t>
            </a:r>
            <a:endParaRPr lang="en-US" sz="2400" dirty="0" smtClean="0">
              <a:latin typeface="Tw Cen MT" pitchFamily="34" charset="0"/>
            </a:endParaRPr>
          </a:p>
          <a:p>
            <a:pPr>
              <a:buNone/>
            </a:pPr>
            <a:endParaRPr lang="en-US" sz="2400" dirty="0" smtClean="0">
              <a:latin typeface="Tw Cen MT" pitchFamily="34" charset="0"/>
            </a:endParaRPr>
          </a:p>
          <a:p>
            <a:pPr marL="395288" indent="-395288">
              <a:buNone/>
            </a:pPr>
            <a:r>
              <a:rPr lang="en-US" sz="2400" dirty="0" err="1" smtClean="0">
                <a:latin typeface="Tw Cen MT" pitchFamily="34" charset="0"/>
              </a:rPr>
              <a:t>Smaldino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dkk</a:t>
            </a:r>
            <a:r>
              <a:rPr lang="en-US" sz="2400" dirty="0" smtClean="0">
                <a:latin typeface="Tw Cen MT" pitchFamily="34" charset="0"/>
              </a:rPr>
              <a:t>. 2011</a:t>
            </a:r>
            <a:r>
              <a:rPr lang="en-US" sz="2400" i="1" dirty="0" smtClean="0">
                <a:latin typeface="Tw Cen MT" pitchFamily="34" charset="0"/>
              </a:rPr>
              <a:t>. </a:t>
            </a:r>
            <a:r>
              <a:rPr lang="en-US" sz="2400" i="1" dirty="0" err="1" smtClean="0">
                <a:latin typeface="Tw Cen MT" pitchFamily="34" charset="0"/>
              </a:rPr>
              <a:t>Teknologi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pembelajaran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dan</a:t>
            </a:r>
            <a:r>
              <a:rPr lang="en-US" sz="2400" i="1" dirty="0" smtClean="0">
                <a:latin typeface="Tw Cen MT" pitchFamily="34" charset="0"/>
              </a:rPr>
              <a:t> media </a:t>
            </a:r>
            <a:r>
              <a:rPr lang="en-US" sz="2400" i="1" dirty="0" err="1" smtClean="0">
                <a:latin typeface="Tw Cen MT" pitchFamily="34" charset="0"/>
              </a:rPr>
              <a:t>untuk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belajar</a:t>
            </a:r>
            <a:r>
              <a:rPr lang="en-US" sz="2400" i="1" dirty="0" smtClean="0">
                <a:latin typeface="Tw Cen MT" pitchFamily="34" charset="0"/>
              </a:rPr>
              <a:t>.</a:t>
            </a:r>
            <a:r>
              <a:rPr lang="en-US" sz="2400" dirty="0" smtClean="0">
                <a:latin typeface="Tw Cen MT" pitchFamily="34" charset="0"/>
              </a:rPr>
              <a:t> Pearson Prentice Hall.</a:t>
            </a:r>
          </a:p>
          <a:p>
            <a:pPr>
              <a:buNone/>
            </a:pPr>
            <a:endParaRPr lang="en-US" sz="2400" dirty="0" smtClean="0">
              <a:latin typeface="Tw Cen MT" pitchFamily="34" charset="0"/>
            </a:endParaRPr>
          </a:p>
          <a:p>
            <a:pPr marL="395288" indent="-395288">
              <a:buNone/>
            </a:pPr>
            <a:r>
              <a:rPr lang="en-US" sz="2400" dirty="0" err="1" smtClean="0">
                <a:latin typeface="Tw Cen MT" pitchFamily="34" charset="0"/>
              </a:rPr>
              <a:t>Sanjaya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Wina</a:t>
            </a:r>
            <a:r>
              <a:rPr lang="en-US" sz="2400" dirty="0" smtClean="0">
                <a:latin typeface="Tw Cen MT" pitchFamily="34" charset="0"/>
              </a:rPr>
              <a:t>. 2007.</a:t>
            </a:r>
            <a:r>
              <a:rPr lang="en-US" sz="2400" i="1" dirty="0" smtClean="0">
                <a:latin typeface="Tw Cen MT" pitchFamily="34" charset="0"/>
              </a:rPr>
              <a:t>Strategi </a:t>
            </a:r>
            <a:r>
              <a:rPr lang="en-US" sz="2400" i="1" dirty="0" err="1" smtClean="0">
                <a:latin typeface="Tw Cen MT" pitchFamily="34" charset="0"/>
              </a:rPr>
              <a:t>pembelajaran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berorientasi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standar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proses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pendidikan</a:t>
            </a:r>
            <a:r>
              <a:rPr lang="en-US" sz="2400" dirty="0" smtClean="0">
                <a:latin typeface="Tw Cen MT" pitchFamily="34" charset="0"/>
              </a:rPr>
              <a:t>. Jakarta: </a:t>
            </a:r>
            <a:r>
              <a:rPr lang="en-US" sz="2400" dirty="0" err="1" smtClean="0">
                <a:latin typeface="Tw Cen MT" pitchFamily="34" charset="0"/>
              </a:rPr>
              <a:t>Kencana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Prenada</a:t>
            </a:r>
            <a:r>
              <a:rPr lang="en-US" sz="2400" dirty="0" smtClean="0">
                <a:latin typeface="Tw Cen MT" pitchFamily="34" charset="0"/>
              </a:rPr>
              <a:t> Media Group  </a:t>
            </a:r>
            <a:endParaRPr lang="en-US" sz="24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acher-at-smartboard-teaching-cla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057400"/>
            <a:ext cx="5512339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1905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Mengajar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5908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Belajar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295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Media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98791" cy="1752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14600" y="3048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w Cen MT" pitchFamily="34" charset="0"/>
              </a:rPr>
              <a:t>PENGERTIAN MEDIA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066800"/>
            <a:ext cx="7543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Sanjaya</a:t>
            </a:r>
            <a:r>
              <a:rPr lang="en-US" sz="2800" dirty="0" smtClean="0">
                <a:latin typeface="Tw Cen MT" pitchFamily="34" charset="0"/>
              </a:rPr>
              <a:t> (2007:163)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Smaldino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dkk</a:t>
            </a:r>
            <a:r>
              <a:rPr lang="en-US" sz="2800" dirty="0" smtClean="0">
                <a:latin typeface="Tw Cen MT" pitchFamily="34" charset="0"/>
              </a:rPr>
              <a:t> (2011:7)</a:t>
            </a:r>
          </a:p>
          <a:p>
            <a:pPr marL="1600200" indent="-1600200"/>
            <a:r>
              <a:rPr lang="en-US" sz="2800" dirty="0" smtClean="0">
                <a:latin typeface="Tw Cen MT" pitchFamily="34" charset="0"/>
              </a:rPr>
              <a:t>Media       </a:t>
            </a:r>
            <a:r>
              <a:rPr lang="en-US" sz="2800" dirty="0" err="1" smtClean="0">
                <a:latin typeface="Tw Cen MT" pitchFamily="34" charset="0"/>
              </a:rPr>
              <a:t>perantara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atau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pengantar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sebuah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informasi</a:t>
            </a:r>
            <a:r>
              <a:rPr lang="en-US" sz="2800" dirty="0" smtClean="0">
                <a:latin typeface="Tw Cen MT" pitchFamily="34" charset="0"/>
              </a:rPr>
              <a:t> </a:t>
            </a:r>
          </a:p>
          <a:p>
            <a:pPr marL="1600200" indent="-1600200"/>
            <a:r>
              <a:rPr lang="en-US" sz="2800" dirty="0" smtClean="0">
                <a:latin typeface="Tw Cen MT" pitchFamily="34" charset="0"/>
              </a:rPr>
              <a:t>NEA       </a:t>
            </a:r>
            <a:r>
              <a:rPr lang="en-US" sz="2800" dirty="0" err="1" smtClean="0">
                <a:latin typeface="Tw Cen MT" pitchFamily="34" charset="0"/>
              </a:rPr>
              <a:t>segala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bentuk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digunakan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untuk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proses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penyampaian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informasi</a:t>
            </a:r>
            <a:endParaRPr lang="en-US" sz="2800" dirty="0" smtClean="0">
              <a:latin typeface="Tw Cen MT" pitchFamily="34" charset="0"/>
            </a:endParaRPr>
          </a:p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18288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38400" y="26670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7666522" cy="1371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2133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w Cen MT" pitchFamily="34" charset="0"/>
              </a:rPr>
              <a:t>Media </a:t>
            </a:r>
            <a:r>
              <a:rPr lang="en-US" sz="3200" b="1" dirty="0" err="1" smtClean="0">
                <a:latin typeface="Tw Cen MT" pitchFamily="34" charset="0"/>
              </a:rPr>
              <a:t>pendidikan</a:t>
            </a:r>
            <a:r>
              <a:rPr lang="en-US" sz="3200" b="1" dirty="0" smtClean="0">
                <a:latin typeface="Tw Cen MT" pitchFamily="34" charset="0"/>
              </a:rPr>
              <a:t>/media </a:t>
            </a:r>
            <a:r>
              <a:rPr lang="en-US" sz="3200" b="1" dirty="0" err="1" smtClean="0">
                <a:latin typeface="Tw Cen MT" pitchFamily="34" charset="0"/>
              </a:rPr>
              <a:t>pembelajaran</a:t>
            </a:r>
            <a:r>
              <a:rPr lang="en-US" sz="3200" b="1" dirty="0" smtClean="0">
                <a:latin typeface="Tw Cen MT" pitchFamily="34" charset="0"/>
              </a:rPr>
              <a:t>/media </a:t>
            </a:r>
            <a:r>
              <a:rPr lang="en-US" sz="3200" b="1" dirty="0" err="1" smtClean="0">
                <a:latin typeface="Tw Cen MT" pitchFamily="34" charset="0"/>
              </a:rPr>
              <a:t>instruksional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0386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w Cen MT" pitchFamily="34" charset="0"/>
              </a:rPr>
              <a:t>Sarana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atau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perantara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untuk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menyampaikan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pesan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dalam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proses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belajar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mengajar</a:t>
            </a:r>
            <a:endParaRPr lang="en-US" sz="2800" dirty="0">
              <a:latin typeface="Tw Cen MT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038600" y="3276600"/>
            <a:ext cx="9144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w Cen MT" pitchFamily="34" charset="0"/>
              </a:rPr>
              <a:t>MANFAAT MEDIA PEMBELAJARAN</a:t>
            </a:r>
            <a:endParaRPr lang="en-US" sz="3600" b="1" dirty="0">
              <a:latin typeface="Tw Cen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Mengatasi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perbedaan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pengalaman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belajar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peserta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didik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Memperjelas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penyajian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pesan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Mengatasi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keterbatasan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indera</a:t>
            </a:r>
            <a:r>
              <a:rPr lang="en-US" sz="3200" dirty="0" smtClean="0">
                <a:latin typeface="Tw Cen MT" pitchFamily="34" charset="0"/>
              </a:rPr>
              <a:t>, </a:t>
            </a:r>
            <a:r>
              <a:rPr lang="en-US" sz="3200" dirty="0" err="1" smtClean="0">
                <a:latin typeface="Tw Cen MT" pitchFamily="34" charset="0"/>
              </a:rPr>
              <a:t>ruang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waktu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w Cen MT" pitchFamily="34" charset="0"/>
              </a:rPr>
              <a:t>4. </a:t>
            </a:r>
            <a:r>
              <a:rPr lang="en-US" sz="3200" dirty="0" err="1" smtClean="0">
                <a:latin typeface="Tw Cen MT" pitchFamily="34" charset="0"/>
              </a:rPr>
              <a:t>Pembelajaran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menjadi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lebih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menarik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interaktif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Meningkatkan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kualitas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belajar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Meningkatkan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motivasi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belajar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siswa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Metode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belajar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lebih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bervariasi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Siswa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dapat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melakukan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kegiatan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bervariasi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w Cen MT" pitchFamily="34" charset="0"/>
              </a:rPr>
              <a:t>Menekankan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pada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dasar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konkret</a:t>
            </a: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Tw Cen M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r="-1111" b="5224"/>
          <a:stretch>
            <a:fillRect/>
          </a:stretch>
        </p:blipFill>
        <p:spPr bwMode="auto">
          <a:xfrm>
            <a:off x="7051000" y="3810000"/>
            <a:ext cx="2093000" cy="1752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28402" r="19527" b="-3111"/>
          <a:stretch>
            <a:fillRect/>
          </a:stretch>
        </p:blipFill>
        <p:spPr bwMode="auto">
          <a:xfrm>
            <a:off x="304800" y="304800"/>
            <a:ext cx="1676400" cy="4419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05000" y="8382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Semakin</a:t>
            </a:r>
            <a:r>
              <a:rPr lang="en-US" sz="3200" dirty="0" smtClean="0"/>
              <a:t> </a:t>
            </a:r>
            <a:r>
              <a:rPr lang="en-US" sz="3200" dirty="0" err="1" smtClean="0"/>
              <a:t>konkret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(</a:t>
            </a:r>
            <a:r>
              <a:rPr lang="en-US" sz="3200" dirty="0" err="1" smtClean="0"/>
              <a:t>pengalaman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) , </a:t>
            </a:r>
            <a:r>
              <a:rPr lang="en-US" sz="3200" dirty="0" err="1" smtClean="0"/>
              <a:t>siswa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pengalaman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banyak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1066800" y="381000"/>
            <a:ext cx="6096000" cy="6172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8800" y="6096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5867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6019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6019800"/>
            <a:ext cx="5181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3733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9144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verbal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4343400"/>
            <a:ext cx="3505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Demonstrasi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24200" y="1371600"/>
            <a:ext cx="1905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Lambang</a:t>
            </a:r>
            <a:r>
              <a:rPr lang="en-US" dirty="0" smtClean="0"/>
              <a:t> visual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1828800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Visual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22860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Radio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5410200"/>
            <a:ext cx="457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tiruan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4953000"/>
            <a:ext cx="4038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drama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4600" y="3810000"/>
            <a:ext cx="3352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wisata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71800" y="2819400"/>
            <a:ext cx="2362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3276600"/>
            <a:ext cx="2667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Televisi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33400" y="990600"/>
            <a:ext cx="0" cy="510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43000" y="11430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Abstrak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14400" y="4191000"/>
            <a:ext cx="990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Konkret</a:t>
            </a:r>
            <a:endParaRPr lang="en-US" dirty="0"/>
          </a:p>
        </p:txBody>
      </p:sp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572000"/>
            <a:ext cx="1419225" cy="204787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/</a:t>
            </a:r>
            <a:r>
              <a:rPr lang="en-US" dirty="0" err="1" smtClean="0"/>
              <a:t>memilih</a:t>
            </a:r>
            <a:r>
              <a:rPr lang="en-US" dirty="0" smtClean="0"/>
              <a:t> media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Tujuan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Ketepatgunaan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Keadaan</a:t>
            </a:r>
            <a:r>
              <a:rPr lang="en-US" dirty="0" smtClean="0"/>
              <a:t>/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Ketersediaan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Biaya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latin typeface="Tw Cen MT" pitchFamily="34" charset="0"/>
            </a:endParaRPr>
          </a:p>
          <a:p>
            <a:pPr>
              <a:buNone/>
            </a:pPr>
            <a:endParaRPr lang="en-US" dirty="0" smtClean="0">
              <a:latin typeface="Tw Cen MT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Media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Sanjaya</a:t>
            </a:r>
            <a:endParaRPr lang="en-US" dirty="0" smtClean="0"/>
          </a:p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(hardware)</a:t>
            </a:r>
          </a:p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(software)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Tw Cen MT" pitchFamily="34" charset="0"/>
              </a:rPr>
              <a:t>Smaldino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dkk</a:t>
            </a:r>
            <a:r>
              <a:rPr lang="en-US" dirty="0" smtClean="0">
                <a:latin typeface="Tw Cen MT" pitchFamily="34" charset="0"/>
              </a:rPr>
              <a:t> </a:t>
            </a:r>
          </a:p>
          <a:p>
            <a:r>
              <a:rPr lang="en-US" dirty="0" err="1" smtClean="0">
                <a:latin typeface="Tw Cen MT" pitchFamily="34" charset="0"/>
              </a:rPr>
              <a:t>Teks</a:t>
            </a:r>
            <a:endParaRPr lang="en-US" dirty="0" smtClean="0">
              <a:latin typeface="Tw Cen MT" pitchFamily="34" charset="0"/>
            </a:endParaRPr>
          </a:p>
          <a:p>
            <a:r>
              <a:rPr lang="en-US" dirty="0" smtClean="0">
                <a:latin typeface="Tw Cen MT" pitchFamily="34" charset="0"/>
              </a:rPr>
              <a:t>Audio</a:t>
            </a:r>
          </a:p>
          <a:p>
            <a:r>
              <a:rPr lang="en-US" dirty="0" smtClean="0">
                <a:latin typeface="Tw Cen MT" pitchFamily="34" charset="0"/>
              </a:rPr>
              <a:t>Visual</a:t>
            </a:r>
          </a:p>
          <a:p>
            <a:r>
              <a:rPr lang="en-US" dirty="0" err="1" smtClean="0">
                <a:latin typeface="Tw Cen MT" pitchFamily="34" charset="0"/>
              </a:rPr>
              <a:t>Perekayasa</a:t>
            </a:r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Orang</a:t>
            </a:r>
            <a:endParaRPr lang="en-US" dirty="0" smtClean="0">
              <a:latin typeface="Tw Cen MT" pitchFamily="34" charset="0"/>
            </a:endParaRPr>
          </a:p>
          <a:p>
            <a:pPr>
              <a:buNone/>
            </a:pPr>
            <a:endParaRPr lang="en-US" dirty="0" smtClean="0">
              <a:latin typeface="Tw Cen MT" pitchFamily="34" charset="0"/>
            </a:endParaRPr>
          </a:p>
          <a:p>
            <a:pPr>
              <a:buNone/>
            </a:pPr>
            <a:endParaRPr lang="en-US" dirty="0" smtClean="0">
              <a:latin typeface="Tw Cen MT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r="1493" b="12749"/>
          <a:stretch>
            <a:fillRect/>
          </a:stretch>
        </p:blipFill>
        <p:spPr bwMode="auto">
          <a:xfrm>
            <a:off x="6096000" y="1143000"/>
            <a:ext cx="2342367" cy="2590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233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MANFAAT DAN PRINSIP MEDIA PEMBELAJARAN</vt:lpstr>
      <vt:lpstr>Slide 2</vt:lpstr>
      <vt:lpstr>Slide 3</vt:lpstr>
      <vt:lpstr>Slide 4</vt:lpstr>
      <vt:lpstr>Slide 5</vt:lpstr>
      <vt:lpstr>Slide 6</vt:lpstr>
      <vt:lpstr>Slide 7</vt:lpstr>
      <vt:lpstr>Prinsip dalam menentukan/memilih media pembelajaran</vt:lpstr>
      <vt:lpstr>Kategori Media Pembelajaran</vt:lpstr>
      <vt:lpstr>DAFTAR PUSTAKA  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MEDIA PEMBELAJARAN</dc:title>
  <dc:creator>Made Bayu Andika</dc:creator>
  <cp:lastModifiedBy>Made Bayu Andika</cp:lastModifiedBy>
  <cp:revision>37</cp:revision>
  <dcterms:created xsi:type="dcterms:W3CDTF">2016-03-14T12:03:47Z</dcterms:created>
  <dcterms:modified xsi:type="dcterms:W3CDTF">2016-06-20T00:20:33Z</dcterms:modified>
</cp:coreProperties>
</file>